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888" r:id="rId1"/>
  </p:sldMasterIdLst>
  <p:notesMasterIdLst>
    <p:notesMasterId r:id="rId18"/>
  </p:notesMasterIdLst>
  <p:sldIdLst>
    <p:sldId id="302" r:id="rId2"/>
    <p:sldId id="327" r:id="rId3"/>
    <p:sldId id="342" r:id="rId4"/>
    <p:sldId id="320" r:id="rId5"/>
    <p:sldId id="281" r:id="rId6"/>
    <p:sldId id="333" r:id="rId7"/>
    <p:sldId id="283" r:id="rId8"/>
    <p:sldId id="325" r:id="rId9"/>
    <p:sldId id="322" r:id="rId10"/>
    <p:sldId id="298" r:id="rId11"/>
    <p:sldId id="334" r:id="rId12"/>
    <p:sldId id="337" r:id="rId13"/>
    <p:sldId id="340" r:id="rId14"/>
    <p:sldId id="344" r:id="rId15"/>
    <p:sldId id="343" r:id="rId16"/>
    <p:sldId id="338" r:id="rId17"/>
  </p:sldIdLst>
  <p:sldSz cx="9144000" cy="6858000" type="screen4x3"/>
  <p:notesSz cx="6858000" cy="9144000"/>
  <p:photoAlbum layout="2pic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FER461" initials="A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CC99"/>
    <a:srgbClr val="E1C7BD"/>
    <a:srgbClr val="66CCFF"/>
    <a:srgbClr val="99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92488" autoAdjust="0"/>
  </p:normalViewPr>
  <p:slideViewPr>
    <p:cSldViewPr>
      <p:cViewPr varScale="1">
        <p:scale>
          <a:sx n="70" d="100"/>
          <a:sy n="70" d="100"/>
        </p:scale>
        <p:origin x="-77" y="-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FER461\Desktop\Lab%20Results\PCB_QAQC_and_Summa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Crestline-Springfield Branch PCB Total in ng/L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'Union Totals'!$K$3</c:f>
              <c:strCache>
                <c:ptCount val="1"/>
                <c:pt idx="0">
                  <c:v>Total PCB (ng/L)</c:v>
                </c:pt>
              </c:strCache>
            </c:strRef>
          </c:tx>
          <c:cat>
            <c:numRef>
              <c:f>'Union Totals'!$J$4:$J$8</c:f>
              <c:numCache>
                <c:formatCode>m/d/yyyy</c:formatCode>
                <c:ptCount val="5"/>
                <c:pt idx="0">
                  <c:v>40037</c:v>
                </c:pt>
                <c:pt idx="1">
                  <c:v>40225</c:v>
                </c:pt>
                <c:pt idx="2">
                  <c:v>40333</c:v>
                </c:pt>
                <c:pt idx="3">
                  <c:v>40361</c:v>
                </c:pt>
                <c:pt idx="4">
                  <c:v>40556</c:v>
                </c:pt>
              </c:numCache>
            </c:numRef>
          </c:cat>
          <c:val>
            <c:numRef>
              <c:f>'Union Totals'!$K$4:$K$8</c:f>
              <c:numCache>
                <c:formatCode>General</c:formatCode>
                <c:ptCount val="5"/>
                <c:pt idx="0">
                  <c:v>226</c:v>
                </c:pt>
                <c:pt idx="1">
                  <c:v>324.7</c:v>
                </c:pt>
                <c:pt idx="2">
                  <c:v>14.1</c:v>
                </c:pt>
                <c:pt idx="3" formatCode="0">
                  <c:v>223</c:v>
                </c:pt>
                <c:pt idx="4">
                  <c:v>33.4</c:v>
                </c:pt>
              </c:numCache>
            </c:numRef>
          </c:val>
        </c:ser>
        <c:marker val="1"/>
        <c:axId val="73939968"/>
        <c:axId val="74049024"/>
      </c:lineChart>
      <c:dateAx>
        <c:axId val="739399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Collection Date</a:t>
                </a:r>
              </a:p>
            </c:rich>
          </c:tx>
          <c:layout/>
        </c:title>
        <c:numFmt formatCode="m/d/yyyy" sourceLinked="1"/>
        <c:tickLblPos val="nextTo"/>
        <c:crossAx val="74049024"/>
        <c:crosses val="autoZero"/>
        <c:auto val="1"/>
        <c:lblOffset val="100"/>
      </c:dateAx>
      <c:valAx>
        <c:axId val="740490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Total PCB (ng/L)</a:t>
                </a:r>
              </a:p>
            </c:rich>
          </c:tx>
          <c:layout/>
        </c:title>
        <c:numFmt formatCode="General" sourceLinked="1"/>
        <c:tickLblPos val="nextTo"/>
        <c:crossAx val="73939968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9AE2A-A8AD-4817-A98A-36D623C090D4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8657A-B527-4B25-86EA-2B99ABEBE2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8657A-B527-4B25-86EA-2B99ABEBE27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AA1FA9-568C-474E-A39F-FFA218ECF9E0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 efforts to clean up what we know about.</a:t>
            </a:r>
          </a:p>
          <a:p>
            <a:r>
              <a:rPr lang="en-US" dirty="0"/>
              <a:t>Find and prevent point and nonpoint source contamination to prevent recontamination as they had happen in the Duwamish Waterway.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8657A-B527-4B25-86EA-2B99ABEBE27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15977A-0D94-44AF-BA16-38A6581B1CAA}" type="slidenum">
              <a:rPr lang="en-US"/>
              <a:pPr/>
              <a:t>5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54A48-8015-4856-89B1-3E70AFE40444}" type="slidenum">
              <a:rPr lang="en-US"/>
              <a:pPr/>
              <a:t>7</a:t>
            </a:fld>
            <a:endParaRPr lang="en-US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8657A-B527-4B25-86EA-2B99ABEBE27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 metals and dioxin/furan</a:t>
            </a:r>
            <a:r>
              <a:rPr lang="en-US" baseline="0" dirty="0" smtClean="0"/>
              <a:t>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8657A-B527-4B25-86EA-2B99ABEBE27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8,000 tons of heavily PCB-contaminated soils and waste materials were dug up and removed from this site.  The cleanup action is now complete at this property.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8657A-B527-4B25-86EA-2B99ABEBE27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430E91-C7C5-40AB-A329-CB876EB44856}" type="slidenum">
              <a:rPr lang="en-US"/>
              <a:pPr/>
              <a:t>14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 tracing</a:t>
            </a:r>
          </a:p>
          <a:p>
            <a:r>
              <a:rPr lang="en-US" dirty="0"/>
              <a:t>	Data integration</a:t>
            </a:r>
          </a:p>
          <a:p>
            <a:r>
              <a:rPr lang="en-US" dirty="0"/>
              <a:t>	Modeling – aquifer transport model</a:t>
            </a:r>
          </a:p>
          <a:p>
            <a:r>
              <a:rPr lang="en-US" dirty="0"/>
              <a:t>	Sampling up the pipe</a:t>
            </a:r>
          </a:p>
          <a:p>
            <a:r>
              <a:rPr lang="en-US" dirty="0"/>
              <a:t>	Multi-media source control checklist inspections based off of a similar checklist used by Seattle Public </a:t>
            </a:r>
            <a:r>
              <a:rPr lang="en-US" dirty="0" smtClean="0"/>
              <a:t>Utilities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Contamination does not compartmentalize itself into neat packets of regulations.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5E50A1-0CCD-4BE3-8063-13D7603A2989}" type="datetime1">
              <a:rPr lang="en-US" smtClean="0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DBA73-AFEE-4CCA-8D11-19DF3BFB7E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34F83-38B8-47E6-B8C0-37397145B669}" type="datetime1">
              <a:rPr lang="en-US" smtClean="0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88712F-A746-4447-8A72-9F626D0005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37ED3-46E8-4055-9930-8B80B765AB6D}" type="datetime1">
              <a:rPr lang="en-US" smtClean="0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7BDA0-4BBE-4C23-B386-1F430DACEB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BD4DC6-D5D2-4632-B122-D0A0FF77871E}" type="datetime1">
              <a:rPr lang="en-US" smtClean="0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5FF53-ABA0-41C8-B4F4-06A0FAC48C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8C6A1C-CD41-404C-8546-32547212036C}" type="datetime1">
              <a:rPr lang="en-US" smtClean="0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E5E10-3F4A-468A-BBFC-7112B5AEC1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D2BEC5-3E42-4075-A90E-E90E6D07BE6D}" type="datetime1">
              <a:rPr lang="en-US" smtClean="0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79642-8F45-471A-890A-4EED7AB82E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2064AE-4832-4BB9-9289-20C37AC89336}" type="datetime1">
              <a:rPr lang="en-US" smtClean="0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ABB34C-C701-4663-81E3-DF8991900D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330F0-E511-48BD-9E47-51D08A238DB2}" type="datetime1">
              <a:rPr lang="en-US" smtClean="0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0CB8E-4675-4E16-A030-F908ADA05F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0EAFF-BFCA-4A22-B617-89351EE8ABE4}" type="datetime1">
              <a:rPr lang="en-US" smtClean="0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6ADC3-0872-449A-8B33-CB98C2A548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447C2E-2661-4DA7-A20D-0CAEC17FA1D4}" type="datetime1">
              <a:rPr lang="en-US" smtClean="0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4875E-F531-4F39-9EA5-54CC138992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5DF0D6-F565-4932-AA39-515D1E167DD3}" type="datetime1">
              <a:rPr lang="en-US" smtClean="0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3BA6DBC-2ECD-4AEA-83A4-1AB3CDB101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9AC44D5-7D96-4123-9B3E-AA9D6C1AC595}" type="datetime1">
              <a:rPr lang="en-US" smtClean="0"/>
              <a:pPr>
                <a:defRPr/>
              </a:pPr>
              <a:t>3/25/2013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5724E5F-A207-4E36-BBBA-ACD805FDF0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</a:rPr>
              <a:t>Spokane River Urban Waters Progress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99"/>
                </a:solidFill>
              </a:rPr>
              <a:t>                                                        By Arianne Fernandez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FF99"/>
                </a:solidFill>
              </a:rPr>
              <a:t>                                                        WA Dept of Ecology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5867400"/>
            <a:ext cx="6861048" cy="609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March 2013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1020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733800"/>
            <a:ext cx="3759200" cy="2819400"/>
          </a:xfrm>
          <a:prstGeom prst="rect">
            <a:avLst/>
          </a:prstGeom>
        </p:spPr>
      </p:pic>
      <p:pic>
        <p:nvPicPr>
          <p:cNvPr id="11" name="Picture 1" descr="Union Sample Points2"/>
          <p:cNvPicPr>
            <a:picLocks noChangeAspect="1" noChangeArrowheads="1"/>
          </p:cNvPicPr>
          <p:nvPr/>
        </p:nvPicPr>
        <p:blipFill>
          <a:blip r:embed="rId4" cstate="print"/>
          <a:srcRect l="10229" t="29700" r="14221" b="29727"/>
          <a:stretch>
            <a:fillRect/>
          </a:stretch>
        </p:blipFill>
        <p:spPr bwMode="auto">
          <a:xfrm>
            <a:off x="6096000" y="152400"/>
            <a:ext cx="2926080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2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 Parcel Area Progress</a:t>
            </a:r>
            <a:endParaRPr lang="en-US" sz="4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Ø"/>
            </a:pPr>
            <a:endParaRPr lang="en-US" sz="1800" dirty="0" smtClean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SzTx/>
              <a:buNone/>
            </a:pPr>
            <a:endParaRPr lang="en-US" sz="1800" dirty="0" smtClean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Ø"/>
            </a:pPr>
            <a:endParaRPr lang="en-US" sz="18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5" name="Picture 3"/>
          <p:cNvGraphicFramePr/>
          <p:nvPr/>
        </p:nvGraphicFramePr>
        <p:xfrm>
          <a:off x="152400" y="1752600"/>
          <a:ext cx="4876799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5-Point Star 7"/>
          <p:cNvSpPr/>
          <p:nvPr/>
        </p:nvSpPr>
        <p:spPr>
          <a:xfrm>
            <a:off x="7924800" y="609600"/>
            <a:ext cx="228600" cy="2286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>
                <a:solidFill>
                  <a:srgbClr val="FFFF99"/>
                </a:solidFill>
              </a:rPr>
              <a:t>Additional Work and Findings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latin typeface="+mj-lt"/>
              </a:rPr>
              <a:t>Mapping </a:t>
            </a:r>
            <a:r>
              <a:rPr lang="en-US" dirty="0" smtClean="0">
                <a:solidFill>
                  <a:srgbClr val="FFFF99"/>
                </a:solidFill>
                <a:latin typeface="+mj-lt"/>
              </a:rPr>
              <a:t>tool enhanced source tracing and spatial analysis.</a:t>
            </a:r>
          </a:p>
          <a:p>
            <a:r>
              <a:rPr lang="en-US" dirty="0" smtClean="0">
                <a:solidFill>
                  <a:srgbClr val="FFFF99"/>
                </a:solidFill>
                <a:latin typeface="+mj-lt"/>
              </a:rPr>
              <a:t>Inadvertent production in everyday products significantly above local limits </a:t>
            </a:r>
            <a:r>
              <a:rPr lang="en-US" dirty="0" smtClean="0">
                <a:solidFill>
                  <a:srgbClr val="FFFF99"/>
                </a:solidFill>
                <a:latin typeface="+mj-lt"/>
              </a:rPr>
              <a:t>(</a:t>
            </a:r>
            <a:r>
              <a:rPr lang="en-US" dirty="0" err="1" smtClean="0">
                <a:solidFill>
                  <a:srgbClr val="FFFF99"/>
                </a:solidFill>
                <a:latin typeface="+mj-lt"/>
              </a:rPr>
              <a:t>ug</a:t>
            </a:r>
            <a:r>
              <a:rPr lang="en-US" dirty="0" smtClean="0">
                <a:solidFill>
                  <a:srgbClr val="FFFF99"/>
                </a:solidFill>
                <a:latin typeface="+mj-lt"/>
              </a:rPr>
              <a:t>/L </a:t>
            </a:r>
            <a:r>
              <a:rPr lang="en-US" dirty="0" smtClean="0">
                <a:solidFill>
                  <a:srgbClr val="FFFF99"/>
                </a:solidFill>
                <a:latin typeface="+mj-lt"/>
              </a:rPr>
              <a:t>and </a:t>
            </a:r>
            <a:r>
              <a:rPr lang="en-US" dirty="0" smtClean="0">
                <a:solidFill>
                  <a:srgbClr val="FFFF99"/>
                </a:solidFill>
                <a:latin typeface="+mj-lt"/>
              </a:rPr>
              <a:t>mg/L </a:t>
            </a:r>
            <a:r>
              <a:rPr lang="en-US" dirty="0" smtClean="0">
                <a:solidFill>
                  <a:srgbClr val="FFFF99"/>
                </a:solidFill>
                <a:latin typeface="+mj-lt"/>
              </a:rPr>
              <a:t>vs. </a:t>
            </a:r>
            <a:r>
              <a:rPr lang="en-US" dirty="0" smtClean="0">
                <a:solidFill>
                  <a:srgbClr val="FFFF99"/>
                </a:solidFill>
                <a:latin typeface="+mj-lt"/>
              </a:rPr>
              <a:t>pg/L).</a:t>
            </a:r>
            <a:endParaRPr lang="en-US" dirty="0" smtClean="0">
              <a:solidFill>
                <a:srgbClr val="FFFF99"/>
              </a:solidFill>
              <a:latin typeface="+mj-lt"/>
            </a:endParaRPr>
          </a:p>
          <a:p>
            <a:r>
              <a:rPr lang="en-US" dirty="0" smtClean="0">
                <a:solidFill>
                  <a:srgbClr val="FFFF99"/>
                </a:solidFill>
                <a:latin typeface="+mj-lt"/>
              </a:rPr>
              <a:t>Air Deposition Literature Review – Air deposition may contribute to local stormwater load.</a:t>
            </a:r>
          </a:p>
          <a:p>
            <a:r>
              <a:rPr lang="en-US" dirty="0" smtClean="0">
                <a:solidFill>
                  <a:srgbClr val="FFFF99"/>
                </a:solidFill>
                <a:latin typeface="+mj-lt"/>
              </a:rPr>
              <a:t>NE Lakes Background Study - Refined knowledge of air deposition influence to sediment and fish.</a:t>
            </a:r>
          </a:p>
          <a:p>
            <a:pPr>
              <a:buNone/>
            </a:pPr>
            <a:endParaRPr lang="en-US" dirty="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486400"/>
            <a:ext cx="8153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ppq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(pg/L) 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1000 =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ppt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/L)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1000 =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ppb (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/L)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X 1000 =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ppm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(mg/L)</a:t>
            </a:r>
            <a:endParaRPr lang="en-US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Triangle 12"/>
          <p:cNvSpPr/>
          <p:nvPr/>
        </p:nvSpPr>
        <p:spPr>
          <a:xfrm rot="10800000">
            <a:off x="457200" y="6248400"/>
            <a:ext cx="8153400" cy="304800"/>
          </a:xfrm>
          <a:prstGeom prst="rtTriangl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General Conclusions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FFFF99"/>
              </a:buClr>
            </a:pPr>
            <a:r>
              <a:rPr lang="en-US" sz="2400" dirty="0" smtClean="0">
                <a:solidFill>
                  <a:srgbClr val="FFFF99"/>
                </a:solidFill>
                <a:latin typeface="+mj-lt"/>
              </a:rPr>
              <a:t>Business visits have limited effectiveness for </a:t>
            </a:r>
            <a:r>
              <a:rPr lang="en-US" sz="2400" dirty="0" smtClean="0">
                <a:solidFill>
                  <a:srgbClr val="FFFF99"/>
                </a:solidFill>
                <a:latin typeface="+mj-lt"/>
              </a:rPr>
              <a:t>finding most </a:t>
            </a:r>
            <a:r>
              <a:rPr lang="en-US" sz="2400" dirty="0" err="1" smtClean="0">
                <a:solidFill>
                  <a:srgbClr val="FFFF99"/>
                </a:solidFill>
                <a:latin typeface="+mj-lt"/>
              </a:rPr>
              <a:t>CoC</a:t>
            </a:r>
            <a:r>
              <a:rPr lang="en-US" sz="2400" dirty="0" smtClean="0">
                <a:solidFill>
                  <a:srgbClr val="FFFF99"/>
                </a:solidFill>
                <a:latin typeface="+mj-lt"/>
              </a:rPr>
              <a:t> sources, but good for metals. </a:t>
            </a:r>
            <a:endParaRPr lang="en-US" sz="2400" dirty="0" smtClean="0">
              <a:solidFill>
                <a:srgbClr val="FFFF99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FFFF99"/>
              </a:buClr>
              <a:buNone/>
            </a:pPr>
            <a:endParaRPr lang="en-US" sz="2900" dirty="0" smtClean="0">
              <a:solidFill>
                <a:srgbClr val="FFFF99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FFFF99"/>
              </a:buClr>
            </a:pPr>
            <a:r>
              <a:rPr lang="en-US" sz="2400" dirty="0" smtClean="0">
                <a:solidFill>
                  <a:srgbClr val="FFFF99"/>
                </a:solidFill>
                <a:latin typeface="+mj-lt"/>
              </a:rPr>
              <a:t>Source tracing contamination at low concentrations presented unforeseen challenges for regulators and the regulated community.  These include:</a:t>
            </a:r>
          </a:p>
          <a:p>
            <a:pPr lvl="1"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  <a:latin typeface="+mj-lt"/>
              </a:rPr>
              <a:t>Lack of knowledge for clean, ultra trace sampling techniques.</a:t>
            </a:r>
          </a:p>
          <a:p>
            <a:pPr lvl="1"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  <a:latin typeface="+mj-lt"/>
              </a:rPr>
              <a:t>Lack of knowledge regarding how to perform quality control on results.</a:t>
            </a:r>
          </a:p>
          <a:p>
            <a:pPr lvl="1"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  <a:latin typeface="+mj-lt"/>
              </a:rPr>
              <a:t>Current regulations do not recognize the low-level, full congener analytical method (1668) for compliance.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General Conclusions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295400"/>
            <a:ext cx="86106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99"/>
                </a:solidFill>
              </a:rPr>
              <a:t> </a:t>
            </a:r>
            <a:r>
              <a:rPr lang="en-US" sz="2400" dirty="0" smtClean="0">
                <a:solidFill>
                  <a:srgbClr val="FFFF99"/>
                </a:solidFill>
              </a:rPr>
              <a:t>Sources of </a:t>
            </a:r>
            <a:r>
              <a:rPr lang="en-US" sz="2400" dirty="0" err="1" smtClean="0">
                <a:solidFill>
                  <a:srgbClr val="FFFF99"/>
                </a:solidFill>
              </a:rPr>
              <a:t>CoC</a:t>
            </a:r>
            <a:r>
              <a:rPr lang="en-US" sz="2400" dirty="0" smtClean="0">
                <a:solidFill>
                  <a:srgbClr val="FFFF99"/>
                </a:solidFill>
              </a:rPr>
              <a:t> to </a:t>
            </a:r>
            <a:r>
              <a:rPr lang="en-US" sz="2400" dirty="0" smtClean="0">
                <a:solidFill>
                  <a:srgbClr val="FFFF99"/>
                </a:solidFill>
              </a:rPr>
              <a:t>the Spokane river are more diffuse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solidFill>
                  <a:srgbClr val="FFFF99"/>
                </a:solidFill>
              </a:rPr>
              <a:t>  than originally suspected.</a:t>
            </a:r>
          </a:p>
          <a:p>
            <a:pPr>
              <a:spcAft>
                <a:spcPts val="0"/>
              </a:spcAft>
            </a:pPr>
            <a:endParaRPr lang="en-US" sz="2800" dirty="0" smtClean="0">
              <a:solidFill>
                <a:srgbClr val="FFFF99"/>
              </a:solidFill>
            </a:endParaRPr>
          </a:p>
          <a:p>
            <a:pPr lvl="0"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99"/>
                </a:solidFill>
              </a:rPr>
              <a:t> </a:t>
            </a:r>
            <a:r>
              <a:rPr lang="en-US" sz="2400" dirty="0" smtClean="0">
                <a:solidFill>
                  <a:srgbClr val="FFFF99"/>
                </a:solidFill>
              </a:rPr>
              <a:t>The Spokane River watershed is unique and may </a:t>
            </a:r>
          </a:p>
          <a:p>
            <a:pPr lvl="0">
              <a:spcAft>
                <a:spcPts val="0"/>
              </a:spcAft>
            </a:pPr>
            <a:r>
              <a:rPr lang="en-US" sz="2400" dirty="0" smtClean="0">
                <a:solidFill>
                  <a:srgbClr val="FFFF99"/>
                </a:solidFill>
              </a:rPr>
              <a:t>   be compounding the issue of elevated </a:t>
            </a:r>
            <a:r>
              <a:rPr lang="en-US" sz="2400" dirty="0" err="1" smtClean="0">
                <a:solidFill>
                  <a:srgbClr val="FFFF99"/>
                </a:solidFill>
              </a:rPr>
              <a:t>CoC</a:t>
            </a:r>
            <a:r>
              <a:rPr lang="en-US" sz="2400" dirty="0" smtClean="0">
                <a:solidFill>
                  <a:srgbClr val="FFFF99"/>
                </a:solidFill>
              </a:rPr>
              <a:t> </a:t>
            </a:r>
            <a:r>
              <a:rPr lang="en-US" sz="2400" dirty="0" smtClean="0">
                <a:solidFill>
                  <a:srgbClr val="FFFF99"/>
                </a:solidFill>
              </a:rPr>
              <a:t>in fish </a:t>
            </a:r>
          </a:p>
          <a:p>
            <a:pPr lvl="0">
              <a:spcAft>
                <a:spcPts val="600"/>
              </a:spcAft>
            </a:pPr>
            <a:r>
              <a:rPr lang="en-US" sz="2400" dirty="0" smtClean="0">
                <a:solidFill>
                  <a:srgbClr val="FFFF99"/>
                </a:solidFill>
              </a:rPr>
              <a:t>   tissue.  Unique properties include: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FF99"/>
                </a:solidFill>
              </a:rPr>
              <a:t> Low </a:t>
            </a:r>
            <a:r>
              <a:rPr lang="en-US" sz="2200" dirty="0" smtClean="0">
                <a:solidFill>
                  <a:srgbClr val="FFFF99"/>
                </a:solidFill>
              </a:rPr>
              <a:t>total suspended solids to bind contaminants</a:t>
            </a:r>
            <a:endParaRPr lang="en-US" sz="2200" dirty="0" smtClean="0">
              <a:solidFill>
                <a:srgbClr val="FFFF99"/>
              </a:solidFill>
            </a:endParaRP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FF99"/>
                </a:solidFill>
              </a:rPr>
              <a:t> Large urban watershed discharging to small </a:t>
            </a:r>
            <a:r>
              <a:rPr lang="en-US" sz="2200" dirty="0" err="1" smtClean="0">
                <a:solidFill>
                  <a:srgbClr val="FFFF99"/>
                </a:solidFill>
              </a:rPr>
              <a:t>waterbody</a:t>
            </a:r>
            <a:endParaRPr lang="en-US" sz="2200" dirty="0" smtClean="0">
              <a:solidFill>
                <a:srgbClr val="FFFF99"/>
              </a:solidFill>
            </a:endParaRP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FF99"/>
                </a:solidFill>
              </a:rPr>
              <a:t> Ready aquifer exchange that modifies PCB congener behavior</a:t>
            </a:r>
          </a:p>
          <a:p>
            <a:pPr lvl="1">
              <a:spcAft>
                <a:spcPts val="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FF99"/>
                </a:solidFill>
              </a:rPr>
              <a:t> Highly porous soil over fast moving aquifer</a:t>
            </a:r>
          </a:p>
          <a:p>
            <a:pPr lvl="1"/>
            <a:endParaRPr lang="en-US" sz="2000" dirty="0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5867400" y="5257800"/>
            <a:ext cx="23622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prstDash val="dash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Clean Water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cxnSp>
        <p:nvCxnSpPr>
          <p:cNvPr id="27" name="Elbow Connector 26"/>
          <p:cNvCxnSpPr>
            <a:endCxn id="19" idx="2"/>
          </p:cNvCxnSpPr>
          <p:nvPr/>
        </p:nvCxnSpPr>
        <p:spPr>
          <a:xfrm rot="16200000" flipH="1">
            <a:off x="1333500" y="2628900"/>
            <a:ext cx="838200" cy="304800"/>
          </a:xfrm>
          <a:prstGeom prst="bentConnector2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6"/>
          <p:cNvCxnSpPr/>
          <p:nvPr/>
        </p:nvCxnSpPr>
        <p:spPr>
          <a:xfrm rot="16200000" flipH="1">
            <a:off x="5295900" y="5143500"/>
            <a:ext cx="838200" cy="304800"/>
          </a:xfrm>
          <a:prstGeom prst="bentConnector2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 Waters </a:t>
            </a:r>
            <a:r>
              <a:rPr lang="en-US" sz="4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</a:t>
            </a:r>
            <a:endParaRPr lang="en-US" sz="4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2895600" y="4953000"/>
            <a:ext cx="2362200" cy="914400"/>
          </a:xfrm>
          <a:prstGeom prst="ellipse">
            <a:avLst/>
          </a:prstGeom>
          <a:solidFill>
            <a:srgbClr val="FFCC99"/>
          </a:solidFill>
          <a:ln w="28575">
            <a:noFill/>
            <a:prstDash val="dash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Incentives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Oval 31"/>
          <p:cNvSpPr>
            <a:spLocks noChangeArrowheads="1"/>
          </p:cNvSpPr>
          <p:nvPr/>
        </p:nvSpPr>
        <p:spPr bwMode="auto">
          <a:xfrm>
            <a:off x="304800" y="5029200"/>
            <a:ext cx="2286000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  <a:prstDash val="dash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Education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Oval 33"/>
          <p:cNvSpPr>
            <a:spLocks noChangeArrowheads="1"/>
          </p:cNvSpPr>
          <p:nvPr/>
        </p:nvSpPr>
        <p:spPr bwMode="auto">
          <a:xfrm>
            <a:off x="1905000" y="2743200"/>
            <a:ext cx="2362200" cy="914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  <a:prstDash val="dash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BMP 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Implementation</a:t>
            </a: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4495800" y="4038600"/>
            <a:ext cx="23622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prstDash val="dash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Site Cleanups</a:t>
            </a:r>
            <a:r>
              <a:rPr lang="en-US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457200" y="3657600"/>
            <a:ext cx="23622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prstDash val="dash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Training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Oval 32"/>
          <p:cNvSpPr>
            <a:spLocks noChangeArrowheads="1"/>
          </p:cNvSpPr>
          <p:nvPr/>
        </p:nvSpPr>
        <p:spPr bwMode="auto">
          <a:xfrm>
            <a:off x="6400800" y="2667000"/>
            <a:ext cx="2286000" cy="914400"/>
          </a:xfrm>
          <a:prstGeom prst="ellipse">
            <a:avLst/>
          </a:prstGeom>
          <a:solidFill>
            <a:srgbClr val="E1C7BD"/>
          </a:solidFill>
          <a:ln w="28575">
            <a:noFill/>
            <a:prstDash val="dash"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Facilitation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200400" y="3429000"/>
            <a:ext cx="2286000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  <a:prstDash val="dash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Regulation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4648200" y="1676400"/>
            <a:ext cx="2362200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  <a:prstDash val="dash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Tool Development</a:t>
            </a:r>
            <a:endParaRPr lang="en-US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457200" y="1447800"/>
            <a:ext cx="2362200" cy="914400"/>
          </a:xfrm>
          <a:prstGeom prst="ellipse">
            <a:avLst/>
          </a:prstGeom>
          <a:solidFill>
            <a:srgbClr val="FFCC99"/>
          </a:solidFill>
          <a:ln w="28575">
            <a:noFill/>
            <a:prstDash val="dash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Source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Tracing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6800" y="1828800"/>
            <a:ext cx="6705600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srgbClr val="FFFF99"/>
              </a:solidFill>
            </a:endParaRPr>
          </a:p>
          <a:p>
            <a:pPr algn="ctr"/>
            <a:r>
              <a:rPr lang="en-US" sz="2400" dirty="0" smtClean="0">
                <a:solidFill>
                  <a:srgbClr val="FFFF99"/>
                </a:solidFill>
              </a:rPr>
              <a:t>Collaboration is key!</a:t>
            </a:r>
          </a:p>
          <a:p>
            <a:endParaRPr lang="en-US" sz="2400" dirty="0">
              <a:solidFill>
                <a:srgbClr val="FFFF99"/>
              </a:solidFill>
            </a:endParaRPr>
          </a:p>
          <a:p>
            <a:r>
              <a:rPr lang="en-US" sz="2400" b="1" u="sng" dirty="0" smtClean="0">
                <a:solidFill>
                  <a:srgbClr val="FFFF99"/>
                </a:solidFill>
              </a:rPr>
              <a:t>Spokane River Regional Toxics Task Force</a:t>
            </a:r>
          </a:p>
          <a:p>
            <a:r>
              <a:rPr lang="en-US" sz="2400" dirty="0" smtClean="0">
                <a:solidFill>
                  <a:srgbClr val="FFFF99"/>
                </a:solidFill>
              </a:rPr>
              <a:t>-Tribe</a:t>
            </a:r>
          </a:p>
          <a:p>
            <a:r>
              <a:rPr lang="en-US" sz="2400" dirty="0" smtClean="0">
                <a:solidFill>
                  <a:srgbClr val="FFFF99"/>
                </a:solidFill>
              </a:rPr>
              <a:t>-Local government</a:t>
            </a:r>
          </a:p>
          <a:p>
            <a:r>
              <a:rPr lang="en-US" sz="2400" dirty="0" smtClean="0">
                <a:solidFill>
                  <a:srgbClr val="FFFF99"/>
                </a:solidFill>
              </a:rPr>
              <a:t>-Citizen groups</a:t>
            </a:r>
          </a:p>
          <a:p>
            <a:r>
              <a:rPr lang="en-US" sz="2400" dirty="0" smtClean="0">
                <a:solidFill>
                  <a:srgbClr val="FFFF99"/>
                </a:solidFill>
              </a:rPr>
              <a:t>-State government</a:t>
            </a:r>
          </a:p>
          <a:p>
            <a:r>
              <a:rPr lang="en-US" sz="2400" dirty="0" smtClean="0">
                <a:solidFill>
                  <a:srgbClr val="FFFF99"/>
                </a:solidFill>
              </a:rPr>
              <a:t>-Federal government</a:t>
            </a:r>
          </a:p>
          <a:p>
            <a:r>
              <a:rPr lang="en-US" sz="2400" dirty="0" smtClean="0">
                <a:solidFill>
                  <a:srgbClr val="FFFF99"/>
                </a:solidFill>
              </a:rPr>
              <a:t>-Industry</a:t>
            </a:r>
          </a:p>
          <a:p>
            <a:endParaRPr lang="en-US" sz="24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4" grpId="0" animBg="1"/>
      <p:bldP spid="15" grpId="0" animBg="1"/>
      <p:bldP spid="22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>
                <a:solidFill>
                  <a:srgbClr val="FFFF99"/>
                </a:solidFill>
              </a:rPr>
              <a:t>On-the-ground Next Steps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Out of the pipe and onto the ground</a:t>
            </a:r>
          </a:p>
          <a:p>
            <a:pPr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Follow the fish</a:t>
            </a:r>
          </a:p>
          <a:p>
            <a:pPr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Assist SRRTTF and other source control efforts</a:t>
            </a:r>
          </a:p>
          <a:p>
            <a:pPr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Cross boundary work</a:t>
            </a:r>
          </a:p>
          <a:p>
            <a:pPr lvl="1"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Air deposition</a:t>
            </a:r>
          </a:p>
          <a:p>
            <a:pPr lvl="1"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In-river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9131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99"/>
                </a:solidFill>
              </a:rPr>
              <a:t>Next Steps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24400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  <a:buClr>
                <a:srgbClr val="FFFF99"/>
              </a:buClr>
              <a:buSzPct val="85000"/>
            </a:pPr>
            <a:r>
              <a:rPr lang="en-US" sz="2400" dirty="0" smtClean="0">
                <a:solidFill>
                  <a:srgbClr val="FFFF99"/>
                </a:solidFill>
                <a:latin typeface="+mj-lt"/>
              </a:rPr>
              <a:t>Fate and transport model</a:t>
            </a:r>
          </a:p>
          <a:p>
            <a:pPr lvl="0">
              <a:spcAft>
                <a:spcPts val="600"/>
              </a:spcAft>
              <a:buClr>
                <a:srgbClr val="FFFF99"/>
              </a:buClr>
              <a:buSzPct val="85000"/>
            </a:pPr>
            <a:r>
              <a:rPr lang="en-US" sz="2400" dirty="0" smtClean="0">
                <a:solidFill>
                  <a:srgbClr val="FFFF99"/>
                </a:solidFill>
                <a:latin typeface="+mj-lt"/>
              </a:rPr>
              <a:t>Air deposition data</a:t>
            </a:r>
          </a:p>
          <a:p>
            <a:pPr lvl="0">
              <a:spcAft>
                <a:spcPts val="600"/>
              </a:spcAft>
              <a:buClr>
                <a:srgbClr val="FFFF99"/>
              </a:buClr>
              <a:buSzPct val="85000"/>
            </a:pPr>
            <a:r>
              <a:rPr lang="en-US" sz="2400" dirty="0" smtClean="0">
                <a:solidFill>
                  <a:srgbClr val="FFFF99"/>
                </a:solidFill>
                <a:latin typeface="+mj-lt"/>
              </a:rPr>
              <a:t>Mapping tool for faster source tracing and organizing large amounts of data for spatial analysis</a:t>
            </a:r>
          </a:p>
          <a:p>
            <a:pPr lvl="0">
              <a:spcAft>
                <a:spcPts val="600"/>
              </a:spcAft>
              <a:buClr>
                <a:srgbClr val="FFFF99"/>
              </a:buClr>
              <a:buSzPct val="85000"/>
            </a:pPr>
            <a:r>
              <a:rPr lang="en-US" sz="2400" dirty="0" smtClean="0">
                <a:solidFill>
                  <a:srgbClr val="FFFF99"/>
                </a:solidFill>
                <a:latin typeface="+mj-lt"/>
              </a:rPr>
              <a:t>Data consolidation across agencies and facilities</a:t>
            </a:r>
          </a:p>
          <a:p>
            <a:pPr lvl="0">
              <a:spcAft>
                <a:spcPts val="600"/>
              </a:spcAft>
              <a:buClr>
                <a:srgbClr val="FFFF99"/>
              </a:buClr>
              <a:buSzPct val="85000"/>
            </a:pPr>
            <a:r>
              <a:rPr lang="en-US" sz="2400" dirty="0" smtClean="0">
                <a:solidFill>
                  <a:srgbClr val="FFFF99"/>
                </a:solidFill>
                <a:latin typeface="+mj-lt"/>
              </a:rPr>
              <a:t>Long-term in-river monitoring with additional sites and techniques tailored to our unique system</a:t>
            </a:r>
          </a:p>
          <a:p>
            <a:pPr lvl="0">
              <a:spcAft>
                <a:spcPts val="600"/>
              </a:spcAft>
              <a:buClr>
                <a:srgbClr val="FFFF99"/>
              </a:buClr>
              <a:buSzPct val="85000"/>
            </a:pPr>
            <a:r>
              <a:rPr lang="en-US" sz="2400" dirty="0" smtClean="0">
                <a:solidFill>
                  <a:srgbClr val="FFFF99"/>
                </a:solidFill>
                <a:latin typeface="+mj-lt"/>
              </a:rPr>
              <a:t>Pattern identification</a:t>
            </a:r>
            <a:endParaRPr lang="en-US" sz="2400" dirty="0" smtClean="0"/>
          </a:p>
          <a:p>
            <a:pPr lvl="0">
              <a:spcAft>
                <a:spcPts val="600"/>
              </a:spcAft>
              <a:buClr>
                <a:srgbClr val="FFC000"/>
              </a:buClr>
              <a:buSzPct val="85000"/>
            </a:pPr>
            <a:r>
              <a:rPr lang="en-US" sz="2400" dirty="0" smtClean="0">
                <a:solidFill>
                  <a:srgbClr val="FFC000"/>
                </a:solidFill>
                <a:latin typeface="+mj-lt"/>
              </a:rPr>
              <a:t>General product </a:t>
            </a:r>
            <a:r>
              <a:rPr lang="en-US" sz="2400" dirty="0" smtClean="0">
                <a:solidFill>
                  <a:srgbClr val="FFC000"/>
                </a:solidFill>
                <a:latin typeface="+mj-lt"/>
              </a:rPr>
              <a:t>lists</a:t>
            </a:r>
          </a:p>
          <a:p>
            <a:pPr lvl="0">
              <a:spcAft>
                <a:spcPts val="600"/>
              </a:spcAft>
              <a:buClr>
                <a:srgbClr val="FFC000"/>
              </a:buClr>
              <a:buSzPct val="85000"/>
            </a:pPr>
            <a:r>
              <a:rPr lang="en-US" sz="2400" dirty="0" smtClean="0">
                <a:solidFill>
                  <a:srgbClr val="FFC000"/>
                </a:solidFill>
                <a:latin typeface="+mj-lt"/>
              </a:rPr>
              <a:t>Regulation and sample method updates</a:t>
            </a:r>
            <a:endParaRPr lang="en-US" sz="2400" dirty="0" smtClean="0">
              <a:solidFill>
                <a:srgbClr val="FFC000"/>
              </a:solidFill>
              <a:latin typeface="+mj-lt"/>
            </a:endParaRPr>
          </a:p>
          <a:p>
            <a:pPr lvl="0">
              <a:spcAft>
                <a:spcPts val="600"/>
              </a:spcAft>
              <a:buNone/>
            </a:pPr>
            <a:endParaRPr lang="en-US" sz="2000" dirty="0" smtClean="0">
              <a:solidFill>
                <a:srgbClr val="FFFF99"/>
              </a:solidFill>
              <a:latin typeface="+mj-lt"/>
            </a:endParaRP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>
                <a:solidFill>
                  <a:srgbClr val="FFFF99"/>
                </a:solidFill>
              </a:rPr>
              <a:t>Urban Waters Objectives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Clr>
                <a:srgbClr val="FFFF99"/>
              </a:buClr>
              <a:buSzPct val="75000"/>
            </a:pPr>
            <a:r>
              <a:rPr lang="en-US" dirty="0" smtClean="0">
                <a:solidFill>
                  <a:srgbClr val="FFFF99"/>
                </a:solidFill>
                <a:latin typeface="+mj-lt"/>
              </a:rPr>
              <a:t>Find and eliminate sources of contaminants of concern</a:t>
            </a:r>
          </a:p>
          <a:p>
            <a:pPr lvl="1">
              <a:spcAft>
                <a:spcPts val="1200"/>
              </a:spcAft>
              <a:buClr>
                <a:srgbClr val="FFFF99"/>
              </a:buClr>
              <a:buSzPct val="75000"/>
            </a:pPr>
            <a:r>
              <a:rPr lang="en-US" u="sng" dirty="0" smtClean="0">
                <a:solidFill>
                  <a:srgbClr val="FFFF99"/>
                </a:solidFill>
                <a:latin typeface="+mj-lt"/>
              </a:rPr>
              <a:t>Polychlorinated Biphenyls (PCB): 303(d) listed</a:t>
            </a:r>
          </a:p>
          <a:p>
            <a:pPr lvl="1">
              <a:spcAft>
                <a:spcPts val="1200"/>
              </a:spcAft>
              <a:buClr>
                <a:srgbClr val="FFFF99"/>
              </a:buClr>
              <a:buSzPct val="75000"/>
            </a:pPr>
            <a:r>
              <a:rPr lang="en-US" dirty="0" smtClean="0">
                <a:solidFill>
                  <a:srgbClr val="FFFF99"/>
                </a:solidFill>
                <a:latin typeface="+mj-lt"/>
              </a:rPr>
              <a:t>Polybrominated Diphenyl Ethers (PBDE)</a:t>
            </a:r>
          </a:p>
          <a:p>
            <a:pPr lvl="1">
              <a:spcAft>
                <a:spcPts val="1200"/>
              </a:spcAft>
              <a:buClr>
                <a:srgbClr val="FFFF99"/>
              </a:buClr>
              <a:buSzPct val="75000"/>
            </a:pPr>
            <a:r>
              <a:rPr lang="en-US" dirty="0" smtClean="0">
                <a:solidFill>
                  <a:srgbClr val="FFFF99"/>
                </a:solidFill>
                <a:latin typeface="+mj-lt"/>
              </a:rPr>
              <a:t>Dioxin/Furan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75000"/>
            </a:pPr>
            <a:r>
              <a:rPr lang="en-US" dirty="0" smtClean="0">
                <a:solidFill>
                  <a:srgbClr val="FFFF99"/>
                </a:solidFill>
                <a:latin typeface="+mj-lt"/>
              </a:rPr>
              <a:t>Lead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75000"/>
            </a:pPr>
            <a:r>
              <a:rPr lang="en-US" dirty="0" smtClean="0">
                <a:solidFill>
                  <a:srgbClr val="FFFF99"/>
                </a:solidFill>
                <a:latin typeface="+mj-lt"/>
              </a:rPr>
              <a:t>Cadmium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FFFF99"/>
              </a:buClr>
              <a:buSzPct val="75000"/>
            </a:pPr>
            <a:r>
              <a:rPr lang="en-US" dirty="0" smtClean="0">
                <a:solidFill>
                  <a:srgbClr val="FFFF99"/>
                </a:solidFill>
                <a:latin typeface="+mj-lt"/>
              </a:rPr>
              <a:t>Zinc</a:t>
            </a:r>
            <a:endParaRPr lang="en-US" dirty="0">
              <a:solidFill>
                <a:srgbClr val="FFFF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19" y="1447800"/>
            <a:ext cx="5105535" cy="4656868"/>
            <a:chOff x="1495" y="1624"/>
            <a:chExt cx="7171" cy="6828"/>
          </a:xfrm>
        </p:grpSpPr>
        <p:sp>
          <p:nvSpPr>
            <p:cNvPr id="380931" name="Oval 3"/>
            <p:cNvSpPr>
              <a:spLocks noChangeArrowheads="1"/>
            </p:cNvSpPr>
            <p:nvPr/>
          </p:nvSpPr>
          <p:spPr bwMode="auto">
            <a:xfrm>
              <a:off x="3207" y="4752"/>
              <a:ext cx="3746" cy="37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TCP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Research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Cleanup</a:t>
              </a:r>
            </a:p>
          </p:txBody>
        </p:sp>
        <p:sp>
          <p:nvSpPr>
            <p:cNvPr id="380932" name="Oval 4"/>
            <p:cNvSpPr>
              <a:spLocks noChangeArrowheads="1"/>
            </p:cNvSpPr>
            <p:nvPr/>
          </p:nvSpPr>
          <p:spPr bwMode="auto">
            <a:xfrm>
              <a:off x="4920" y="1736"/>
              <a:ext cx="3746" cy="368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WQ</a:t>
              </a:r>
              <a:r>
                <a:rPr lang="en-US" sz="2000" dirty="0" smtClean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Research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Prevention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Regulation</a:t>
              </a:r>
            </a:p>
          </p:txBody>
        </p:sp>
        <p:sp>
          <p:nvSpPr>
            <p:cNvPr id="380933" name="Oval 5"/>
            <p:cNvSpPr>
              <a:spLocks noChangeArrowheads="1"/>
            </p:cNvSpPr>
            <p:nvPr/>
          </p:nvSpPr>
          <p:spPr bwMode="auto">
            <a:xfrm>
              <a:off x="1495" y="1624"/>
              <a:ext cx="3746" cy="370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HWTR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Prevention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Regulation</a:t>
              </a:r>
            </a:p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1981200" y="3048000"/>
            <a:ext cx="1828800" cy="1486252"/>
          </a:xfrm>
          <a:prstGeom prst="ellipse">
            <a:avLst/>
          </a:prstGeom>
          <a:solidFill>
            <a:srgbClr val="00808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Urban Waters Initiative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400800" y="2819400"/>
            <a:ext cx="22098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Local Source Control Specialist Partnership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>
            <a:stCxn id="12" idx="6"/>
            <a:endCxn id="20" idx="2"/>
          </p:cNvCxnSpPr>
          <p:nvPr/>
        </p:nvCxnSpPr>
        <p:spPr>
          <a:xfrm flipV="1">
            <a:off x="3810000" y="3771900"/>
            <a:ext cx="2590800" cy="19226"/>
          </a:xfrm>
          <a:prstGeom prst="straightConnector1">
            <a:avLst/>
          </a:prstGeom>
          <a:ln w="57150" cmpd="sng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24600" y="4876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99"/>
                </a:solidFill>
              </a:rPr>
              <a:t>Spokane Regional Health District</a:t>
            </a:r>
            <a:endParaRPr lang="en-US" b="1" dirty="0">
              <a:solidFill>
                <a:srgbClr val="FFFF99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8382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99"/>
                </a:solidFill>
              </a:rPr>
              <a:t> </a:t>
            </a:r>
            <a:r>
              <a:rPr lang="en-US" sz="4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endParaRPr lang="en-US" sz="48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okane River Overview.jpg"/>
          <p:cNvPicPr>
            <a:picLocks noChangeAspect="1"/>
          </p:cNvPicPr>
          <p:nvPr/>
        </p:nvPicPr>
        <p:blipFill>
          <a:blip r:embed="rId3" cstate="print"/>
          <a:srcRect l="6066" t="3125" r="4963" b="3125"/>
          <a:stretch>
            <a:fillRect/>
          </a:stretch>
        </p:blipFill>
        <p:spPr>
          <a:xfrm>
            <a:off x="228600" y="1143000"/>
            <a:ext cx="3784600" cy="5160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04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Spokane Urban Waters</a:t>
            </a:r>
            <a:endParaRPr lang="en-US" sz="32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" name="Picture 14" descr="LL Background Stud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1554" y="152400"/>
            <a:ext cx="2237510" cy="28956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438400" y="3581400"/>
            <a:ext cx="533400" cy="685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8" idx="3"/>
            <a:endCxn id="29" idx="1"/>
          </p:cNvCxnSpPr>
          <p:nvPr/>
        </p:nvCxnSpPr>
        <p:spPr>
          <a:xfrm>
            <a:off x="2971800" y="3924300"/>
            <a:ext cx="3048000" cy="723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6" idx="3"/>
          </p:cNvCxnSpPr>
          <p:nvPr/>
        </p:nvCxnSpPr>
        <p:spPr>
          <a:xfrm flipV="1">
            <a:off x="3657600" y="3048000"/>
            <a:ext cx="8382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8" descr="City Subbasin Focus.jpg"/>
          <p:cNvPicPr>
            <a:picLocks noChangeAspect="1"/>
          </p:cNvPicPr>
          <p:nvPr/>
        </p:nvPicPr>
        <p:blipFill>
          <a:blip r:embed="rId5" cstate="print"/>
          <a:srcRect l="6280" t="3234" r="5804" b="2950"/>
          <a:stretch>
            <a:fillRect/>
          </a:stretch>
        </p:blipFill>
        <p:spPr>
          <a:xfrm>
            <a:off x="6019800" y="2590800"/>
            <a:ext cx="2979683" cy="41148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3429000" y="3810000"/>
            <a:ext cx="228600" cy="304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762000"/>
            <a:ext cx="8229600" cy="457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Tracking </a:t>
            </a:r>
            <a:r>
              <a:rPr lang="en-US" sz="3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endParaRPr lang="en-US" sz="3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5472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ClrTx/>
            </a:pPr>
            <a:r>
              <a:rPr lang="en-US" sz="2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Start in city of </a:t>
            </a:r>
            <a:r>
              <a:rPr lang="en-US" sz="2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Spokane</a:t>
            </a:r>
            <a:endParaRPr lang="en-US" sz="20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>
              <a:spcBef>
                <a:spcPts val="0"/>
              </a:spcBef>
              <a:buClrTx/>
            </a:pPr>
            <a:r>
              <a:rPr lang="en-US" sz="2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Up-the-pipe stormwater and CSO tracing.</a:t>
            </a:r>
          </a:p>
          <a:p>
            <a:pPr lvl="1">
              <a:spcBef>
                <a:spcPts val="0"/>
              </a:spcBef>
              <a:buClrTx/>
              <a:buFont typeface="Wingdings 2" pitchFamily="18" charset="2"/>
              <a:buChar char=""/>
            </a:pPr>
            <a:r>
              <a:rPr lang="en-US" sz="2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Union basin</a:t>
            </a:r>
          </a:p>
          <a:p>
            <a:pPr lvl="1">
              <a:spcBef>
                <a:spcPts val="0"/>
              </a:spcBef>
              <a:buClrTx/>
              <a:buFont typeface="Wingdings 2" pitchFamily="18" charset="2"/>
              <a:buChar char=""/>
            </a:pPr>
            <a:r>
              <a:rPr lang="en-US" sz="2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Combined sewer overflow #34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Tx/>
              <a:buFont typeface="Wingdings 2" pitchFamily="18" charset="2"/>
              <a:buChar char=""/>
            </a:pPr>
            <a:r>
              <a:rPr lang="en-US" sz="2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Erie basin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Business visits by SRHD Local Source Control Specialist, Sandy Phillips.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Historical analysis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Outfall sampling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</a:pPr>
            <a:r>
              <a:rPr lang="en-US" sz="2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Sewer tracing</a:t>
            </a:r>
          </a:p>
          <a:p>
            <a:pPr>
              <a:spcBef>
                <a:spcPts val="0"/>
              </a:spcBef>
              <a:spcAft>
                <a:spcPts val="600"/>
              </a:spcAft>
              <a:buClrTx/>
            </a:pPr>
            <a:endParaRPr lang="en-US" sz="20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1371600" y="6019800"/>
            <a:ext cx="228600" cy="1524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Process 26"/>
          <p:cNvSpPr/>
          <p:nvPr/>
        </p:nvSpPr>
        <p:spPr>
          <a:xfrm>
            <a:off x="1143000" y="6096000"/>
            <a:ext cx="304800" cy="762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09" name="Picture 1" descr="basins thru 2011"/>
          <p:cNvPicPr>
            <a:picLocks noChangeAspect="1" noChangeArrowheads="1"/>
          </p:cNvPicPr>
          <p:nvPr/>
        </p:nvPicPr>
        <p:blipFill>
          <a:blip r:embed="rId3" cstate="print"/>
          <a:srcRect b="45"/>
          <a:stretch>
            <a:fillRect/>
          </a:stretch>
        </p:blipFill>
        <p:spPr bwMode="auto">
          <a:xfrm>
            <a:off x="609600" y="1447800"/>
            <a:ext cx="3886200" cy="5029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57200" y="6581001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99"/>
                </a:solidFill>
              </a:rPr>
              <a:t>Road data provided by Bing Maps</a:t>
            </a:r>
            <a:endParaRPr lang="en-US" sz="12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Three bas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52400"/>
            <a:ext cx="5095158" cy="657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3048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Stormwater Source Tracking</a:t>
            </a:r>
            <a:endParaRPr lang="en-US" sz="32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828800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99"/>
                </a:solidFill>
              </a:rPr>
              <a:t>Union </a:t>
            </a:r>
            <a:r>
              <a:rPr lang="en-US" dirty="0" smtClean="0">
                <a:solidFill>
                  <a:srgbClr val="FFFF99"/>
                </a:solidFill>
              </a:rPr>
              <a:t>Basin</a:t>
            </a:r>
          </a:p>
          <a:p>
            <a:endParaRPr lang="en-US" dirty="0" smtClean="0">
              <a:solidFill>
                <a:srgbClr val="FFFF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99"/>
                </a:solidFill>
              </a:rPr>
              <a:t>Erie </a:t>
            </a:r>
            <a:r>
              <a:rPr lang="en-US" dirty="0" smtClean="0">
                <a:solidFill>
                  <a:srgbClr val="FFFF99"/>
                </a:solidFill>
              </a:rPr>
              <a:t>Basin</a:t>
            </a:r>
            <a:endParaRPr lang="en-US" dirty="0" smtClean="0">
              <a:solidFill>
                <a:srgbClr val="FFFF99"/>
              </a:solidFill>
            </a:endParaRPr>
          </a:p>
          <a:p>
            <a:endParaRPr lang="en-US" dirty="0" smtClean="0">
              <a:solidFill>
                <a:srgbClr val="FFFF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99"/>
                </a:solidFill>
              </a:rPr>
              <a:t>CSO </a:t>
            </a:r>
            <a:r>
              <a:rPr lang="en-US" dirty="0" smtClean="0">
                <a:solidFill>
                  <a:srgbClr val="FFFF99"/>
                </a:solidFill>
              </a:rPr>
              <a:t>34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FFFF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99"/>
                </a:solidFill>
              </a:rPr>
              <a:t>Cochran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25FF53-ABA0-41C8-B4F4-06A0FAC48CDD}" type="slidenum">
              <a:rPr lang="en-US" sz="2000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 descr="ErCSO34UnCochMap.jpg"/>
          <p:cNvPicPr>
            <a:picLocks noChangeAspect="1"/>
          </p:cNvPicPr>
          <p:nvPr/>
        </p:nvPicPr>
        <p:blipFill>
          <a:blip r:embed="rId3" cstate="print"/>
          <a:srcRect l="29673" t="6667" r="17374" b="6667"/>
          <a:stretch>
            <a:fillRect/>
          </a:stretch>
        </p:blipFill>
        <p:spPr>
          <a:xfrm>
            <a:off x="3810000" y="152400"/>
            <a:ext cx="51816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PCB </a:t>
            </a:r>
            <a:r>
              <a:rPr lang="en-US" sz="4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Factors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381000" y="1524000"/>
            <a:ext cx="4724400" cy="4724400"/>
          </a:xfrm>
          <a:noFill/>
          <a:ln/>
        </p:spPr>
        <p:txBody>
          <a:bodyPr>
            <a:noAutofit/>
          </a:bodyPr>
          <a:lstStyle/>
          <a:p>
            <a:pPr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99"/>
                </a:solidFill>
                <a:latin typeface="+mj-lt"/>
              </a:rPr>
              <a:t>  Low-level </a:t>
            </a:r>
            <a:r>
              <a:rPr lang="en-US" sz="2400" dirty="0" smtClean="0">
                <a:solidFill>
                  <a:srgbClr val="FFFF99"/>
                </a:solidFill>
                <a:latin typeface="+mj-lt"/>
              </a:rPr>
              <a:t>tracing</a:t>
            </a:r>
          </a:p>
          <a:p>
            <a:pPr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99"/>
                </a:solidFill>
                <a:effectLst/>
                <a:latin typeface="+mj-lt"/>
              </a:rPr>
              <a:t>  Small sources </a:t>
            </a:r>
          </a:p>
          <a:p>
            <a:pPr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99"/>
                </a:solidFill>
                <a:effectLst/>
                <a:latin typeface="+mj-lt"/>
              </a:rPr>
              <a:t>  Historical contamination</a:t>
            </a:r>
            <a:endParaRPr lang="en-US" sz="2400" dirty="0">
              <a:solidFill>
                <a:srgbClr val="FFFF99"/>
              </a:solidFill>
              <a:effectLst/>
              <a:latin typeface="+mj-lt"/>
            </a:endParaRPr>
          </a:p>
          <a:p>
            <a:pPr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99"/>
                </a:solidFill>
                <a:effectLst/>
                <a:latin typeface="+mj-lt"/>
              </a:rPr>
              <a:t>  Not all data is comparable</a:t>
            </a:r>
            <a:endParaRPr lang="en-US" sz="2400" dirty="0">
              <a:solidFill>
                <a:srgbClr val="FFFF99"/>
              </a:solidFill>
              <a:effectLst/>
              <a:latin typeface="+mj-lt"/>
            </a:endParaRPr>
          </a:p>
          <a:p>
            <a:pPr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99"/>
                </a:solidFill>
                <a:effectLst/>
                <a:latin typeface="+mj-lt"/>
              </a:rPr>
              <a:t>  Air deposition</a:t>
            </a:r>
          </a:p>
          <a:p>
            <a:pPr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99"/>
                </a:solidFill>
                <a:latin typeface="+mj-lt"/>
              </a:rPr>
              <a:t>  “PCB-free” myth</a:t>
            </a:r>
            <a:endParaRPr lang="en-US" sz="2400" dirty="0">
              <a:solidFill>
                <a:srgbClr val="FFFF99"/>
              </a:solidFill>
              <a:effectLst/>
              <a:latin typeface="+mj-lt"/>
            </a:endParaRPr>
          </a:p>
          <a:p>
            <a:pPr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99"/>
                </a:solidFill>
                <a:effectLst/>
                <a:latin typeface="+mj-lt"/>
              </a:rPr>
              <a:t>  Contaminant </a:t>
            </a:r>
            <a:r>
              <a:rPr lang="en-US" sz="2400" dirty="0">
                <a:solidFill>
                  <a:srgbClr val="FFFF99"/>
                </a:solidFill>
                <a:effectLst/>
                <a:latin typeface="+mj-lt"/>
              </a:rPr>
              <a:t>in everyday </a:t>
            </a:r>
            <a:r>
              <a:rPr lang="en-US" sz="2400" dirty="0" smtClean="0">
                <a:solidFill>
                  <a:srgbClr val="FFFF99"/>
                </a:solidFill>
                <a:effectLst/>
                <a:latin typeface="+mj-lt"/>
              </a:rPr>
              <a:t>products</a:t>
            </a:r>
          </a:p>
          <a:p>
            <a:pPr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99"/>
                </a:solidFill>
                <a:latin typeface="+mj-lt"/>
              </a:rPr>
              <a:t>  Regulatory limits</a:t>
            </a:r>
          </a:p>
          <a:p>
            <a:pPr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99"/>
                </a:solidFill>
                <a:effectLst/>
                <a:latin typeface="+mj-lt"/>
              </a:rPr>
              <a:t>  Stormwater</a:t>
            </a:r>
            <a:endParaRPr lang="en-US" sz="2400" dirty="0" smtClean="0">
              <a:solidFill>
                <a:srgbClr val="FFFF99"/>
              </a:solidFill>
              <a:latin typeface="+mj-lt"/>
            </a:endParaRPr>
          </a:p>
          <a:p>
            <a:pPr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99"/>
                </a:solidFill>
                <a:effectLst/>
                <a:latin typeface="+mj-lt"/>
              </a:rPr>
              <a:t>  Human dimension</a:t>
            </a:r>
          </a:p>
          <a:p>
            <a:pPr marL="0" lvl="1" eaLnBrk="0" hangingPunct="0">
              <a:spcBef>
                <a:spcPct val="0"/>
              </a:spcBef>
              <a:buClrTx/>
              <a:buSzTx/>
            </a:pPr>
            <a:endParaRPr lang="en-US" sz="2400" dirty="0" smtClean="0">
              <a:solidFill>
                <a:srgbClr val="FFFF99"/>
              </a:solidFill>
              <a:latin typeface="+mj-lt"/>
            </a:endParaRPr>
          </a:p>
          <a:p>
            <a:pPr marL="0" lvl="1" eaLnBrk="0" hangingPunct="0">
              <a:spcBef>
                <a:spcPct val="0"/>
              </a:spcBef>
              <a:buClrTx/>
              <a:buSzTx/>
            </a:pPr>
            <a:endParaRPr lang="en-US" sz="2400" dirty="0" smtClean="0">
              <a:solidFill>
                <a:srgbClr val="FFFF99"/>
              </a:solidFill>
              <a:latin typeface="+mj-lt"/>
            </a:endParaRPr>
          </a:p>
          <a:p>
            <a:pPr eaLnBrk="0" hangingPunct="0">
              <a:spcBef>
                <a:spcPct val="0"/>
              </a:spcBef>
              <a:buClrTx/>
              <a:buSzTx/>
            </a:pPr>
            <a:endParaRPr lang="en-US" sz="2400" b="1" dirty="0">
              <a:solidFill>
                <a:srgbClr val="FFE67D"/>
              </a:solidFill>
              <a:effectLst/>
            </a:endParaRPr>
          </a:p>
        </p:txBody>
      </p:sp>
      <p:pic>
        <p:nvPicPr>
          <p:cNvPr id="7" name="Content Placeholder 6" descr="Spokane outfall map hr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9307" r="17682"/>
          <a:stretch>
            <a:fillRect/>
          </a:stretch>
        </p:blipFill>
        <p:spPr>
          <a:xfrm>
            <a:off x="5257800" y="914400"/>
            <a:ext cx="3513667" cy="4517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57200" y="5486400"/>
            <a:ext cx="8153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ppq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(pg/L) 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1000 =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ppt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/L)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1000 =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ppb (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ug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/L)</a:t>
            </a:r>
            <a:r>
              <a:rPr lang="en-US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X 1000 =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ppm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(mg/L)</a:t>
            </a:r>
            <a:endParaRPr lang="en-US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ght Triangle 8"/>
          <p:cNvSpPr/>
          <p:nvPr/>
        </p:nvSpPr>
        <p:spPr>
          <a:xfrm rot="10800000">
            <a:off x="457200" y="6248400"/>
            <a:ext cx="8153400" cy="304800"/>
          </a:xfrm>
          <a:prstGeom prst="rtTriangl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733800" y="381000"/>
          <a:ext cx="5257800" cy="4876800"/>
        </p:xfrm>
        <a:graphic>
          <a:graphicData uri="http://schemas.openxmlformats.org/drawingml/2006/table">
            <a:tbl>
              <a:tblPr/>
              <a:tblGrid>
                <a:gridCol w="748624"/>
                <a:gridCol w="651882"/>
                <a:gridCol w="533526"/>
                <a:gridCol w="604163"/>
                <a:gridCol w="684458"/>
                <a:gridCol w="732384"/>
                <a:gridCol w="732384"/>
                <a:gridCol w="570379"/>
              </a:tblGrid>
              <a:tr h="7429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Sample ID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Collection Date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Matrix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PCB-8082 (</a:t>
                      </a:r>
                      <a:r>
                        <a:rPr lang="en-US" sz="1000" b="1" dirty="0" err="1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ng</a:t>
                      </a: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/Kg or </a:t>
                      </a:r>
                      <a:r>
                        <a:rPr lang="en-US" sz="1000" b="1" dirty="0" err="1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ng</a:t>
                      </a: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/L)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PCB-1668 (</a:t>
                      </a:r>
                      <a:r>
                        <a:rPr lang="en-US" sz="1000" b="1" dirty="0" err="1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ng</a:t>
                      </a: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/L)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Season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Storm event </a:t>
                      </a:r>
                      <a:r>
                        <a:rPr lang="en-US" sz="1000" b="1" dirty="0" err="1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Precip</a:t>
                      </a: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. from Felts Field (in)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Sample Type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148585">
                <a:tc gridSpan="8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Upstream Trent Ave Branch</a:t>
                      </a:r>
                      <a:endParaRPr lang="en-US" sz="1000" b="1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8585">
                <a:tc row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Trent_ 1384910ST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1/24/2011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sw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188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WINTER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0.49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Grab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85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5/16/2011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sw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86.5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SPRING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0.29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Grab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8585">
                <a:tc gridSpan="8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Crestline-Springfield Ave Branch</a:t>
                      </a:r>
                      <a:endParaRPr lang="en-US" sz="1000" b="1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1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COOK - SPRG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6/25/2009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sed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980,000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SUMMER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na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Comp. scoop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85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CR/ADM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8/12/2009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sw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226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SUMMER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0.27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Grab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8585">
                <a:tc rowSpan="5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CRSPADM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2/16/2010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sw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324.7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WINTER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data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Grab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85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6/4/2010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sw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smtClean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14.1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SPRING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0.56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Grab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85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7/2/2010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sw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114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223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SUMMER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0.28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Grab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85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1/13/2011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sw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33.4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WINTER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0.33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Grab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71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3/28/2011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sw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QA/QC in progress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SPRING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data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Grab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8585">
                <a:tc gridSpan="8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Napa St-Springfield Ave. Branch</a:t>
                      </a:r>
                      <a:endParaRPr lang="en-US" sz="1000" b="1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8585">
                <a:tc row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NAPA-SPRG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9/9/2010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sw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285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FALL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0.06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Grab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85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1/24/2011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sw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103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WINTER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0.49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Grab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85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5/16/2011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sw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745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SPRING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0.29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Grab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85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7/29/2011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sed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17,000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SUMMER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na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Grab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8585">
                <a:tc gridSpan="8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Union Outfall</a:t>
                      </a:r>
                      <a:endParaRPr lang="en-US" sz="1000" b="1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8585">
                <a:tc rowSpan="7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UNIONLPT 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6/8/2009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sw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73.0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SPRING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0.29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Grab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85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10/2/2009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sw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58.2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FALL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0.11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Grab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85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2/16/2010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sw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460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WINTER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0.12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Grab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85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4/29/2010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sw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60.6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SPRING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0.48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Grab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85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9/9/2010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sw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255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FALL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0.06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Grab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485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1/7/2011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sw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mtClean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55.3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WINTER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0.19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Grab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71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7/13/2011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sw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--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QA/QC in progress 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SUMMER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0.42</a:t>
                      </a:r>
                      <a:endParaRPr lang="en-US" sz="100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Grab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530" marR="365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2514600" cy="4572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FFFF99"/>
                </a:solidFill>
              </a:rPr>
              <a:t/>
            </a:r>
            <a:br>
              <a:rPr lang="en-US" sz="2800" dirty="0" smtClean="0">
                <a:solidFill>
                  <a:srgbClr val="FFFF99"/>
                </a:solidFill>
              </a:rPr>
            </a:br>
            <a:r>
              <a:rPr lang="en-US" sz="2800" dirty="0" smtClean="0">
                <a:solidFill>
                  <a:srgbClr val="FFFF99"/>
                </a:solidFill>
              </a:rPr>
              <a:t/>
            </a:r>
            <a:br>
              <a:rPr lang="en-US" sz="2800" dirty="0" smtClean="0">
                <a:solidFill>
                  <a:srgbClr val="FFFF99"/>
                </a:solidFill>
              </a:rPr>
            </a:br>
            <a:r>
              <a:rPr lang="en-US" sz="2800" dirty="0" smtClean="0">
                <a:solidFill>
                  <a:srgbClr val="FFFF99"/>
                </a:solidFill>
              </a:rPr>
              <a:t/>
            </a:r>
            <a:br>
              <a:rPr lang="en-US" sz="2800" dirty="0" smtClean="0">
                <a:solidFill>
                  <a:srgbClr val="FFFF99"/>
                </a:solidFill>
              </a:rPr>
            </a:br>
            <a:r>
              <a:rPr lang="en-US" sz="2800" dirty="0" smtClean="0">
                <a:solidFill>
                  <a:srgbClr val="FFFF99"/>
                </a:solidFill>
              </a:rPr>
              <a:t/>
            </a:r>
            <a:br>
              <a:rPr lang="en-US" sz="2800" dirty="0" smtClean="0">
                <a:solidFill>
                  <a:srgbClr val="FFFF99"/>
                </a:solidFill>
              </a:rPr>
            </a:br>
            <a:r>
              <a:rPr lang="en-US" sz="2800" dirty="0" smtClean="0">
                <a:solidFill>
                  <a:srgbClr val="FFFF99"/>
                </a:solidFill>
              </a:rPr>
              <a:t/>
            </a:r>
            <a:br>
              <a:rPr lang="en-US" sz="2800" dirty="0" smtClean="0">
                <a:solidFill>
                  <a:srgbClr val="FFFF99"/>
                </a:solidFill>
              </a:rPr>
            </a:br>
            <a:r>
              <a:rPr lang="en-US" sz="2800" dirty="0" smtClean="0">
                <a:solidFill>
                  <a:srgbClr val="FFFF99"/>
                </a:solidFill>
              </a:rPr>
              <a:t/>
            </a:r>
            <a:br>
              <a:rPr lang="en-US" sz="2800" dirty="0" smtClean="0">
                <a:solidFill>
                  <a:srgbClr val="FFFF99"/>
                </a:solidFill>
              </a:rPr>
            </a:br>
            <a:r>
              <a:rPr lang="en-US" sz="2800" dirty="0" smtClean="0">
                <a:solidFill>
                  <a:srgbClr val="FFFF99"/>
                </a:solidFill>
              </a:rPr>
              <a:t/>
            </a:r>
            <a:br>
              <a:rPr lang="en-US" sz="2800" dirty="0" smtClean="0">
                <a:solidFill>
                  <a:srgbClr val="FFFF99"/>
                </a:solidFill>
              </a:rPr>
            </a:br>
            <a:r>
              <a:rPr lang="en-US" sz="2800" dirty="0" smtClean="0">
                <a:solidFill>
                  <a:srgbClr val="FFFF99"/>
                </a:solidFill>
              </a:rPr>
              <a:t/>
            </a:r>
            <a:br>
              <a:rPr lang="en-US" sz="2800" dirty="0" smtClean="0">
                <a:solidFill>
                  <a:srgbClr val="FFFF99"/>
                </a:solidFill>
              </a:rPr>
            </a:br>
            <a:r>
              <a:rPr lang="en-US" sz="3200" u="sng" dirty="0" smtClean="0">
                <a:solidFill>
                  <a:srgbClr val="FFFF99"/>
                </a:solidFill>
              </a:rPr>
              <a:t>Union Basin</a:t>
            </a:r>
            <a:endParaRPr lang="en-US" sz="3200" u="sng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3" name="Picture 1" descr="Union Sample Points2"/>
          <p:cNvPicPr>
            <a:picLocks noChangeAspect="1" noChangeArrowheads="1"/>
          </p:cNvPicPr>
          <p:nvPr/>
        </p:nvPicPr>
        <p:blipFill>
          <a:blip r:embed="rId3" cstate="print"/>
          <a:srcRect l="10229" t="29700" r="15795" b="29727"/>
          <a:stretch>
            <a:fillRect/>
          </a:stretch>
        </p:blipFill>
        <p:spPr bwMode="auto">
          <a:xfrm>
            <a:off x="76200" y="1524000"/>
            <a:ext cx="3581400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28600" y="1066800"/>
            <a:ext cx="1997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99"/>
                </a:solidFill>
                <a:latin typeface="Calibri"/>
                <a:ea typeface="Times New Roman"/>
                <a:cs typeface="Times New Roman"/>
              </a:rPr>
              <a:t>Sample Locations</a:t>
            </a:r>
            <a:endParaRPr lang="en-US" sz="2000" dirty="0">
              <a:solidFill>
                <a:srgbClr val="FFFF99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1371600" y="2209800"/>
            <a:ext cx="228600" cy="2286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2362200" y="2133600"/>
            <a:ext cx="228600" cy="2286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-1680000">
            <a:off x="2917640" y="2016929"/>
            <a:ext cx="533400" cy="22688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524000" y="5334000"/>
          <a:ext cx="5834741" cy="1371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19483"/>
                <a:gridCol w="1083059"/>
                <a:gridCol w="958997"/>
                <a:gridCol w="1201270"/>
                <a:gridCol w="1271932"/>
              </a:tblGrid>
              <a:tr h="463587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Stormwater  (</a:t>
                      </a:r>
                      <a:r>
                        <a:rPr lang="en-US" dirty="0" err="1" smtClean="0"/>
                        <a:t>ng</a:t>
                      </a:r>
                      <a:r>
                        <a:rPr lang="en-US" dirty="0" smtClean="0"/>
                        <a:t>/L)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Storm-drain Sediment (</a:t>
                      </a:r>
                      <a:r>
                        <a:rPr lang="en-US" dirty="0" err="1" smtClean="0"/>
                        <a:t>ng</a:t>
                      </a:r>
                      <a:r>
                        <a:rPr lang="en-US" dirty="0" smtClean="0"/>
                        <a:t>/Kg)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6858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8586">
                <a:tc>
                  <a:txBody>
                    <a:bodyPr/>
                    <a:lstStyle/>
                    <a:p>
                      <a:r>
                        <a:rPr lang="en-US" dirty="0" smtClean="0"/>
                        <a:t>PCB (</a:t>
                      </a:r>
                      <a:r>
                        <a:rPr lang="en-US" dirty="0" err="1" smtClean="0"/>
                        <a:t>ppt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0.4582</a:t>
                      </a:r>
                      <a:endParaRPr lang="en-US" b="1" dirty="0">
                        <a:latin typeface="+mj-lt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8.415</a:t>
                      </a:r>
                      <a:endParaRPr lang="en-US" b="1" dirty="0">
                        <a:latin typeface="+mj-lt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4.78</a:t>
                      </a:r>
                      <a:endParaRPr lang="en-US" b="1" dirty="0">
                        <a:latin typeface="+mj-lt"/>
                      </a:endParaRPr>
                    </a:p>
                  </a:txBody>
                  <a:tcP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13.6</a:t>
                      </a:r>
                      <a:endParaRPr lang="en-US" b="1" dirty="0">
                        <a:latin typeface="+mj-lt"/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2" name="5-Point Star 11"/>
          <p:cNvSpPr/>
          <p:nvPr/>
        </p:nvSpPr>
        <p:spPr>
          <a:xfrm>
            <a:off x="685800" y="2438400"/>
            <a:ext cx="228600" cy="2286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Union Sample Points2"/>
          <p:cNvPicPr>
            <a:picLocks noChangeAspect="1" noChangeArrowheads="1"/>
          </p:cNvPicPr>
          <p:nvPr/>
        </p:nvPicPr>
        <p:blipFill>
          <a:blip r:embed="rId3" cstate="print"/>
          <a:srcRect l="10229" t="29700" r="14221" b="29727"/>
          <a:stretch>
            <a:fillRect/>
          </a:stretch>
        </p:blipFill>
        <p:spPr bwMode="auto">
          <a:xfrm>
            <a:off x="381000" y="1219200"/>
            <a:ext cx="8382000" cy="349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52400"/>
            <a:ext cx="2895600" cy="51511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FF99"/>
                </a:solidFill>
              </a:rPr>
              <a:t>PCB Hot Spots</a:t>
            </a:r>
            <a:endParaRPr lang="en-US" sz="4000" dirty="0">
              <a:solidFill>
                <a:srgbClr val="FFFF99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5791200" y="2895600"/>
            <a:ext cx="304800" cy="3048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3505200" y="2895600"/>
            <a:ext cx="304800" cy="3048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</a:endParaRPr>
          </a:p>
        </p:txBody>
      </p:sp>
      <p:pic>
        <p:nvPicPr>
          <p:cNvPr id="14" name="Content Placeholder 13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43400"/>
            <a:ext cx="3505200" cy="23622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 rot="-1680000">
            <a:off x="6919773" y="2320236"/>
            <a:ext cx="1263892" cy="57828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0"/>
            <a:ext cx="16002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65384" t="28433" r="7692"/>
          <a:stretch>
            <a:fillRect/>
          </a:stretch>
        </p:blipFill>
        <p:spPr bwMode="auto">
          <a:xfrm>
            <a:off x="8153400" y="914400"/>
            <a:ext cx="5334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 t="33603" r="30769"/>
          <a:stretch>
            <a:fillRect/>
          </a:stretch>
        </p:blipFill>
        <p:spPr bwMode="auto">
          <a:xfrm>
            <a:off x="2133600" y="1219200"/>
            <a:ext cx="13716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648200" y="685800"/>
            <a:ext cx="403860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u="sng" dirty="0" smtClean="0">
              <a:solidFill>
                <a:schemeClr val="bg1"/>
              </a:solidFill>
            </a:endParaRPr>
          </a:p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Aroclor 1260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Transformers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Hydraulic fluid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Synthetic resin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Dedusting</a:t>
            </a:r>
            <a:r>
              <a:rPr lang="en-US" dirty="0" smtClean="0">
                <a:solidFill>
                  <a:schemeClr val="bg1"/>
                </a:solidFill>
              </a:rPr>
              <a:t> agent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447800" y="3581400"/>
            <a:ext cx="304800" cy="304800"/>
          </a:xfrm>
          <a:prstGeom prst="star5">
            <a:avLst/>
          </a:prstGeom>
          <a:solidFill>
            <a:srgbClr val="FFFF00"/>
          </a:solidFill>
          <a:ln w="3175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3272</TotalTime>
  <Words>891</Words>
  <Application>Microsoft Office PowerPoint</Application>
  <PresentationFormat>On-screen Show (4:3)</PresentationFormat>
  <Paragraphs>339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Spokane River Urban Waters Progress</vt:lpstr>
      <vt:lpstr>Urban Waters Objectives</vt:lpstr>
      <vt:lpstr> Resources</vt:lpstr>
      <vt:lpstr>Slide 4</vt:lpstr>
      <vt:lpstr>Source Tracking Plan</vt:lpstr>
      <vt:lpstr>Slide 6</vt:lpstr>
      <vt:lpstr>PCB Problem Factors</vt:lpstr>
      <vt:lpstr>        Union Basin</vt:lpstr>
      <vt:lpstr>PCB Hot Spots</vt:lpstr>
      <vt:lpstr>City Parcel Area Progress</vt:lpstr>
      <vt:lpstr>Additional Work and Findings</vt:lpstr>
      <vt:lpstr>General Conclusions</vt:lpstr>
      <vt:lpstr>General Conclusions</vt:lpstr>
      <vt:lpstr>Urban Waters Tools</vt:lpstr>
      <vt:lpstr>On-the-ground Next Steps</vt:lpstr>
      <vt:lpstr>Next Steps</vt:lpstr>
    </vt:vector>
  </TitlesOfParts>
  <Company>WA Department of Ecology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AFER461</dc:creator>
  <cp:lastModifiedBy>AFER461</cp:lastModifiedBy>
  <cp:revision>348</cp:revision>
  <dcterms:created xsi:type="dcterms:W3CDTF">2008-10-16T22:05:16Z</dcterms:created>
  <dcterms:modified xsi:type="dcterms:W3CDTF">2013-03-26T00:56:41Z</dcterms:modified>
</cp:coreProperties>
</file>