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1"/>
  </p:notesMasterIdLst>
  <p:handoutMasterIdLst>
    <p:handoutMasterId r:id="rId32"/>
  </p:handoutMasterIdLst>
  <p:sldIdLst>
    <p:sldId id="265" r:id="rId4"/>
    <p:sldId id="281" r:id="rId5"/>
    <p:sldId id="305" r:id="rId6"/>
    <p:sldId id="282" r:id="rId7"/>
    <p:sldId id="283" r:id="rId8"/>
    <p:sldId id="303" r:id="rId9"/>
    <p:sldId id="290" r:id="rId10"/>
    <p:sldId id="291" r:id="rId11"/>
    <p:sldId id="314" r:id="rId12"/>
    <p:sldId id="315" r:id="rId13"/>
    <p:sldId id="316" r:id="rId14"/>
    <p:sldId id="312" r:id="rId15"/>
    <p:sldId id="317" r:id="rId16"/>
    <p:sldId id="302" r:id="rId17"/>
    <p:sldId id="285" r:id="rId18"/>
    <p:sldId id="308" r:id="rId19"/>
    <p:sldId id="307" r:id="rId20"/>
    <p:sldId id="258" r:id="rId21"/>
    <p:sldId id="300" r:id="rId22"/>
    <p:sldId id="310" r:id="rId23"/>
    <p:sldId id="309" r:id="rId24"/>
    <p:sldId id="318" r:id="rId25"/>
    <p:sldId id="295" r:id="rId26"/>
    <p:sldId id="301" r:id="rId27"/>
    <p:sldId id="311" r:id="rId28"/>
    <p:sldId id="293" r:id="rId29"/>
    <p:sldId id="288" r:id="rId3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3" autoAdjust="0"/>
    <p:restoredTop sz="94660"/>
  </p:normalViewPr>
  <p:slideViewPr>
    <p:cSldViewPr>
      <p:cViewPr>
        <p:scale>
          <a:sx n="70" d="100"/>
          <a:sy n="70" d="100"/>
        </p:scale>
        <p:origin x="-250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avis\AppData\Local\Microsoft\Windows\Temporary%20Internet%20Files\Content.Outlook\7XYN4ZO8\Cochran_Basin_Pollutant_HLA_Update_3%2022%2020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avis\AppData\Local\Microsoft\Windows\Temporary%20Internet%20Files\Content.Outlook\7XYN4ZO8\Cochran_Basin_Pollutant_HLA_Update_3%2022%20201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avis\AppData\Local\Microsoft\Windows\Temporary%20Internet%20Files\Content.Outlook\7XYN4ZO8\Cochran_Basin_Pollutant_HLA_Update_3%2022%2020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avis\AppData\Local\Microsoft\Windows\Temporary%20Internet%20Files\Content.Outlook\7XYN4ZO8\Cochran_Basin_Pollutant_HLA_Update_3%2022%20201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avis\AppData\Local\Microsoft\Windows\Temporary%20Internet%20Files\Content.Outlook\7XYN4ZO8\Cochran_Basin_Pollutant_HLA_Update_3%2022%20201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avis\AppData\Local\Microsoft\Windows\Temporary%20Internet%20Files\Content.Outlook\7XYN4ZO8\Cochran_Basin_Pollutant_HLA_Update_3%2022%20201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avis\AppData\Local\Microsoft\Windows\Temporary%20Internet%20Files\Content.Outlook\7XYN4ZO8\Cochran_Basin_Pollutant_HLA_Update_3%2022%202013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OSFILE4\PublicWorks\Capital%20Programs%20-%20Utilities\PROJECTS\CWIP\CSO\Historical_CSO_Volumes_2002-2012_All_Basins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4000" dirty="0"/>
              <a:t>TSS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TSS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1.9058290356304991E-2"/>
                </c:manualLayout>
              </c:layout>
              <c:showVal val="1"/>
            </c:dLbl>
            <c:dLbl>
              <c:idx val="1"/>
              <c:layout>
                <c:manualLayout>
                  <c:x val="4.2606519233572464E-3"/>
                  <c:y val="-1.2705526904203335E-2"/>
                </c:manualLayout>
              </c:layout>
              <c:showVal val="1"/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0.3</a:t>
                    </a:r>
                  </a:p>
                </c:rich>
              </c:tx>
              <c:showVal val="1"/>
            </c:dLbl>
            <c:numFmt formatCode="#,##0" sourceLinked="0"/>
            <c:showVal val="1"/>
          </c:dLbls>
          <c:cat>
            <c:strRef>
              <c:f>Calculations!$G$76:$G$88</c:f>
              <c:strCache>
                <c:ptCount val="13"/>
                <c:pt idx="0">
                  <c:v>Media Filtration</c:v>
                </c:pt>
                <c:pt idx="1">
                  <c:v>26</c:v>
                </c:pt>
                <c:pt idx="2">
                  <c:v>34</c:v>
                </c:pt>
                <c:pt idx="3">
                  <c:v>24 &amp; 25</c:v>
                </c:pt>
                <c:pt idx="4">
                  <c:v>33</c:v>
                </c:pt>
                <c:pt idx="5">
                  <c:v>6</c:v>
                </c:pt>
                <c:pt idx="6">
                  <c:v>12</c:v>
                </c:pt>
                <c:pt idx="7">
                  <c:v>23</c:v>
                </c:pt>
                <c:pt idx="8">
                  <c:v>41</c:v>
                </c:pt>
                <c:pt idx="9">
                  <c:v>14 &amp; 15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strCache>
            </c:strRef>
          </c:cat>
          <c:val>
            <c:numRef>
              <c:f>Calculations!$H$76:$H$88</c:f>
              <c:numCache>
                <c:formatCode>0</c:formatCode>
                <c:ptCount val="13"/>
                <c:pt idx="0">
                  <c:v>342894.9606600001</c:v>
                </c:pt>
                <c:pt idx="1">
                  <c:v>27975.524235177287</c:v>
                </c:pt>
                <c:pt idx="2">
                  <c:v>22296.307324092861</c:v>
                </c:pt>
                <c:pt idx="3">
                  <c:v>13066.986928666647</c:v>
                </c:pt>
                <c:pt idx="4">
                  <c:v>10466.686141387894</c:v>
                </c:pt>
                <c:pt idx="5">
                  <c:v>7898.1832965386393</c:v>
                </c:pt>
                <c:pt idx="6">
                  <c:v>5806.8174932402435</c:v>
                </c:pt>
                <c:pt idx="7">
                  <c:v>2168.7700582671059</c:v>
                </c:pt>
                <c:pt idx="8">
                  <c:v>567.51926636495989</c:v>
                </c:pt>
                <c:pt idx="9">
                  <c:v>558.10928007290408</c:v>
                </c:pt>
                <c:pt idx="10">
                  <c:v>470.5540662685799</c:v>
                </c:pt>
                <c:pt idx="11">
                  <c:v>45.2613770448</c:v>
                </c:pt>
                <c:pt idx="12" formatCode="0.0">
                  <c:v>0.32120977257599997</c:v>
                </c:pt>
              </c:numCache>
            </c:numRef>
          </c:val>
        </c:ser>
        <c:axId val="72567808"/>
        <c:axId val="70206592"/>
      </c:barChart>
      <c:catAx>
        <c:axId val="72567808"/>
        <c:scaling>
          <c:orientation val="minMax"/>
        </c:scaling>
        <c:axPos val="b"/>
        <c:tickLblPos val="nextTo"/>
        <c:crossAx val="70206592"/>
        <c:crosses val="autoZero"/>
        <c:auto val="1"/>
        <c:lblAlgn val="ctr"/>
        <c:lblOffset val="100"/>
      </c:catAx>
      <c:valAx>
        <c:axId val="702065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Average Annual Pollutant Removal (lbs/yr)</a:t>
                </a:r>
              </a:p>
            </c:rich>
          </c:tx>
          <c:layout/>
        </c:title>
        <c:numFmt formatCode="#,##0" sourceLinked="0"/>
        <c:tickLblPos val="nextTo"/>
        <c:crossAx val="72567808"/>
        <c:crosses val="autoZero"/>
        <c:crossBetween val="between"/>
      </c:valAx>
    </c:plotArea>
    <c:plotVisOnly val="1"/>
  </c:chart>
  <c:spPr>
    <a:solidFill>
      <a:prstClr val="white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4000"/>
              <a:t>Total Cadmium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Total Cadmium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1.90582903563049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0.27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4.2606519233572464E-3"/>
                  <c:y val="-1.27055269042033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0.14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0.11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0.07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0.05</a:t>
                    </a:r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0.04</a:t>
                    </a:r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0.03</a:t>
                    </a:r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0.01</a:t>
                    </a:r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0.003</a:t>
                    </a:r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0.003</a:t>
                    </a:r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0.002</a:t>
                    </a:r>
                  </a:p>
                </c:rich>
              </c:tx>
              <c:showVal val="1"/>
            </c:dLbl>
            <c:dLbl>
              <c:idx val="12"/>
              <c:layout>
                <c:manualLayout>
                  <c:x val="8.5213038467144911E-3"/>
                  <c:y val="3.17638172605083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0.000002</a:t>
                    </a:r>
                  </a:p>
                </c:rich>
              </c:tx>
              <c:showVal val="1"/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0.3</a:t>
                    </a:r>
                  </a:p>
                </c:rich>
              </c:tx>
              <c:showVal val="1"/>
            </c:dLbl>
            <c:numFmt formatCode="#,##0.0000" sourceLinked="0"/>
            <c:showVal val="1"/>
          </c:dLbls>
          <c:cat>
            <c:strRef>
              <c:f>Calculations!$I$76:$I$88</c:f>
              <c:strCache>
                <c:ptCount val="13"/>
                <c:pt idx="0">
                  <c:v>Media Filtration</c:v>
                </c:pt>
                <c:pt idx="1">
                  <c:v>26</c:v>
                </c:pt>
                <c:pt idx="2">
                  <c:v>34</c:v>
                </c:pt>
                <c:pt idx="3">
                  <c:v>24 &amp; 25</c:v>
                </c:pt>
                <c:pt idx="4">
                  <c:v>33</c:v>
                </c:pt>
                <c:pt idx="5">
                  <c:v>6</c:v>
                </c:pt>
                <c:pt idx="6">
                  <c:v>12</c:v>
                </c:pt>
                <c:pt idx="7">
                  <c:v>23</c:v>
                </c:pt>
                <c:pt idx="8">
                  <c:v>41</c:v>
                </c:pt>
                <c:pt idx="9">
                  <c:v>14 &amp; 15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strCache>
            </c:strRef>
          </c:cat>
          <c:val>
            <c:numRef>
              <c:f>Calculations!$J$76:$J$88</c:f>
              <c:numCache>
                <c:formatCode>0.0000</c:formatCode>
                <c:ptCount val="13"/>
                <c:pt idx="0">
                  <c:v>0.54255531750000008</c:v>
                </c:pt>
                <c:pt idx="1">
                  <c:v>0.1408093284701365</c:v>
                </c:pt>
                <c:pt idx="2">
                  <c:v>0.11222410115630869</c:v>
                </c:pt>
                <c:pt idx="3">
                  <c:v>6.5770122450109006E-2</c:v>
                </c:pt>
                <c:pt idx="4">
                  <c:v>5.268201712636017E-2</c:v>
                </c:pt>
                <c:pt idx="5">
                  <c:v>3.9753960525294403E-2</c:v>
                </c:pt>
                <c:pt idx="6">
                  <c:v>2.9227479881991165E-2</c:v>
                </c:pt>
                <c:pt idx="7">
                  <c:v>1.0916079818326761E-2</c:v>
                </c:pt>
                <c:pt idx="8">
                  <c:v>2.8564972051616003E-3</c:v>
                </c:pt>
                <c:pt idx="9">
                  <c:v>2.8091338800078406E-3</c:v>
                </c:pt>
                <c:pt idx="10">
                  <c:v>2.3684418394867997E-3</c:v>
                </c:pt>
                <c:pt idx="11">
                  <c:v>2.2781428700800003E-4</c:v>
                </c:pt>
                <c:pt idx="12" formatCode="0.000000">
                  <c:v>1.6167465529600005E-6</c:v>
                </c:pt>
              </c:numCache>
            </c:numRef>
          </c:val>
        </c:ser>
        <c:axId val="71073792"/>
        <c:axId val="71075328"/>
      </c:barChart>
      <c:catAx>
        <c:axId val="71073792"/>
        <c:scaling>
          <c:orientation val="minMax"/>
        </c:scaling>
        <c:axPos val="b"/>
        <c:tickLblPos val="nextTo"/>
        <c:crossAx val="71075328"/>
        <c:crosses val="autoZero"/>
        <c:auto val="1"/>
        <c:lblAlgn val="ctr"/>
        <c:lblOffset val="100"/>
      </c:catAx>
      <c:valAx>
        <c:axId val="710753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Average Annual Pollutant Removal (lbs/yr)</a:t>
                </a:r>
              </a:p>
            </c:rich>
          </c:tx>
          <c:layout/>
        </c:title>
        <c:numFmt formatCode="#,##0" sourceLinked="0"/>
        <c:tickLblPos val="nextTo"/>
        <c:crossAx val="71073792"/>
        <c:crosses val="autoZero"/>
        <c:crossBetween val="between"/>
      </c:valAx>
      <c:spPr>
        <a:solidFill>
          <a:schemeClr val="bg1"/>
        </a:solidFill>
      </c:spPr>
    </c:plotArea>
    <c:plotVisOnly val="1"/>
  </c:chart>
  <c:spPr>
    <a:solidFill>
      <a:schemeClr val="bg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sz="40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v>Total Copper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1.9058290356304991E-2"/>
                </c:manualLayout>
              </c:layout>
              <c:showVal val="1"/>
            </c:dLbl>
            <c:dLbl>
              <c:idx val="1"/>
              <c:layout>
                <c:manualLayout>
                  <c:x val="4.2606519233572464E-3"/>
                  <c:y val="-1.2705526904203335E-2"/>
                </c:manualLayout>
              </c:layout>
              <c:showVal val="1"/>
            </c:dLbl>
            <c:dLbl>
              <c:idx val="12"/>
              <c:layout>
                <c:manualLayout>
                  <c:x val="8.5213038467144911E-3"/>
                  <c:y val="3.1763817260508386E-3"/>
                </c:manualLayout>
              </c:layout>
              <c:numFmt formatCode="#,##0.0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13"/>
              <c:layout>
                <c:manualLayout>
                  <c:x val="1.278195577007174E-2"/>
                  <c:y val="6.3527634521016781E-3"/>
                </c:manualLayout>
              </c:layout>
              <c:numFmt formatCode="#,##0.00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numFmt formatCode="#,##0.0" sourceLinked="0"/>
            <c:showVal val="1"/>
          </c:dLbls>
          <c:cat>
            <c:strRef>
              <c:f>Calculations!$K$76:$K$88</c:f>
              <c:strCache>
                <c:ptCount val="13"/>
                <c:pt idx="0">
                  <c:v>Media Filtration</c:v>
                </c:pt>
                <c:pt idx="1">
                  <c:v>26</c:v>
                </c:pt>
                <c:pt idx="2">
                  <c:v>34</c:v>
                </c:pt>
                <c:pt idx="3">
                  <c:v>24 &amp; 25</c:v>
                </c:pt>
                <c:pt idx="4">
                  <c:v>33</c:v>
                </c:pt>
                <c:pt idx="5">
                  <c:v>6</c:v>
                </c:pt>
                <c:pt idx="6">
                  <c:v>12</c:v>
                </c:pt>
                <c:pt idx="7">
                  <c:v>23</c:v>
                </c:pt>
                <c:pt idx="8">
                  <c:v>41</c:v>
                </c:pt>
                <c:pt idx="9">
                  <c:v>14 &amp; 15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strCache>
            </c:strRef>
          </c:cat>
          <c:val>
            <c:numRef>
              <c:f>Calculations!$L$76:$L$88</c:f>
              <c:numCache>
                <c:formatCode>0.0000</c:formatCode>
                <c:ptCount val="13"/>
                <c:pt idx="0">
                  <c:v>32.010763732500003</c:v>
                </c:pt>
                <c:pt idx="1">
                  <c:v>4.8420422992046648</c:v>
                </c:pt>
                <c:pt idx="2">
                  <c:v>3.859075607368692</c:v>
                </c:pt>
                <c:pt idx="3">
                  <c:v>2.2616521106045817</c:v>
                </c:pt>
                <c:pt idx="4">
                  <c:v>1.8115884657979948</c:v>
                </c:pt>
                <c:pt idx="5">
                  <c:v>1.3670284527009318</c:v>
                </c:pt>
                <c:pt idx="6">
                  <c:v>1.0050519764943622</c:v>
                </c:pt>
                <c:pt idx="7">
                  <c:v>0.3753737113592055</c:v>
                </c:pt>
                <c:pt idx="8">
                  <c:v>9.8227016954248014E-2</c:v>
                </c:pt>
                <c:pt idx="9">
                  <c:v>9.6598323555045232E-2</c:v>
                </c:pt>
                <c:pt idx="10">
                  <c:v>8.1444146453929001E-2</c:v>
                </c:pt>
                <c:pt idx="11">
                  <c:v>7.8339015322399976E-3</c:v>
                </c:pt>
                <c:pt idx="12">
                  <c:v>5.5595430228800013E-5</c:v>
                </c:pt>
              </c:numCache>
            </c:numRef>
          </c:val>
        </c:ser>
        <c:axId val="72575232"/>
        <c:axId val="72605696"/>
      </c:barChart>
      <c:catAx>
        <c:axId val="72575232"/>
        <c:scaling>
          <c:orientation val="minMax"/>
        </c:scaling>
        <c:axPos val="b"/>
        <c:tickLblPos val="nextTo"/>
        <c:crossAx val="72605696"/>
        <c:crosses val="autoZero"/>
        <c:auto val="1"/>
        <c:lblAlgn val="ctr"/>
        <c:lblOffset val="100"/>
      </c:catAx>
      <c:valAx>
        <c:axId val="726056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Average Annual Pollutant Removal (lbs/yr)</a:t>
                </a:r>
              </a:p>
            </c:rich>
          </c:tx>
          <c:layout/>
        </c:title>
        <c:numFmt formatCode="#,##0" sourceLinked="0"/>
        <c:tickLblPos val="nextTo"/>
        <c:crossAx val="72575232"/>
        <c:crosses val="autoZero"/>
        <c:crossBetween val="between"/>
      </c:valAx>
      <c:spPr>
        <a:solidFill>
          <a:schemeClr val="bg1"/>
        </a:solidFill>
      </c:spPr>
    </c:plotArea>
    <c:plotVisOnly val="1"/>
  </c:chart>
  <c:spPr>
    <a:solidFill>
      <a:schemeClr val="bg1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txPr>
        <a:bodyPr/>
        <a:lstStyle/>
        <a:p>
          <a:pPr>
            <a:defRPr sz="40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v>Total Zinc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1.9058290356304991E-2"/>
                </c:manualLayout>
              </c:layout>
              <c:showVal val="1"/>
            </c:dLbl>
            <c:dLbl>
              <c:idx val="1"/>
              <c:layout>
                <c:manualLayout>
                  <c:x val="4.2606519233572464E-3"/>
                  <c:y val="-1.2705526904203335E-2"/>
                </c:manualLayout>
              </c:layout>
              <c:showVal val="1"/>
            </c:dLbl>
            <c:dLbl>
              <c:idx val="12"/>
              <c:layout>
                <c:manualLayout>
                  <c:x val="8.5213038467144911E-3"/>
                  <c:y val="3.1763817260508395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13"/>
              <c:layout>
                <c:manualLayout>
                  <c:x val="1.278195577007174E-2"/>
                  <c:y val="6.3527634521016816E-3"/>
                </c:manualLayout>
              </c:layout>
              <c:numFmt formatCode="#,##0.00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numFmt formatCode="#,##0.0" sourceLinked="0"/>
            <c:showVal val="1"/>
          </c:dLbls>
          <c:cat>
            <c:strRef>
              <c:f>Calculations!$K$76:$K$88</c:f>
              <c:strCache>
                <c:ptCount val="13"/>
                <c:pt idx="0">
                  <c:v>Media Filtration</c:v>
                </c:pt>
                <c:pt idx="1">
                  <c:v>26</c:v>
                </c:pt>
                <c:pt idx="2">
                  <c:v>34</c:v>
                </c:pt>
                <c:pt idx="3">
                  <c:v>24 &amp; 25</c:v>
                </c:pt>
                <c:pt idx="4">
                  <c:v>33</c:v>
                </c:pt>
                <c:pt idx="5">
                  <c:v>6</c:v>
                </c:pt>
                <c:pt idx="6">
                  <c:v>12</c:v>
                </c:pt>
                <c:pt idx="7">
                  <c:v>23</c:v>
                </c:pt>
                <c:pt idx="8">
                  <c:v>41</c:v>
                </c:pt>
                <c:pt idx="9">
                  <c:v>14 &amp; 15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strCache>
            </c:strRef>
          </c:cat>
          <c:val>
            <c:numRef>
              <c:f>Calculations!$N$76:$N$88</c:f>
              <c:numCache>
                <c:formatCode>0.0000</c:formatCode>
                <c:ptCount val="13"/>
                <c:pt idx="0">
                  <c:v>290.15858379899993</c:v>
                </c:pt>
                <c:pt idx="1">
                  <c:v>14.197193713730934</c:v>
                </c:pt>
                <c:pt idx="2">
                  <c:v>11.315069255538408</c:v>
                </c:pt>
                <c:pt idx="3">
                  <c:v>6.6313161148129183</c:v>
                </c:pt>
                <c:pt idx="4">
                  <c:v>5.3116992354072057</c:v>
                </c:pt>
                <c:pt idx="5">
                  <c:v>4.0082193743670684</c:v>
                </c:pt>
                <c:pt idx="6">
                  <c:v>2.9468799983433378</c:v>
                </c:pt>
                <c:pt idx="7">
                  <c:v>1.1006209706354948</c:v>
                </c:pt>
                <c:pt idx="8">
                  <c:v>0.28800822079775207</c:v>
                </c:pt>
                <c:pt idx="9">
                  <c:v>0.2832327821997549</c:v>
                </c:pt>
                <c:pt idx="10">
                  <c:v>0.23879971561707103</c:v>
                </c:pt>
                <c:pt idx="11">
                  <c:v>2.2969526227759999E-2</c:v>
                </c:pt>
                <c:pt idx="12">
                  <c:v>1.6300954097120006E-4</c:v>
                </c:pt>
              </c:numCache>
            </c:numRef>
          </c:val>
        </c:ser>
        <c:axId val="72670592"/>
        <c:axId val="72676480"/>
      </c:barChart>
      <c:catAx>
        <c:axId val="72670592"/>
        <c:scaling>
          <c:orientation val="minMax"/>
        </c:scaling>
        <c:axPos val="b"/>
        <c:tickLblPos val="nextTo"/>
        <c:crossAx val="72676480"/>
        <c:crosses val="autoZero"/>
        <c:auto val="1"/>
        <c:lblAlgn val="ctr"/>
        <c:lblOffset val="100"/>
      </c:catAx>
      <c:valAx>
        <c:axId val="726764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Average Annual Pollutant Removal (lbs/yr)</a:t>
                </a:r>
              </a:p>
            </c:rich>
          </c:tx>
          <c:layout/>
        </c:title>
        <c:numFmt formatCode="#,##0" sourceLinked="0"/>
        <c:tickLblPos val="nextTo"/>
        <c:crossAx val="72670592"/>
        <c:crosses val="autoZero"/>
        <c:crossBetween val="between"/>
      </c:valAx>
      <c:spPr>
        <a:solidFill>
          <a:schemeClr val="bg1"/>
        </a:solidFill>
      </c:spPr>
    </c:plotArea>
    <c:plotVisOnly val="1"/>
  </c:chart>
  <c:spPr>
    <a:solidFill>
      <a:schemeClr val="bg1"/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4000"/>
              <a:t>Total Lead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Total Lead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1.9058290356304991E-2"/>
                </c:manualLayout>
              </c:layout>
              <c:showVal val="1"/>
            </c:dLbl>
            <c:dLbl>
              <c:idx val="1"/>
              <c:layout>
                <c:manualLayout>
                  <c:x val="4.2606519233572464E-3"/>
                  <c:y val="-1.2705526904203335E-2"/>
                </c:manualLayout>
              </c:layout>
              <c:showVal val="1"/>
            </c:dLbl>
            <c:dLbl>
              <c:idx val="12"/>
              <c:layout>
                <c:manualLayout>
                  <c:x val="8.5213038467144911E-3"/>
                  <c:y val="3.1763817260508404E-3"/>
                </c:manualLayout>
              </c:layout>
              <c:numFmt formatCode="#,##0.00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dLbl>
              <c:idx val="13"/>
              <c:layout>
                <c:manualLayout>
                  <c:x val="1.278195577007174E-2"/>
                  <c:y val="6.3527634521016851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</c:dLbl>
            <c:numFmt formatCode="#,##0.00" sourceLinked="0"/>
            <c:showVal val="1"/>
          </c:dLbls>
          <c:cat>
            <c:strRef>
              <c:f>Calculations!$O$76:$O$88</c:f>
              <c:strCache>
                <c:ptCount val="13"/>
                <c:pt idx="0">
                  <c:v>Media Filtration</c:v>
                </c:pt>
                <c:pt idx="1">
                  <c:v>26</c:v>
                </c:pt>
                <c:pt idx="2">
                  <c:v>34</c:v>
                </c:pt>
                <c:pt idx="3">
                  <c:v>24 &amp; 25</c:v>
                </c:pt>
                <c:pt idx="4">
                  <c:v>33</c:v>
                </c:pt>
                <c:pt idx="5">
                  <c:v>6</c:v>
                </c:pt>
                <c:pt idx="6">
                  <c:v>12</c:v>
                </c:pt>
                <c:pt idx="7">
                  <c:v>23</c:v>
                </c:pt>
                <c:pt idx="8">
                  <c:v>41</c:v>
                </c:pt>
                <c:pt idx="9">
                  <c:v>14 &amp; 15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strCache>
            </c:strRef>
          </c:cat>
          <c:val>
            <c:numRef>
              <c:f>Calculations!$P$76:$P$88</c:f>
              <c:numCache>
                <c:formatCode>0.0000</c:formatCode>
                <c:ptCount val="13"/>
                <c:pt idx="0">
                  <c:v>27.127765875000001</c:v>
                </c:pt>
                <c:pt idx="1">
                  <c:v>5.3517266981722305</c:v>
                </c:pt>
                <c:pt idx="2">
                  <c:v>4.2652906938901776</c:v>
                </c:pt>
                <c:pt idx="3">
                  <c:v>2.4997187621199082</c:v>
                </c:pt>
                <c:pt idx="4">
                  <c:v>2.0022803931523852</c:v>
                </c:pt>
                <c:pt idx="5">
                  <c:v>1.5109249807012921</c:v>
                </c:pt>
                <c:pt idx="6">
                  <c:v>1.110846036297358</c:v>
                </c:pt>
                <c:pt idx="7">
                  <c:v>0.41488640303762531</c:v>
                </c:pt>
                <c:pt idx="8">
                  <c:v>0.10856661644657922</c:v>
                </c:pt>
                <c:pt idx="9">
                  <c:v>0.10676648307123013</c:v>
                </c:pt>
                <c:pt idx="10">
                  <c:v>9.0017142778561599E-2</c:v>
                </c:pt>
                <c:pt idx="11">
                  <c:v>8.6585158472959993E-3</c:v>
                </c:pt>
                <c:pt idx="12">
                  <c:v>6.1447531819520005E-5</c:v>
                </c:pt>
              </c:numCache>
            </c:numRef>
          </c:val>
        </c:ser>
        <c:axId val="100377344"/>
        <c:axId val="100378880"/>
      </c:barChart>
      <c:catAx>
        <c:axId val="100377344"/>
        <c:scaling>
          <c:orientation val="minMax"/>
        </c:scaling>
        <c:axPos val="b"/>
        <c:tickLblPos val="nextTo"/>
        <c:crossAx val="100378880"/>
        <c:crosses val="autoZero"/>
        <c:auto val="1"/>
        <c:lblAlgn val="ctr"/>
        <c:lblOffset val="100"/>
      </c:catAx>
      <c:valAx>
        <c:axId val="1003788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Average Annual Pollutant Removal (lbs/yr)</a:t>
                </a:r>
              </a:p>
            </c:rich>
          </c:tx>
          <c:layout/>
        </c:title>
        <c:numFmt formatCode="#,##0" sourceLinked="0"/>
        <c:tickLblPos val="nextTo"/>
        <c:crossAx val="100377344"/>
        <c:crosses val="autoZero"/>
        <c:crossBetween val="between"/>
      </c:valAx>
    </c:plotArea>
    <c:plotVisOnly val="1"/>
  </c:chart>
  <c:spPr>
    <a:solidFill>
      <a:schemeClr val="bg1"/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sz="40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v>Total Phosphorus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1.9058290356304991E-2"/>
                </c:manualLayout>
              </c:layout>
              <c:showVal val="1"/>
            </c:dLbl>
            <c:showVal val="1"/>
          </c:dLbls>
          <c:cat>
            <c:strRef>
              <c:f>Calculations!$C$76:$C$88</c:f>
              <c:strCache>
                <c:ptCount val="13"/>
                <c:pt idx="0">
                  <c:v>Media Filtration</c:v>
                </c:pt>
                <c:pt idx="1">
                  <c:v>26</c:v>
                </c:pt>
                <c:pt idx="2">
                  <c:v>34</c:v>
                </c:pt>
                <c:pt idx="3">
                  <c:v>24 &amp; 25</c:v>
                </c:pt>
                <c:pt idx="4">
                  <c:v>33</c:v>
                </c:pt>
                <c:pt idx="5">
                  <c:v>6</c:v>
                </c:pt>
                <c:pt idx="6">
                  <c:v>12</c:v>
                </c:pt>
                <c:pt idx="7">
                  <c:v>23</c:v>
                </c:pt>
                <c:pt idx="8">
                  <c:v>41</c:v>
                </c:pt>
                <c:pt idx="9">
                  <c:v>14 &amp; 15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strCache>
            </c:strRef>
          </c:cat>
          <c:val>
            <c:numRef>
              <c:f>Calculations!$D$76:$D$88</c:f>
              <c:numCache>
                <c:formatCode>0.0</c:formatCode>
                <c:ptCount val="13"/>
                <c:pt idx="0">
                  <c:v>303.8309777999998</c:v>
                </c:pt>
                <c:pt idx="1">
                  <c:v>85.980379654161283</c:v>
                </c:pt>
                <c:pt idx="2">
                  <c:v>68.525792492596352</c:v>
                </c:pt>
                <c:pt idx="3">
                  <c:v>40.160266081805602</c:v>
                </c:pt>
                <c:pt idx="4">
                  <c:v>32.168464140017093</c:v>
                </c:pt>
                <c:pt idx="5">
                  <c:v>24.274390453088991</c:v>
                </c:pt>
                <c:pt idx="6">
                  <c:v>17.846756631048969</c:v>
                </c:pt>
                <c:pt idx="7">
                  <c:v>6.6655291756037265</c:v>
                </c:pt>
                <c:pt idx="8">
                  <c:v>1.7442218981459992</c:v>
                </c:pt>
                <c:pt idx="9">
                  <c:v>1.7153011105628992</c:v>
                </c:pt>
                <c:pt idx="10">
                  <c:v>1.4462076537142496</c:v>
                </c:pt>
                <c:pt idx="11">
                  <c:v>0.13910696897999997</c:v>
                </c:pt>
                <c:pt idx="12" formatCode="0.000">
                  <c:v>9.8721074760000065E-4</c:v>
                </c:pt>
              </c:numCache>
            </c:numRef>
          </c:val>
        </c:ser>
        <c:axId val="100426880"/>
        <c:axId val="100428416"/>
      </c:barChart>
      <c:catAx>
        <c:axId val="100426880"/>
        <c:scaling>
          <c:orientation val="minMax"/>
        </c:scaling>
        <c:axPos val="b"/>
        <c:tickLblPos val="nextTo"/>
        <c:crossAx val="100428416"/>
        <c:crosses val="autoZero"/>
        <c:auto val="1"/>
        <c:lblAlgn val="ctr"/>
        <c:lblOffset val="100"/>
      </c:catAx>
      <c:valAx>
        <c:axId val="1004284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Average Annual Pollutant Removal (lbs/yr)</a:t>
                </a:r>
              </a:p>
            </c:rich>
          </c:tx>
          <c:layout/>
        </c:title>
        <c:numFmt formatCode="0" sourceLinked="0"/>
        <c:tickLblPos val="nextTo"/>
        <c:crossAx val="100426880"/>
        <c:crosses val="autoZero"/>
        <c:crossBetween val="between"/>
      </c:valAx>
    </c:plotArea>
    <c:plotVisOnly val="1"/>
  </c:chart>
  <c:spPr>
    <a:solidFill>
      <a:schemeClr val="bg1"/>
    </a:soli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4000"/>
            </a:pPr>
            <a:r>
              <a:rPr lang="en-US" sz="4000"/>
              <a:t>Fecal Coliform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Fecal Coliform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0504D">
                  <a:lumMod val="60000"/>
                  <a:lumOff val="4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9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dPt>
            <c:idx val="1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1.9058290356304991E-2"/>
                </c:manualLayout>
              </c:layout>
              <c:showVal val="1"/>
            </c:dLbl>
            <c:numFmt formatCode="#,##0" sourceLinked="0"/>
            <c:showVal val="1"/>
          </c:dLbls>
          <c:cat>
            <c:strRef>
              <c:f>Calculations!$E$76:$E$88</c:f>
              <c:strCache>
                <c:ptCount val="13"/>
                <c:pt idx="0">
                  <c:v>26</c:v>
                </c:pt>
                <c:pt idx="1">
                  <c:v>34</c:v>
                </c:pt>
                <c:pt idx="2">
                  <c:v>24 &amp; 25</c:v>
                </c:pt>
                <c:pt idx="3">
                  <c:v>33</c:v>
                </c:pt>
                <c:pt idx="4">
                  <c:v>6</c:v>
                </c:pt>
                <c:pt idx="5">
                  <c:v>12</c:v>
                </c:pt>
                <c:pt idx="6">
                  <c:v>23</c:v>
                </c:pt>
                <c:pt idx="7">
                  <c:v>41</c:v>
                </c:pt>
                <c:pt idx="8">
                  <c:v>14 &amp; 15</c:v>
                </c:pt>
                <c:pt idx="9">
                  <c:v>Media Filtration</c:v>
                </c:pt>
                <c:pt idx="10">
                  <c:v>7</c:v>
                </c:pt>
                <c:pt idx="11">
                  <c:v>22</c:v>
                </c:pt>
                <c:pt idx="12">
                  <c:v>19</c:v>
                </c:pt>
              </c:strCache>
            </c:strRef>
          </c:cat>
          <c:val>
            <c:numRef>
              <c:f>Calculations!$F$76:$F$88</c:f>
              <c:numCache>
                <c:formatCode>0</c:formatCode>
                <c:ptCount val="13"/>
                <c:pt idx="0">
                  <c:v>418934.54587149643</c:v>
                </c:pt>
                <c:pt idx="1">
                  <c:v>333888.05531961709</c:v>
                </c:pt>
                <c:pt idx="2">
                  <c:v>195678.62924928856</c:v>
                </c:pt>
                <c:pt idx="3">
                  <c:v>156739.02546241364</c:v>
                </c:pt>
                <c:pt idx="4">
                  <c:v>118275.59708013044</c:v>
                </c:pt>
                <c:pt idx="5">
                  <c:v>86957.314152145234</c:v>
                </c:pt>
                <c:pt idx="6">
                  <c:v>32477.414607922219</c:v>
                </c:pt>
                <c:pt idx="7">
                  <c:v>8498.6227292559852</c:v>
                </c:pt>
                <c:pt idx="8">
                  <c:v>8357.7078244706609</c:v>
                </c:pt>
                <c:pt idx="9">
                  <c:v>7365.175710816</c:v>
                </c:pt>
                <c:pt idx="10">
                  <c:v>7046.5651475561826</c:v>
                </c:pt>
                <c:pt idx="11">
                  <c:v>677.79085311791982</c:v>
                </c:pt>
                <c:pt idx="12">
                  <c:v>4.8101286350303996</c:v>
                </c:pt>
              </c:numCache>
            </c:numRef>
          </c:val>
        </c:ser>
        <c:axId val="73888512"/>
        <c:axId val="73890048"/>
      </c:barChart>
      <c:catAx>
        <c:axId val="73888512"/>
        <c:scaling>
          <c:orientation val="minMax"/>
        </c:scaling>
        <c:axPos val="b"/>
        <c:tickLblPos val="nextTo"/>
        <c:crossAx val="73890048"/>
        <c:crosses val="autoZero"/>
        <c:auto val="1"/>
        <c:lblAlgn val="ctr"/>
        <c:lblOffset val="100"/>
      </c:catAx>
      <c:valAx>
        <c:axId val="738900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Avg. Annual Pollutant Removal (Billions of CFU/yr)</a:t>
                </a:r>
              </a:p>
            </c:rich>
          </c:tx>
          <c:layout/>
        </c:title>
        <c:numFmt formatCode="#,##0" sourceLinked="0"/>
        <c:tickLblPos val="nextTo"/>
        <c:crossAx val="73888512"/>
        <c:crosses val="autoZero"/>
        <c:crossBetween val="between"/>
      </c:valAx>
    </c:plotArea>
    <c:plotVisOnly val="1"/>
  </c:chart>
  <c:spPr>
    <a:solidFill>
      <a:schemeClr val="bg1"/>
    </a:solidFill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CSO Basin 34 Largest CSOs</a:t>
            </a:r>
          </a:p>
          <a:p>
            <a:pPr>
              <a:defRPr/>
            </a:pPr>
            <a:r>
              <a:rPr lang="en-US" sz="1600"/>
              <a:t>2002-2012</a:t>
            </a:r>
          </a:p>
        </c:rich>
      </c:tx>
      <c:layout>
        <c:manualLayout>
          <c:xMode val="edge"/>
          <c:yMode val="edge"/>
          <c:x val="0.29451070336391455"/>
          <c:y val="0.85674157303370835"/>
        </c:manualLayout>
      </c:layout>
    </c:title>
    <c:plotArea>
      <c:layout>
        <c:manualLayout>
          <c:layoutTarget val="inner"/>
          <c:xMode val="edge"/>
          <c:yMode val="edge"/>
          <c:x val="0.16156970572764859"/>
          <c:y val="0.17355908336825171"/>
          <c:w val="0.63393700300887956"/>
          <c:h val="0.56016248923083056"/>
        </c:manualLayout>
      </c:layout>
      <c:barChart>
        <c:barDir val="col"/>
        <c:grouping val="clustered"/>
        <c:ser>
          <c:idx val="0"/>
          <c:order val="0"/>
          <c:tx>
            <c:v>Largest</c:v>
          </c:tx>
          <c:spPr>
            <a:ln>
              <a:solidFill>
                <a:schemeClr val="tx1"/>
              </a:solidFill>
            </a:ln>
          </c:spPr>
          <c:dLbls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Val val="1"/>
          </c:dLbls>
          <c:cat>
            <c:numRef>
              <c:f>(Largest_CSOs!$B$8,Largest_CSOs!$B$13,Largest_CSOs!$B$18,Largest_CSOs!$B$23,Largest_CSOs!$B$28,Largest_CSOs!$B$33,Largest_CSOs!$B$38,Largest_CSOs!$B$43,Largest_CSOs!$B$48,Largest_CSOs!$B$53,Largest_CSOs!$B$58)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(Largest_CSOs!$Y$8,Largest_CSOs!$Y$13,Largest_CSOs!$Y$18,Largest_CSOs!$Y$23,Largest_CSOs!$Y$28,Largest_CSOs!$Y$33,Largest_CSOs!$Y$38,Largest_CSOs!$Y$43,Largest_CSOs!$Y$48,Largest_CSOs!$Y$53,Largest_CSOs!$Y$58)</c:f>
              <c:numCache>
                <c:formatCode>_(* #,##0_);_(* \(#,##0\);_(* "-"??_);_(@_)</c:formatCode>
                <c:ptCount val="11"/>
                <c:pt idx="0">
                  <c:v>2974791</c:v>
                </c:pt>
                <c:pt idx="1">
                  <c:v>3194870</c:v>
                </c:pt>
                <c:pt idx="2">
                  <c:v>8444710</c:v>
                </c:pt>
                <c:pt idx="3">
                  <c:v>5294018</c:v>
                </c:pt>
                <c:pt idx="4">
                  <c:v>7562910</c:v>
                </c:pt>
                <c:pt idx="5">
                  <c:v>4528233</c:v>
                </c:pt>
                <c:pt idx="6">
                  <c:v>2830294</c:v>
                </c:pt>
                <c:pt idx="7">
                  <c:v>8465920</c:v>
                </c:pt>
                <c:pt idx="8">
                  <c:v>1889009</c:v>
                </c:pt>
                <c:pt idx="9">
                  <c:v>2376078</c:v>
                </c:pt>
                <c:pt idx="10">
                  <c:v>4582487</c:v>
                </c:pt>
              </c:numCache>
            </c:numRef>
          </c:val>
        </c:ser>
        <c:ser>
          <c:idx val="1"/>
          <c:order val="1"/>
          <c:tx>
            <c:v>Second</c:v>
          </c:tx>
          <c:spPr>
            <a:ln>
              <a:solidFill>
                <a:prstClr val="black"/>
              </a:solidFill>
            </a:ln>
          </c:spPr>
          <c:val>
            <c:numRef>
              <c:f>(Largest_CSOs!$Y$9,Largest_CSOs!$Y$14,Largest_CSOs!$Y$19,Largest_CSOs!$Y$24,Largest_CSOs!$Y$29,Largest_CSOs!$Y$34,Largest_CSOs!$Y$39,Largest_CSOs!$Y$44,Largest_CSOs!$Y$49,Largest_CSOs!$Y$54,Largest_CSOs!$Y$59)</c:f>
              <c:numCache>
                <c:formatCode>_(* #,##0_);_(* \(#,##0\);_(* "-"??_);_(@_)</c:formatCode>
                <c:ptCount val="11"/>
                <c:pt idx="0">
                  <c:v>1462517</c:v>
                </c:pt>
                <c:pt idx="1">
                  <c:v>2499817</c:v>
                </c:pt>
                <c:pt idx="2">
                  <c:v>2139238</c:v>
                </c:pt>
                <c:pt idx="3">
                  <c:v>2056618</c:v>
                </c:pt>
                <c:pt idx="4">
                  <c:v>5346880</c:v>
                </c:pt>
                <c:pt idx="5">
                  <c:v>802259</c:v>
                </c:pt>
                <c:pt idx="6">
                  <c:v>364692</c:v>
                </c:pt>
                <c:pt idx="7">
                  <c:v>2363460</c:v>
                </c:pt>
                <c:pt idx="8">
                  <c:v>1254697</c:v>
                </c:pt>
                <c:pt idx="9">
                  <c:v>1190489</c:v>
                </c:pt>
                <c:pt idx="10">
                  <c:v>3520868</c:v>
                </c:pt>
              </c:numCache>
            </c:numRef>
          </c:val>
        </c:ser>
        <c:ser>
          <c:idx val="2"/>
          <c:order val="2"/>
          <c:tx>
            <c:v>Third</c:v>
          </c:tx>
          <c:spPr>
            <a:ln>
              <a:solidFill>
                <a:prstClr val="black"/>
              </a:solidFill>
            </a:ln>
          </c:spPr>
          <c:val>
            <c:numRef>
              <c:f>(Largest_CSOs!$Y$10,Largest_CSOs!$Y$15,Largest_CSOs!$Y$20,Largest_CSOs!$Y$25,Largest_CSOs!$Y$30,Largest_CSOs!$Y$35,Largest_CSOs!$Y$40,Largest_CSOs!$Y$45,Largest_CSOs!$Y$50,Largest_CSOs!$Y$55,Largest_CSOs!$Y$60)</c:f>
              <c:numCache>
                <c:formatCode>_(* #,##0_);_(* \(#,##0\);_(* "-"??_);_(@_)</c:formatCode>
                <c:ptCount val="11"/>
                <c:pt idx="0">
                  <c:v>997699</c:v>
                </c:pt>
                <c:pt idx="1">
                  <c:v>1529423</c:v>
                </c:pt>
                <c:pt idx="2">
                  <c:v>1529766</c:v>
                </c:pt>
                <c:pt idx="3">
                  <c:v>1744703</c:v>
                </c:pt>
                <c:pt idx="4">
                  <c:v>3073993</c:v>
                </c:pt>
                <c:pt idx="5">
                  <c:v>716060</c:v>
                </c:pt>
                <c:pt idx="6">
                  <c:v>273135</c:v>
                </c:pt>
                <c:pt idx="7">
                  <c:v>1448871</c:v>
                </c:pt>
                <c:pt idx="8">
                  <c:v>906025</c:v>
                </c:pt>
                <c:pt idx="9">
                  <c:v>917586</c:v>
                </c:pt>
                <c:pt idx="10">
                  <c:v>2370713</c:v>
                </c:pt>
              </c:numCache>
            </c:numRef>
          </c:val>
        </c:ser>
        <c:ser>
          <c:idx val="3"/>
          <c:order val="3"/>
          <c:tx>
            <c:v>Fourth</c:v>
          </c:tx>
          <c:spPr>
            <a:ln>
              <a:solidFill>
                <a:prstClr val="black"/>
              </a:solidFill>
            </a:ln>
          </c:spPr>
          <c:val>
            <c:numRef>
              <c:f>(Largest_CSOs!$Y$11,Largest_CSOs!$Y$16,Largest_CSOs!$Y$21,Largest_CSOs!$Y$26,Largest_CSOs!$Y$31,Largest_CSOs!$Y$36,Largest_CSOs!$Y$41,Largest_CSOs!$Y$46,Largest_CSOs!$Y$51,Largest_CSOs!$Y$56,Largest_CSOs!$Y$61)</c:f>
              <c:numCache>
                <c:formatCode>_(* #,##0_);_(* \(#,##0\);_(* "-"??_);_(@_)</c:formatCode>
                <c:ptCount val="11"/>
                <c:pt idx="0">
                  <c:v>900937</c:v>
                </c:pt>
                <c:pt idx="1">
                  <c:v>1201658</c:v>
                </c:pt>
                <c:pt idx="2">
                  <c:v>1203563</c:v>
                </c:pt>
                <c:pt idx="3">
                  <c:v>1709738</c:v>
                </c:pt>
                <c:pt idx="4">
                  <c:v>2446528</c:v>
                </c:pt>
                <c:pt idx="5">
                  <c:v>517924</c:v>
                </c:pt>
                <c:pt idx="6">
                  <c:v>177733</c:v>
                </c:pt>
                <c:pt idx="7">
                  <c:v>1228640</c:v>
                </c:pt>
                <c:pt idx="8">
                  <c:v>835652</c:v>
                </c:pt>
                <c:pt idx="9">
                  <c:v>453687</c:v>
                </c:pt>
                <c:pt idx="10">
                  <c:v>2020631</c:v>
                </c:pt>
              </c:numCache>
            </c:numRef>
          </c:val>
        </c:ser>
        <c:ser>
          <c:idx val="4"/>
          <c:order val="4"/>
          <c:tx>
            <c:v>Fifth</c:v>
          </c:tx>
          <c:spPr>
            <a:ln>
              <a:solidFill>
                <a:prstClr val="black"/>
              </a:solidFill>
            </a:ln>
          </c:spPr>
          <c:val>
            <c:numRef>
              <c:f>(Largest_CSOs!$Y$12,Largest_CSOs!$Y$17,Largest_CSOs!$Y$22,Largest_CSOs!$Y$27,Largest_CSOs!$Y$32,Largest_CSOs!$Y$37,Largest_CSOs!$Y$42,Largest_CSOs!$Y$47,Largest_CSOs!$Y$52,Largest_CSOs!$Y$57,Largest_CSOs!$Y$62)</c:f>
              <c:numCache>
                <c:formatCode>_(* #,##0_);_(* \(#,##0\);_(* "-"??_);_(@_)</c:formatCode>
                <c:ptCount val="11"/>
                <c:pt idx="0">
                  <c:v>686192</c:v>
                </c:pt>
                <c:pt idx="1">
                  <c:v>1007058</c:v>
                </c:pt>
                <c:pt idx="2">
                  <c:v>1096763</c:v>
                </c:pt>
                <c:pt idx="3">
                  <c:v>1237453</c:v>
                </c:pt>
                <c:pt idx="4">
                  <c:v>1746195</c:v>
                </c:pt>
                <c:pt idx="5">
                  <c:v>485280</c:v>
                </c:pt>
                <c:pt idx="6">
                  <c:v>89640</c:v>
                </c:pt>
                <c:pt idx="7">
                  <c:v>1172946</c:v>
                </c:pt>
                <c:pt idx="8">
                  <c:v>521141</c:v>
                </c:pt>
                <c:pt idx="9">
                  <c:v>335075</c:v>
                </c:pt>
                <c:pt idx="10">
                  <c:v>1967438</c:v>
                </c:pt>
              </c:numCache>
            </c:numRef>
          </c:val>
        </c:ser>
        <c:axId val="100538624"/>
        <c:axId val="100560896"/>
      </c:barChart>
      <c:catAx>
        <c:axId val="100538624"/>
        <c:scaling>
          <c:orientation val="minMax"/>
        </c:scaling>
        <c:axPos val="b"/>
        <c:numFmt formatCode="General" sourceLinked="1"/>
        <c:tickLblPos val="nextTo"/>
        <c:crossAx val="100560896"/>
        <c:crosses val="autoZero"/>
        <c:auto val="1"/>
        <c:lblAlgn val="ctr"/>
        <c:lblOffset val="100"/>
      </c:catAx>
      <c:valAx>
        <c:axId val="100560896"/>
        <c:scaling>
          <c:orientation val="minMax"/>
          <c:max val="120000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CSO Event Volume (gallons)</a:t>
                </a:r>
              </a:p>
            </c:rich>
          </c:tx>
          <c:layout/>
        </c:title>
        <c:numFmt formatCode="_(* #,##0_);_(* \(#,##0\);_(* &quot;-&quot;??_);_(@_)" sourceLinked="1"/>
        <c:minorTickMark val="out"/>
        <c:tickLblPos val="nextTo"/>
        <c:crossAx val="100538624"/>
        <c:crosses val="autoZero"/>
        <c:crossBetween val="between"/>
        <c:minorUnit val="500000"/>
      </c:valAx>
    </c:plotArea>
    <c:legend>
      <c:legendPos val="b"/>
      <c:layout>
        <c:manualLayout>
          <c:xMode val="edge"/>
          <c:yMode val="edge"/>
          <c:x val="0.29286668320382558"/>
          <c:y val="0.80131574202079703"/>
          <c:w val="0.40312145684562289"/>
          <c:h val="4.6012502254012197E-2"/>
        </c:manualLayout>
      </c:layout>
    </c:legend>
    <c:plotVisOnly val="1"/>
  </c:chart>
  <c:spPr>
    <a:solidFill>
      <a:schemeClr val="bg1"/>
    </a:solidFill>
    <a:ln>
      <a:solidFill>
        <a:schemeClr val="accent1"/>
      </a:solidFill>
    </a:ln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0.80734</cdr:x>
      <cdr:y>0.18258</cdr:y>
    </cdr:from>
    <cdr:to>
      <cdr:x>0.93372</cdr:x>
      <cdr:y>0.25281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6705600" y="990600"/>
          <a:ext cx="1049683" cy="381000"/>
        </a:xfrm>
        <a:prstGeom xmlns:a="http://schemas.openxmlformats.org/drawingml/2006/main" prst="rect">
          <a:avLst/>
        </a:prstGeom>
        <a:solidFill xmlns:a="http://schemas.openxmlformats.org/drawingml/2006/main">
          <a:srgbClr val="C0504D">
            <a:lumMod val="20000"/>
            <a:lumOff val="80000"/>
          </a:srgbClr>
        </a:solidFill>
        <a:ln xmlns:a="http://schemas.openxmlformats.org/drawingml/2006/main" w="12700" cmpd="sng">
          <a:solidFill>
            <a:srgbClr val="C0504D"/>
          </a:solidFill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900" dirty="0"/>
            <a:t>Current Design</a:t>
          </a:r>
        </a:p>
        <a:p xmlns:a="http://schemas.openxmlformats.org/drawingml/2006/main">
          <a:r>
            <a:rPr lang="en-US" sz="900" dirty="0"/>
            <a:t>Volume: 11.4 </a:t>
          </a:r>
          <a:r>
            <a:rPr lang="en-US" sz="900" dirty="0" smtClean="0"/>
            <a:t>MG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0.15596</cdr:x>
      <cdr:y>0.21067</cdr:y>
    </cdr:from>
    <cdr:to>
      <cdr:x>0.78899</cdr:x>
      <cdr:y>0.21067</cdr:y>
    </cdr:to>
    <cdr:sp macro="" textlink="">
      <cdr:nvSpPr>
        <cdr:cNvPr id="12" name="Straight Connector 11"/>
        <cdr:cNvSpPr/>
      </cdr:nvSpPr>
      <cdr:spPr>
        <a:xfrm xmlns:a="http://schemas.openxmlformats.org/drawingml/2006/main">
          <a:off x="1295400" y="1143000"/>
          <a:ext cx="525780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64AD3-9A02-4DEA-AEFE-3391EC1AC817}" type="datetimeFigureOut">
              <a:rPr lang="en-US" smtClean="0"/>
              <a:pPr/>
              <a:t>3/26/2013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AACEB-8619-48C5-86F6-6C4143373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63D640BB-75CC-4803-9504-A561F076831F}" type="datetimeFigureOut">
              <a:rPr lang="en-US" smtClean="0"/>
              <a:pPr/>
              <a:t>3/26/2013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16099"/>
            <a:ext cx="5485805" cy="4182457"/>
          </a:xfrm>
          <a:prstGeom prst="rect">
            <a:avLst/>
          </a:prstGeom>
        </p:spPr>
        <p:txBody>
          <a:bodyPr vert="horz" lIns="87316" tIns="43658" rIns="87316" bIns="436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29C2AD09-1610-409D-905B-9A927B3920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924BE-D9E7-4EE8-AA7E-3C0F1046172A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5F1A-37F9-48D0-B2D7-3DB5E81D13D0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6D491-6A4F-4915-A4A7-6FA19AA56B4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6921-D159-4CEE-A42D-F5A3D974240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A9FFA-5339-4D39-9C5D-7D7FE7D6915F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E1986-1B0A-4B99-98DB-0D8DFB3D1B1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011C1-D86B-4B27-887D-E1ADA9652495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D8485-F37C-42C3-9687-9A22709513A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57400" y="609600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2860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860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2672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672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79216-897F-4809-8E6D-2813040635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CF9D1B-CF6E-44FE-AC98-3EBFAFA20A96}" type="datetimeFigureOut">
              <a:rPr lang="en-US" smtClean="0"/>
              <a:pPr/>
              <a:t>3/26/2013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C69792-44FB-441A-AE81-3ED0E16846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7128-7771-4DF7-984D-43750F13B726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8589-8993-4728-98E2-125DA845ED37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4230-6D9D-449A-AA1F-4E3796D26F3F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D7586-9F37-4806-935C-E4D6BD1479F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AF5E0-EF7C-434A-8A0C-A5CC6B839FD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03E97-9655-4843-A805-0BA246D15F1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E16-B723-4B8C-B44C-B54F478E186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31280-97DA-4379-AF54-1568C020ABB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3E5F0-A8E8-4717-A627-8F2436DD231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3B405-8040-4288-984C-9C463B76CF2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627A9-CD20-4997-9C61-4AA71073DB7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2A5D-36FD-48B8-BC68-A9EB6FE49D5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3912B-AF04-4D93-B9A1-A29FB4F57D38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D930-5A26-4FE2-AD0B-4AB48502DEB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38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EB04AA-9591-4509-A93C-A8F72ECE3D7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3/26/2013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AEE386-2D85-40EB-90ED-EB199BDE0CC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5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FCF9D1B-CF6E-44FE-AC98-3EBFAFA20A96}" type="datetimeFigureOut">
              <a:rPr lang="en-US" smtClean="0">
                <a:solidFill>
                  <a:prstClr val="black"/>
                </a:solidFill>
              </a:rPr>
              <a:pPr/>
              <a:t>3/26/2013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C69792-44FB-441A-AE81-3ED0E1684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182976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Clean Water Integrated Plan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Spokane River Forum</a:t>
            </a:r>
          </a:p>
          <a:p>
            <a:r>
              <a:rPr lang="en-US" dirty="0" smtClean="0"/>
              <a:t>March 26, 2013</a:t>
            </a:r>
            <a:endParaRPr lang="en-US" dirty="0"/>
          </a:p>
        </p:txBody>
      </p:sp>
      <p:pic>
        <p:nvPicPr>
          <p:cNvPr id="4" name="Picture 3" descr="cityl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457200" y="304800"/>
          <a:ext cx="82296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609600" y="304800"/>
          <a:ext cx="8001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609600" y="304800"/>
          <a:ext cx="79248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685801" y="457200"/>
          <a:ext cx="81534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Criteria</a:t>
            </a:r>
          </a:p>
          <a:p>
            <a:r>
              <a:rPr lang="en-US" sz="2600" dirty="0" smtClean="0"/>
              <a:t>Basin Prioritization</a:t>
            </a:r>
          </a:p>
          <a:p>
            <a:r>
              <a:rPr lang="en-US" sz="2600" dirty="0" smtClean="0"/>
              <a:t>Right-sizing CSO storage</a:t>
            </a:r>
          </a:p>
          <a:p>
            <a:r>
              <a:rPr lang="en-US" sz="2600" dirty="0" smtClean="0"/>
              <a:t>Green solutions</a:t>
            </a:r>
          </a:p>
          <a:p>
            <a:r>
              <a:rPr lang="en-US" sz="2600" dirty="0" smtClean="0"/>
              <a:t>Alternatives strategies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Method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95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47"/>
                </a:solidFill>
              </a:rPr>
              <a:t>Methodical selection process</a:t>
            </a:r>
          </a:p>
          <a:p>
            <a:r>
              <a:rPr lang="en-US" sz="2800" dirty="0" smtClean="0">
                <a:solidFill>
                  <a:srgbClr val="003347"/>
                </a:solidFill>
              </a:rPr>
              <a:t>Ranking based on goals</a:t>
            </a:r>
          </a:p>
          <a:p>
            <a:r>
              <a:rPr lang="en-US" sz="2800" dirty="0" smtClean="0">
                <a:solidFill>
                  <a:srgbClr val="003347"/>
                </a:solidFill>
              </a:rPr>
              <a:t>Policy maker and project team interface </a:t>
            </a:r>
          </a:p>
          <a:p>
            <a:r>
              <a:rPr lang="en-US" sz="2800" dirty="0" smtClean="0">
                <a:solidFill>
                  <a:srgbClr val="003347"/>
                </a:solidFill>
              </a:rPr>
              <a:t>Communication with stakeholders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Decision Criteria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3581400"/>
            <a:ext cx="7202613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MODA</a:t>
            </a:r>
          </a:p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Multiple objective decision analysis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191000"/>
          </a:xfrm>
        </p:spPr>
        <p:txBody>
          <a:bodyPr>
            <a:normAutofit fontScale="92500"/>
          </a:bodyPr>
          <a:lstStyle/>
          <a:p>
            <a:r>
              <a:rPr lang="en-US" sz="2800" b="1" dirty="0" smtClean="0">
                <a:solidFill>
                  <a:srgbClr val="003347"/>
                </a:solidFill>
              </a:rPr>
              <a:t>GOAL</a:t>
            </a:r>
            <a:r>
              <a:rPr lang="en-US" sz="2800" dirty="0" smtClean="0">
                <a:solidFill>
                  <a:srgbClr val="003347"/>
                </a:solidFill>
              </a:rPr>
              <a:t>:</a:t>
            </a:r>
          </a:p>
          <a:p>
            <a:pPr lvl="1" indent="0">
              <a:buNone/>
            </a:pPr>
            <a:r>
              <a:rPr lang="en-US" sz="2400" dirty="0" smtClean="0"/>
              <a:t>Decide upon the best mix of CSO and stormwater projects that will remove as many pollutant as rapidly as possible with the highest additional public benefit at the lowest long-term life cycle cost. </a:t>
            </a:r>
          </a:p>
          <a:p>
            <a:r>
              <a:rPr lang="en-US" sz="2800" b="1" dirty="0" smtClean="0">
                <a:solidFill>
                  <a:srgbClr val="003347"/>
                </a:solidFill>
              </a:rPr>
              <a:t>Criteria:</a:t>
            </a:r>
          </a:p>
          <a:p>
            <a:pPr lvl="1"/>
            <a:r>
              <a:rPr lang="en-US" sz="2400" dirty="0" smtClean="0">
                <a:solidFill>
                  <a:srgbClr val="003347"/>
                </a:solidFill>
              </a:rPr>
              <a:t>System benefits and risks </a:t>
            </a:r>
          </a:p>
          <a:p>
            <a:pPr lvl="1"/>
            <a:r>
              <a:rPr lang="en-US" sz="2400" dirty="0" smtClean="0">
                <a:solidFill>
                  <a:srgbClr val="003347"/>
                </a:solidFill>
              </a:rPr>
              <a:t>Environmental outcomes</a:t>
            </a:r>
          </a:p>
          <a:p>
            <a:pPr lvl="1"/>
            <a:r>
              <a:rPr lang="en-US" sz="2400" dirty="0" smtClean="0">
                <a:solidFill>
                  <a:srgbClr val="003347"/>
                </a:solidFill>
              </a:rPr>
              <a:t>Community outcomes</a:t>
            </a:r>
          </a:p>
          <a:p>
            <a:pPr lvl="1"/>
            <a:r>
              <a:rPr lang="en-US" sz="2400" dirty="0" smtClean="0">
                <a:solidFill>
                  <a:srgbClr val="003347"/>
                </a:solidFill>
              </a:rPr>
              <a:t>Operations &amp; maintenance considerations</a:t>
            </a:r>
          </a:p>
          <a:p>
            <a:pPr lvl="1"/>
            <a:r>
              <a:rPr lang="en-US" sz="2400" dirty="0" smtClean="0">
                <a:solidFill>
                  <a:srgbClr val="003347"/>
                </a:solidFill>
              </a:rPr>
              <a:t>Life cycle costs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Criteria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3347"/>
                </a:solidFill>
              </a:rPr>
              <a:t>Accelerate work in 3 basins that have the greatest impact.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Basin Prioritization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2514600"/>
            <a:ext cx="5105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</a:rPr>
              <a:t>THE BIG 3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/>
              <a:t>CSO Basin 26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/>
              <a:t>CSO Basin 34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/>
              <a:t>COCHRAN STORMWATER BASIN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29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6629400" y="3352800"/>
            <a:ext cx="2514600" cy="2362200"/>
            <a:chOff x="6629400" y="3352800"/>
            <a:chExt cx="2514600" cy="2362200"/>
          </a:xfrm>
        </p:grpSpPr>
        <p:sp>
          <p:nvSpPr>
            <p:cNvPr id="10" name="Rectangle 9"/>
            <p:cNvSpPr/>
            <p:nvPr/>
          </p:nvSpPr>
          <p:spPr>
            <a:xfrm>
              <a:off x="6629400" y="3352800"/>
              <a:ext cx="2514600" cy="2362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3500497"/>
              <a:ext cx="2209800" cy="206210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Next Steps--Prioritize</a:t>
              </a:r>
              <a:r>
                <a:rPr lang="en-US" dirty="0" smtClean="0">
                  <a:solidFill>
                    <a:schemeClr val="accent1"/>
                  </a:solidFill>
                </a:rPr>
                <a:t>: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Remaining CSO Basins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Large Stormwater Basins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avis\Desktop\Basin34 Vicinity Map.jpg"/>
          <p:cNvPicPr>
            <a:picLocks noChangeAspect="1" noChangeArrowheads="1"/>
          </p:cNvPicPr>
          <p:nvPr/>
        </p:nvPicPr>
        <p:blipFill>
          <a:blip r:embed="rId2" cstate="print"/>
          <a:srcRect l="4412" t="2273" r="2941" b="38636"/>
          <a:stretch>
            <a:fillRect/>
          </a:stretch>
        </p:blipFill>
        <p:spPr bwMode="auto">
          <a:xfrm>
            <a:off x="2362200" y="1143000"/>
            <a:ext cx="6185388" cy="51054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Status-BIG 3:  CSO Basin 34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505200"/>
            <a:ext cx="3048000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Constructing two tanks in 2013</a:t>
            </a:r>
          </a:p>
          <a:p>
            <a:pPr marL="0" lvl="1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/>
              <a:t>Evaluating remaining storage needs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19200"/>
            <a:ext cx="3581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Water Quality</a:t>
            </a:r>
          </a:p>
          <a:p>
            <a:pPr>
              <a:buNone/>
            </a:pPr>
            <a:r>
              <a:rPr lang="en-US" b="1" dirty="0" smtClean="0"/>
              <a:t>	+</a:t>
            </a:r>
          </a:p>
          <a:p>
            <a:pPr>
              <a:buNone/>
            </a:pPr>
            <a:r>
              <a:rPr lang="en-US" b="1" dirty="0" smtClean="0"/>
              <a:t>Innovation</a:t>
            </a:r>
          </a:p>
          <a:p>
            <a:pPr>
              <a:buNone/>
            </a:pPr>
            <a:r>
              <a:rPr lang="en-US" b="1" dirty="0" smtClean="0"/>
              <a:t>	+</a:t>
            </a:r>
          </a:p>
          <a:p>
            <a:pPr>
              <a:buNone/>
            </a:pPr>
            <a:r>
              <a:rPr lang="en-US" b="1" dirty="0" smtClean="0"/>
              <a:t>Regulation</a:t>
            </a:r>
          </a:p>
          <a:p>
            <a:pPr>
              <a:buNone/>
            </a:pPr>
            <a:r>
              <a:rPr lang="en-US" b="1" dirty="0" smtClean="0"/>
              <a:t>	+</a:t>
            </a:r>
          </a:p>
          <a:p>
            <a:pPr>
              <a:buNone/>
            </a:pPr>
            <a:r>
              <a:rPr lang="en-US" b="1" dirty="0" smtClean="0"/>
              <a:t>Finances</a:t>
            </a:r>
          </a:p>
          <a:p>
            <a:pPr>
              <a:buNone/>
            </a:pPr>
            <a:r>
              <a:rPr lang="en-US" dirty="0" smtClean="0"/>
              <a:t>	=</a:t>
            </a:r>
          </a:p>
          <a:p>
            <a:pPr>
              <a:buNone/>
            </a:pPr>
            <a:r>
              <a:rPr lang="en-US" sz="2800" b="1" dirty="0" smtClean="0"/>
              <a:t>Opportunity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Phase</a:t>
            </a:r>
            <a:endParaRPr lang="en-US" dirty="0"/>
          </a:p>
        </p:txBody>
      </p:sp>
      <p:pic>
        <p:nvPicPr>
          <p:cNvPr id="1026" name="Picture 2" descr="C:\Users\mdavis\AppData\Local\Microsoft\Windows\Temporary Internet Files\Content.IE5\O49362UF\MC91021631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4946185" cy="2070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 0 " pathEditMode="relative" ptsTypes="AA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SO_Basin26.jpg"/>
          <p:cNvPicPr>
            <a:picLocks noChangeAspect="1"/>
          </p:cNvPicPr>
          <p:nvPr/>
        </p:nvPicPr>
        <p:blipFill>
          <a:blip r:embed="rId2" cstate="print"/>
          <a:srcRect l="3636" t="11111" r="2778" b="3333"/>
          <a:stretch>
            <a:fillRect/>
          </a:stretch>
        </p:blipFill>
        <p:spPr>
          <a:xfrm>
            <a:off x="914400" y="739629"/>
            <a:ext cx="8077200" cy="570591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19800" y="5181600"/>
            <a:ext cx="27432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1"/>
            <a:r>
              <a:rPr lang="en-US" sz="2000" dirty="0" smtClean="0"/>
              <a:t>Preliminary design</a:t>
            </a:r>
          </a:p>
          <a:p>
            <a:pPr marL="0" lvl="1"/>
            <a:r>
              <a:rPr lang="en-US" sz="2000" dirty="0" smtClean="0"/>
              <a:t>Evaluating sites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Status-BIG 3:  CSO Basin 26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ES Share\Cochran Basin\Maps\Finished\PDF\Cochran Master_11x17.jpg"/>
          <p:cNvPicPr>
            <a:picLocks noChangeAspect="1" noChangeArrowheads="1"/>
          </p:cNvPicPr>
          <p:nvPr/>
        </p:nvPicPr>
        <p:blipFill>
          <a:blip r:embed="rId2" cstate="print"/>
          <a:srcRect l="1282" t="1923" r="1282" b="1981"/>
          <a:stretch>
            <a:fillRect/>
          </a:stretch>
        </p:blipFill>
        <p:spPr bwMode="auto">
          <a:xfrm>
            <a:off x="228600" y="762000"/>
            <a:ext cx="8716652" cy="5562600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400" y="838200"/>
            <a:ext cx="2895600" cy="9143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lvl="1">
              <a:buNone/>
            </a:pPr>
            <a:r>
              <a:rPr lang="en-US" sz="2200" dirty="0" smtClean="0"/>
              <a:t>Evaluating projects </a:t>
            </a:r>
          </a:p>
          <a:p>
            <a:pPr marL="0" lvl="1">
              <a:buNone/>
            </a:pPr>
            <a:r>
              <a:rPr lang="en-US" dirty="0" smtClean="0"/>
              <a:t>Analyzing flow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Status-BIG :  Cochran Basin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:\PES Share\Cochran Basin\Maps\Finished\PDF\Cochran_StormWa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2" y="152400"/>
            <a:ext cx="9135918" cy="5911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228600" y="1219200"/>
          <a:ext cx="8305800" cy="5425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Right-sizing CSO Storage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252728"/>
            <a:ext cx="5867400" cy="880872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dirty="0" smtClean="0"/>
              <a:t>One overflow per year </a:t>
            </a:r>
          </a:p>
          <a:p>
            <a:pPr algn="ctr">
              <a:spcBef>
                <a:spcPts val="0"/>
              </a:spcBef>
              <a:buNone/>
            </a:pPr>
            <a:r>
              <a:rPr lang="en-US" dirty="0" smtClean="0"/>
              <a:t>based on a 20-year moving average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4876800" cy="4343399"/>
          </a:xfrm>
        </p:spPr>
        <p:txBody>
          <a:bodyPr>
            <a:normAutofit/>
          </a:bodyPr>
          <a:lstStyle/>
          <a:p>
            <a:r>
              <a:rPr lang="en-US" dirty="0" smtClean="0"/>
              <a:t>We want to implement cost-effective and innovative technologies.</a:t>
            </a:r>
          </a:p>
          <a:p>
            <a:r>
              <a:rPr lang="en-US" dirty="0" smtClean="0"/>
              <a:t>We want holistic integration with other critical infrastructure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Innovative &amp; Holistic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1371600"/>
            <a:ext cx="3505200" cy="4267200"/>
            <a:chOff x="609600" y="1219200"/>
            <a:chExt cx="3124200" cy="4191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609600" y="1219200"/>
              <a:ext cx="3124200" cy="4191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>
                <a:solidFill>
                  <a:prstClr val="black"/>
                </a:solidFill>
                <a:latin typeface="Segoe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2000" y="1371600"/>
              <a:ext cx="2819400" cy="39087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1F497D"/>
                  </a:solidFill>
                </a:rPr>
                <a:t>Integrate: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1F497D"/>
                  </a:solidFill>
                </a:rPr>
                <a:t>Streets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1F497D"/>
                  </a:solidFill>
                </a:rPr>
                <a:t>Parks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1F497D"/>
                  </a:solidFill>
                </a:rPr>
                <a:t>Water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1F497D"/>
                  </a:solidFill>
                </a:rPr>
                <a:t>Wastewater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1F497D"/>
                  </a:solidFill>
                </a:rPr>
                <a:t>Sidewalks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1F497D"/>
                  </a:solidFill>
                </a:rPr>
                <a:t>Ped / Bike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 smtClean="0">
                  <a:solidFill>
                    <a:srgbClr val="1F497D"/>
                  </a:solidFill>
                </a:rPr>
                <a:t>Golf Courses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 smtClean="0">
                  <a:solidFill>
                    <a:srgbClr val="1F497D"/>
                  </a:solidFill>
                </a:rPr>
                <a:t>Greenways</a:t>
              </a:r>
              <a:endParaRPr lang="en-US" sz="2400" dirty="0">
                <a:solidFill>
                  <a:srgbClr val="1F497D"/>
                </a:solidFill>
              </a:endParaRPr>
            </a:p>
            <a:p>
              <a:pPr lvl="1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1F497D"/>
                  </a:solidFill>
                </a:rPr>
                <a:t>Street Trees</a:t>
              </a:r>
              <a:endParaRPr lang="en-US" sz="3200" dirty="0">
                <a:solidFill>
                  <a:srgbClr val="1F497D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600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igh Drive Drainage.jpg"/>
          <p:cNvPicPr>
            <a:picLocks noChangeAspect="1"/>
          </p:cNvPicPr>
          <p:nvPr/>
        </p:nvPicPr>
        <p:blipFill>
          <a:blip r:embed="rId2" cstate="print"/>
          <a:srcRect l="8581" t="41960" r="68167" b="35101"/>
          <a:stretch>
            <a:fillRect/>
          </a:stretch>
        </p:blipFill>
        <p:spPr>
          <a:xfrm>
            <a:off x="152400" y="228600"/>
            <a:ext cx="8805345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16001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47"/>
                </a:solidFill>
              </a:rPr>
              <a:t>Deliver plan by December 2013</a:t>
            </a:r>
          </a:p>
          <a:p>
            <a:r>
              <a:rPr lang="en-US" sz="2800" dirty="0" smtClean="0">
                <a:solidFill>
                  <a:srgbClr val="003347"/>
                </a:solidFill>
              </a:rPr>
              <a:t>Construct BIG 3 by 2017 </a:t>
            </a:r>
          </a:p>
          <a:p>
            <a:r>
              <a:rPr lang="en-US" sz="2800" dirty="0" smtClean="0">
                <a:solidFill>
                  <a:srgbClr val="003347"/>
                </a:solidFill>
              </a:rPr>
              <a:t>AND as many more basins as we can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 bwMode="auto">
          <a:xfrm>
            <a:off x="845179" y="3505200"/>
            <a:ext cx="1220007" cy="152400"/>
          </a:xfrm>
          <a:prstGeom prst="flowChartProcess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Flowchart: Process 5"/>
          <p:cNvSpPr/>
          <p:nvPr/>
        </p:nvSpPr>
        <p:spPr bwMode="auto">
          <a:xfrm>
            <a:off x="2047063" y="3505200"/>
            <a:ext cx="2140579" cy="152400"/>
          </a:xfrm>
          <a:prstGeom prst="flowChartProcess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Flowchart: Process 6"/>
          <p:cNvSpPr/>
          <p:nvPr/>
        </p:nvSpPr>
        <p:spPr bwMode="auto">
          <a:xfrm>
            <a:off x="3276600" y="3505200"/>
            <a:ext cx="2140579" cy="152400"/>
          </a:xfrm>
          <a:prstGeom prst="flowChartProcess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Flowchart: Process 7"/>
          <p:cNvSpPr/>
          <p:nvPr/>
        </p:nvSpPr>
        <p:spPr bwMode="auto">
          <a:xfrm>
            <a:off x="4492311" y="3505200"/>
            <a:ext cx="2140579" cy="152400"/>
          </a:xfrm>
          <a:prstGeom prst="flowChartProcess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Flowchart: Process 8"/>
          <p:cNvSpPr/>
          <p:nvPr/>
        </p:nvSpPr>
        <p:spPr bwMode="auto">
          <a:xfrm>
            <a:off x="5708021" y="3505200"/>
            <a:ext cx="2140579" cy="152400"/>
          </a:xfrm>
          <a:prstGeom prst="flowChartProcess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Up Arrow Callout 9"/>
          <p:cNvSpPr/>
          <p:nvPr/>
        </p:nvSpPr>
        <p:spPr bwMode="auto">
          <a:xfrm>
            <a:off x="1143000" y="3657600"/>
            <a:ext cx="1752600" cy="1447800"/>
          </a:xfrm>
          <a:prstGeom prst="upArrowCallout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 Integrated Plan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Dec. 2013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48600" y="3200400"/>
            <a:ext cx="914400" cy="762000"/>
          </a:xfrm>
          <a:prstGeom prst="rect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19" name="Right Arrow Callout 18"/>
          <p:cNvSpPr/>
          <p:nvPr/>
        </p:nvSpPr>
        <p:spPr>
          <a:xfrm>
            <a:off x="228600" y="3048000"/>
            <a:ext cx="1226179" cy="914400"/>
          </a:xfrm>
          <a:prstGeom prst="right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</a:rPr>
              <a:t>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you!</a:t>
            </a:r>
            <a:endParaRPr lang="en-US" sz="2800" dirty="0"/>
          </a:p>
        </p:txBody>
      </p:sp>
      <p:pic>
        <p:nvPicPr>
          <p:cNvPr id="7" name="Picture Placeholder 6" descr="IMG_897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134" b="121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to come </a:t>
            </a:r>
            <a:endParaRPr lang="en-US" dirty="0"/>
          </a:p>
        </p:txBody>
      </p:sp>
      <p:pic>
        <p:nvPicPr>
          <p:cNvPr id="8" name="Picture 7" descr="cityl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562600"/>
            <a:ext cx="910414" cy="107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Largest infrastructure investment in City’s history</a:t>
            </a:r>
          </a:p>
          <a:p>
            <a:r>
              <a:rPr lang="en-US" dirty="0" smtClean="0"/>
              <a:t>Balance environmental &amp; financial constraints</a:t>
            </a:r>
          </a:p>
          <a:p>
            <a:r>
              <a:rPr lang="en-US" dirty="0" smtClean="0"/>
              <a:t>Responsible use of the public’s money</a:t>
            </a:r>
          </a:p>
          <a:p>
            <a:r>
              <a:rPr lang="en-US" dirty="0" smtClean="0"/>
              <a:t>Add stormwater</a:t>
            </a:r>
          </a:p>
          <a:p>
            <a:r>
              <a:rPr lang="en-US" dirty="0" smtClean="0"/>
              <a:t>Allow innovation</a:t>
            </a:r>
          </a:p>
          <a:p>
            <a:r>
              <a:rPr lang="en-US" dirty="0" smtClean="0"/>
              <a:t>Leverage our investment into better neighborhoods, a better City, a healthier economy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Opportunity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b="1" dirty="0" smtClean="0"/>
              <a:t>WET WEATHER</a:t>
            </a:r>
          </a:p>
          <a:p>
            <a:pPr lvl="2"/>
            <a:r>
              <a:rPr lang="en-US" sz="2200" dirty="0" smtClean="0"/>
              <a:t>Discharges to the River</a:t>
            </a:r>
          </a:p>
          <a:p>
            <a:pPr lvl="2"/>
            <a:r>
              <a:rPr lang="en-US" sz="2200" dirty="0" smtClean="0"/>
              <a:t>Stormwater </a:t>
            </a:r>
            <a:r>
              <a:rPr lang="en-US" sz="2200" i="1" dirty="0" smtClean="0"/>
              <a:t>and</a:t>
            </a:r>
            <a:r>
              <a:rPr lang="en-US" sz="2200" dirty="0" smtClean="0"/>
              <a:t> CSO </a:t>
            </a:r>
          </a:p>
          <a:p>
            <a:pPr lvl="1">
              <a:spcBef>
                <a:spcPts val="1200"/>
              </a:spcBef>
            </a:pPr>
            <a:r>
              <a:rPr lang="en-US" sz="2400" b="1" dirty="0" smtClean="0"/>
              <a:t>COMPREHENSIVE SOLUTION</a:t>
            </a:r>
          </a:p>
          <a:p>
            <a:pPr lvl="2"/>
            <a:r>
              <a:rPr lang="en-US" sz="2200" dirty="0" smtClean="0"/>
              <a:t>Regulatory requirement</a:t>
            </a:r>
          </a:p>
          <a:p>
            <a:pPr lvl="2"/>
            <a:r>
              <a:rPr lang="en-US" sz="2200" dirty="0" smtClean="0"/>
              <a:t>Stakeholder engagement</a:t>
            </a:r>
          </a:p>
          <a:p>
            <a:pPr lvl="2"/>
            <a:r>
              <a:rPr lang="en-US" sz="2200" dirty="0" smtClean="0"/>
              <a:t>Best value for our investment</a:t>
            </a:r>
          </a:p>
          <a:p>
            <a:pPr lvl="1"/>
            <a:endParaRPr lang="en-US" sz="2400" dirty="0" smtClean="0"/>
          </a:p>
          <a:p>
            <a:pPr lvl="1"/>
            <a:endParaRPr lang="en-US" sz="1200" dirty="0" smtClean="0"/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Plan</a:t>
            </a:r>
            <a:endParaRPr lang="en-US" dirty="0"/>
          </a:p>
        </p:txBody>
      </p:sp>
      <p:pic>
        <p:nvPicPr>
          <p:cNvPr id="4" name="Picture 2" descr="H:\Capital Programs - Utilities\PHOTOS\Stormwater\Hazels Creek\Pictures\2008-03-01\Overflow pipe.JPG"/>
          <p:cNvPicPr>
            <a:picLocks noChangeAspect="1" noChangeArrowheads="1"/>
          </p:cNvPicPr>
          <p:nvPr/>
        </p:nvPicPr>
        <p:blipFill>
          <a:blip r:embed="rId2" cstate="print"/>
          <a:srcRect l="35111" t="17617" r="30662" b="23179"/>
          <a:stretch>
            <a:fillRect/>
          </a:stretch>
        </p:blipFill>
        <p:spPr bwMode="auto">
          <a:xfrm>
            <a:off x="5638800" y="2895600"/>
            <a:ext cx="3240657" cy="3733800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want a cleaner River faster.</a:t>
            </a:r>
          </a:p>
          <a:p>
            <a:pPr lvl="1"/>
            <a:r>
              <a:rPr lang="en-US" dirty="0" smtClean="0"/>
              <a:t>Prioritize work that has a greater </a:t>
            </a:r>
          </a:p>
          <a:p>
            <a:pPr lvl="1">
              <a:buNone/>
            </a:pPr>
            <a:r>
              <a:rPr lang="en-US" dirty="0" smtClean="0"/>
              <a:t>	impact on pollutants.</a:t>
            </a:r>
          </a:p>
          <a:p>
            <a:endParaRPr lang="en-US" sz="1300" dirty="0" smtClean="0"/>
          </a:p>
          <a:p>
            <a:r>
              <a:rPr lang="en-US" dirty="0" smtClean="0"/>
              <a:t>We want to implement cost-effective and innovative technologies.</a:t>
            </a:r>
          </a:p>
          <a:p>
            <a:pPr lvl="1"/>
            <a:r>
              <a:rPr lang="en-US" dirty="0" smtClean="0"/>
              <a:t>Add “green” technologies.</a:t>
            </a:r>
          </a:p>
          <a:p>
            <a:pPr lvl="1">
              <a:buNone/>
            </a:pPr>
            <a:endParaRPr lang="en-US" sz="1300" dirty="0" smtClean="0"/>
          </a:p>
          <a:p>
            <a:r>
              <a:rPr lang="en-US" dirty="0" smtClean="0"/>
              <a:t>We want holistic integration with other critical infrastructure.</a:t>
            </a:r>
          </a:p>
          <a:p>
            <a:pPr lvl="1"/>
            <a:r>
              <a:rPr lang="en-US" dirty="0" smtClean="0"/>
              <a:t>Solve multiple problems</a:t>
            </a:r>
          </a:p>
          <a:p>
            <a:pPr lvl="1"/>
            <a:r>
              <a:rPr lang="en-US" dirty="0" smtClean="0"/>
              <a:t>Better streets, new water mains, better parks…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Plan’s Goals</a:t>
            </a:r>
            <a:endParaRPr lang="en-US" dirty="0"/>
          </a:p>
        </p:txBody>
      </p:sp>
      <p:pic>
        <p:nvPicPr>
          <p:cNvPr id="4" name="Picture 3" descr="IMG_7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7900" y="381000"/>
            <a:ext cx="30861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642871"/>
          </a:xfrm>
        </p:spPr>
        <p:txBody>
          <a:bodyPr>
            <a:normAutofit/>
          </a:bodyPr>
          <a:lstStyle/>
          <a:p>
            <a:r>
              <a:rPr lang="en-US" dirty="0" smtClean="0"/>
              <a:t>Prioritize by greatest reduction of pollutants</a:t>
            </a:r>
          </a:p>
          <a:p>
            <a:pPr lvl="1"/>
            <a:r>
              <a:rPr lang="en-US" sz="2800" dirty="0" smtClean="0"/>
              <a:t>Volume versus frequency</a:t>
            </a:r>
          </a:p>
          <a:p>
            <a:pPr lvl="1"/>
            <a:r>
              <a:rPr lang="en-US" sz="2800" dirty="0" smtClean="0"/>
              <a:t>Adding Stormwater</a:t>
            </a:r>
            <a:endParaRPr lang="en-US" sz="3200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Cleaner River Faster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2971800"/>
            <a:ext cx="5257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Initial look</a:t>
            </a:r>
            <a:r>
              <a:rPr lang="en-US" sz="4000" dirty="0" smtClean="0">
                <a:solidFill>
                  <a:schemeClr val="accent1"/>
                </a:solidFill>
              </a:rPr>
              <a:t>:</a:t>
            </a:r>
            <a:r>
              <a:rPr lang="en-US" sz="4000" dirty="0" smtClean="0"/>
              <a:t> </a:t>
            </a:r>
          </a:p>
          <a:p>
            <a:r>
              <a:rPr lang="en-US" dirty="0" smtClean="0"/>
              <a:t>Removing prioritizing stormwater greater pollutant reduction over smaller CSO basin for:</a:t>
            </a:r>
          </a:p>
          <a:p>
            <a:pPr lvl="1"/>
            <a:r>
              <a:rPr lang="en-US" sz="2600" dirty="0" smtClean="0"/>
              <a:t>TSS</a:t>
            </a:r>
          </a:p>
          <a:p>
            <a:pPr lvl="1"/>
            <a:r>
              <a:rPr lang="en-US" sz="2600" dirty="0" smtClean="0"/>
              <a:t>Heavy metals</a:t>
            </a:r>
          </a:p>
          <a:p>
            <a:pPr lvl="1"/>
            <a:r>
              <a:rPr lang="en-US" sz="2600" dirty="0" smtClean="0"/>
              <a:t>Even phosphorus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762000" y="381000"/>
          <a:ext cx="7924800" cy="59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/>
        </p:nvGraphicFramePr>
        <p:xfrm>
          <a:off x="685800" y="304800"/>
          <a:ext cx="81534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533400" y="228600"/>
          <a:ext cx="80772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te with Blue Bar Sego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oncourse">
  <a:themeElements>
    <a:clrScheme name="Custom 3">
      <a:dk1>
        <a:srgbClr val="232323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477</Words>
  <Application>Microsoft Office PowerPoint</Application>
  <PresentationFormat>On-screen Show (4:3)</PresentationFormat>
  <Paragraphs>161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Flow</vt:lpstr>
      <vt:lpstr>1_White with Blue Bar Segoe Template</vt:lpstr>
      <vt:lpstr>Concourse</vt:lpstr>
      <vt:lpstr>Clean Water Integrated Plan </vt:lpstr>
      <vt:lpstr>The Next Phase</vt:lpstr>
      <vt:lpstr>The Opportunity</vt:lpstr>
      <vt:lpstr>Integrated Plan</vt:lpstr>
      <vt:lpstr>The Plan’s Goals</vt:lpstr>
      <vt:lpstr>Cleaner River Faster</vt:lpstr>
      <vt:lpstr>Slide 7</vt:lpstr>
      <vt:lpstr>Slide 8</vt:lpstr>
      <vt:lpstr>Slide 9</vt:lpstr>
      <vt:lpstr>Slide 10</vt:lpstr>
      <vt:lpstr>Slide 11</vt:lpstr>
      <vt:lpstr>Slide 12</vt:lpstr>
      <vt:lpstr>Slide 13</vt:lpstr>
      <vt:lpstr>The Method</vt:lpstr>
      <vt:lpstr>Structured Decision Criteria</vt:lpstr>
      <vt:lpstr>Decision Criteria</vt:lpstr>
      <vt:lpstr>Basin Prioritization</vt:lpstr>
      <vt:lpstr>Slide 18</vt:lpstr>
      <vt:lpstr>Status-BIG 3:  CSO Basin 34</vt:lpstr>
      <vt:lpstr>Status-BIG 3:  CSO Basin 26</vt:lpstr>
      <vt:lpstr>Status-BIG :  Cochran Basin</vt:lpstr>
      <vt:lpstr>Slide 22</vt:lpstr>
      <vt:lpstr>Right-sizing CSO Storage</vt:lpstr>
      <vt:lpstr>Innovative &amp; Holistic</vt:lpstr>
      <vt:lpstr>Slide 25</vt:lpstr>
      <vt:lpstr>Timeline</vt:lpstr>
      <vt:lpstr>More to come </vt:lpstr>
    </vt:vector>
  </TitlesOfParts>
  <Company>City of Spokane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</dc:creator>
  <cp:lastModifiedBy>Marcia Davis</cp:lastModifiedBy>
  <cp:revision>112</cp:revision>
  <dcterms:created xsi:type="dcterms:W3CDTF">2013-01-16T18:38:06Z</dcterms:created>
  <dcterms:modified xsi:type="dcterms:W3CDTF">2013-03-26T15:26:47Z</dcterms:modified>
</cp:coreProperties>
</file>