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31"/>
  </p:notesMasterIdLst>
  <p:sldIdLst>
    <p:sldId id="294" r:id="rId3"/>
    <p:sldId id="319" r:id="rId4"/>
    <p:sldId id="320" r:id="rId5"/>
    <p:sldId id="297" r:id="rId6"/>
    <p:sldId id="295" r:id="rId7"/>
    <p:sldId id="296" r:id="rId8"/>
    <p:sldId id="298" r:id="rId9"/>
    <p:sldId id="299" r:id="rId10"/>
    <p:sldId id="300" r:id="rId11"/>
    <p:sldId id="322" r:id="rId12"/>
    <p:sldId id="323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3" r:id="rId25"/>
    <p:sldId id="314" r:id="rId26"/>
    <p:sldId id="315" r:id="rId27"/>
    <p:sldId id="312" r:id="rId28"/>
    <p:sldId id="316" r:id="rId29"/>
    <p:sldId id="318" r:id="rId30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1743" autoAdjust="0"/>
    <p:restoredTop sz="94729" autoAdjust="0"/>
  </p:normalViewPr>
  <p:slideViewPr>
    <p:cSldViewPr>
      <p:cViewPr varScale="1">
        <p:scale>
          <a:sx n="98" d="100"/>
          <a:sy n="98" d="100"/>
        </p:scale>
        <p:origin x="-90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63D640BB-75CC-4803-9504-A561F076831F}" type="datetimeFigureOut">
              <a:rPr lang="en-US" smtClean="0"/>
              <a:pPr/>
              <a:t>3/25/2013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316" tIns="43658" rIns="87316" bIns="436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98" y="4416099"/>
            <a:ext cx="5485805" cy="4182457"/>
          </a:xfrm>
          <a:prstGeom prst="rect">
            <a:avLst/>
          </a:prstGeom>
        </p:spPr>
        <p:txBody>
          <a:bodyPr vert="horz" lIns="87316" tIns="43658" rIns="87316" bIns="436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29C2AD09-1610-409D-905B-9A927B39200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057400" y="609600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286000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286000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267200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267200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79216-897F-4809-8E6D-28130406359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FCF9D1B-CF6E-44FE-AC98-3EBFAFA20A96}" type="datetimeFigureOut">
              <a:rPr lang="en-US" smtClean="0"/>
              <a:pPr/>
              <a:t>3/25/2013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EC69792-44FB-441A-AE81-3ED0E16846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3/25/2013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3/25/2013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3/25/2013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3/25/2013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3/25/2013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3/25/2013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3/25/2013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3/25/2013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3/25/2013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3/25/2013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28600"/>
            <a:ext cx="5562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2057400"/>
            <a:ext cx="7543800" cy="4343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5875" y="6007100"/>
            <a:ext cx="9159875" cy="849313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3/25/2013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26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slideLayout" Target="../slideLayouts/slideLayout14.xml"/><Relationship Id="rId7" Type="http://schemas.openxmlformats.org/officeDocument/2006/relationships/oleObject" Target="../embeddings/oleObject2.bin"/><Relationship Id="rId2" Type="http://schemas.openxmlformats.org/officeDocument/2006/relationships/audio" Target="file:///\\CTESPO-NT3\CSOPMO\Correspondence\Presentations\Council%202002\Stormy.wav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10" Type="http://schemas.openxmlformats.org/officeDocument/2006/relationships/image" Target="../media/image7.jpe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09800"/>
            <a:ext cx="7856538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286000"/>
            <a:ext cx="7848600" cy="33528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7600" y="5334000"/>
            <a:ext cx="4800600" cy="10668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Spokane River Forum 26 May 2013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47463" name="Rectangle 7"/>
          <p:cNvSpPr>
            <a:spLocks noChangeArrowheads="1"/>
          </p:cNvSpPr>
          <p:nvPr/>
        </p:nvSpPr>
        <p:spPr bwMode="auto">
          <a:xfrm>
            <a:off x="838200" y="7620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Spokane’s CSO Reduction Status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5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7" name="Rectangle 5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4724400" cy="21336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CSO Reduction History</a:t>
            </a:r>
            <a:br>
              <a:rPr lang="en-US" sz="3200" b="1" dirty="0" smtClean="0"/>
            </a:br>
            <a:r>
              <a:rPr lang="en-US" sz="4800" b="1" dirty="0" smtClean="0"/>
              <a:t>Phase 2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Storage Tanks by 2012 </a:t>
            </a:r>
            <a:r>
              <a:rPr lang="en-US" sz="3200" dirty="0" smtClean="0"/>
              <a:t>for overflow frequency</a:t>
            </a:r>
            <a:endParaRPr lang="en-US" sz="3200" b="1" dirty="0"/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762000" y="1676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800" dirty="0">
              <a:solidFill>
                <a:schemeClr val="tx2"/>
              </a:solidFill>
              <a:effectLst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762000" y="3581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0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990600" y="2590800"/>
            <a:ext cx="78486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  20 	outfalls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280 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	average CSOs / year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  70 	</a:t>
            </a:r>
            <a:r>
              <a:rPr lang="en-US" sz="3600" b="1" dirty="0" err="1" smtClean="0">
                <a:solidFill>
                  <a:schemeClr val="tx2"/>
                </a:solidFill>
                <a:effectLst/>
              </a:rPr>
              <a:t>avg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 million </a:t>
            </a:r>
            <a:r>
              <a:rPr lang="en-US" sz="3600" b="1" dirty="0">
                <a:solidFill>
                  <a:schemeClr val="tx2"/>
                </a:solidFill>
                <a:effectLst/>
              </a:rPr>
              <a:t>gallons /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 yr</a:t>
            </a:r>
            <a:endParaRPr lang="en-US" sz="36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6" name="Picture 5" descr="cityl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1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IMG_897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2134" b="12134"/>
          <a:stretch>
            <a:fillRect/>
          </a:stretch>
        </p:blipFill>
        <p:spPr>
          <a:xfrm>
            <a:off x="228600" y="914400"/>
            <a:ext cx="8686800" cy="438912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3800" y="228600"/>
            <a:ext cx="1676400" cy="562672"/>
          </a:xfrm>
        </p:spPr>
        <p:txBody>
          <a:bodyPr/>
          <a:lstStyle/>
          <a:p>
            <a:r>
              <a:rPr lang="en-US" dirty="0" smtClean="0"/>
              <a:t>CSO 16 </a:t>
            </a:r>
            <a:endParaRPr lang="en-US" dirty="0"/>
          </a:p>
        </p:txBody>
      </p:sp>
      <p:pic>
        <p:nvPicPr>
          <p:cNvPr id="8" name="Picture 7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848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Control Facility Construction</a:t>
            </a:r>
            <a:endParaRPr lang="en-US" dirty="0"/>
          </a:p>
        </p:txBody>
      </p:sp>
      <p:pic>
        <p:nvPicPr>
          <p:cNvPr id="310274" name="Picture 2" descr="C:\Documents and Settings\lhendron\My Documents\WorkOffLine\1 CSO\CSO 16 3-20-2007 (5)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2057400"/>
            <a:ext cx="5791200" cy="4343400"/>
          </a:xfrm>
          <a:prstGeom prst="rect">
            <a:avLst/>
          </a:prstGeom>
          <a:noFill/>
        </p:spPr>
      </p:pic>
      <p:pic>
        <p:nvPicPr>
          <p:cNvPr id="4" name="Picture 3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620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Underground Storage Tank</a:t>
            </a:r>
            <a:endParaRPr lang="en-US" dirty="0"/>
          </a:p>
        </p:txBody>
      </p:sp>
      <p:pic>
        <p:nvPicPr>
          <p:cNvPr id="4" name="Picture 4" descr="CSO 16 08-07-2007 016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20574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3914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Fill Weir and Sump Drain</a:t>
            </a:r>
            <a:endParaRPr lang="en-US" dirty="0"/>
          </a:p>
        </p:txBody>
      </p:sp>
      <p:pic>
        <p:nvPicPr>
          <p:cNvPr id="4" name="Picture 10" descr="CSO 16 08-07-2007 014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20574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09800" y="5257800"/>
            <a:ext cx="495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... Tank Drains</a:t>
            </a:r>
            <a:r>
              <a:rPr lang="en-US" sz="3600" kern="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to Sewer After Storm</a:t>
            </a:r>
            <a:endParaRPr kumimoji="1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981200" y="2209800"/>
            <a:ext cx="2286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Tank Fills During Storm...</a:t>
            </a:r>
            <a:endParaRPr kumimoji="1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0134600" y="1905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9525000" y="1524000"/>
            <a:ext cx="1752600" cy="47607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486400" y="4724400"/>
            <a:ext cx="1752600" cy="47607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982029" y="2501863"/>
            <a:ext cx="3657600" cy="1188720"/>
          </a:xfrm>
          <a:prstGeom prst="round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Picture 9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83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Self-Cleans After Tank Drains</a:t>
            </a:r>
            <a:endParaRPr lang="en-US" sz="3200" dirty="0"/>
          </a:p>
        </p:txBody>
      </p:sp>
      <p:pic>
        <p:nvPicPr>
          <p:cNvPr id="4" name="Picture 5" descr="selfflush1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2019300" y="20574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 bwMode="auto">
          <a:xfrm rot="420684">
            <a:off x="4454907" y="5044180"/>
            <a:ext cx="1535134" cy="672525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Picture 5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Self-Cleans After Tank Drains</a:t>
            </a:r>
            <a:endParaRPr lang="en-US" dirty="0"/>
          </a:p>
        </p:txBody>
      </p:sp>
      <p:pic>
        <p:nvPicPr>
          <p:cNvPr id="4" name="Picture 6" descr="selfflush2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20574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 bwMode="auto">
          <a:xfrm rot="19135644">
            <a:off x="3765814" y="4002942"/>
            <a:ext cx="1535134" cy="672525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4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Self-Cleans After Tank Drains</a:t>
            </a:r>
            <a:endParaRPr lang="en-US" dirty="0"/>
          </a:p>
        </p:txBody>
      </p:sp>
      <p:pic>
        <p:nvPicPr>
          <p:cNvPr id="4" name="Picture 4" descr="selfflush3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20574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 bwMode="auto">
          <a:xfrm rot="13986208">
            <a:off x="6248614" y="5149930"/>
            <a:ext cx="1535134" cy="672525"/>
          </a:xfrm>
          <a:prstGeom prst="rightArrow">
            <a:avLst>
              <a:gd name="adj1" fmla="val 50000"/>
              <a:gd name="adj2" fmla="val 50229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Picture 5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396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Site Restoration</a:t>
            </a:r>
            <a:endParaRPr lang="en-US" dirty="0"/>
          </a:p>
        </p:txBody>
      </p:sp>
      <p:pic>
        <p:nvPicPr>
          <p:cNvPr id="4" name="Picture 30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946" y="2057400"/>
            <a:ext cx="578990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Monitoring &amp; Cleaning Controls</a:t>
            </a:r>
            <a:endParaRPr lang="en-US" dirty="0"/>
          </a:p>
        </p:txBody>
      </p:sp>
      <p:pic>
        <p:nvPicPr>
          <p:cNvPr id="4" name="Picture 6" descr="48d39c3b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7400"/>
            <a:ext cx="411107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001(4)~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057400"/>
            <a:ext cx="3427413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itylc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0" dirty="0" smtClean="0"/>
              <a:t>Spokane’s Primary Treatment Plant</a:t>
            </a:r>
            <a:endParaRPr lang="en-US" b="0" dirty="0"/>
          </a:p>
        </p:txBody>
      </p:sp>
      <p:pic>
        <p:nvPicPr>
          <p:cNvPr id="4" name="Picture 3" descr="cityl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  <p:pic>
        <p:nvPicPr>
          <p:cNvPr id="5" name="Picture 4" descr="1958 SAWT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7637" y="1678369"/>
            <a:ext cx="6939476" cy="464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97" name="Picture 21" descr="system-wide basins and outfalls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2800" y="1219200"/>
            <a:ext cx="4164013" cy="6096000"/>
          </a:xfrm>
          <a:noFill/>
          <a:ln/>
        </p:spPr>
      </p:pic>
      <p:sp>
        <p:nvSpPr>
          <p:cNvPr id="254990" name="Rectangle 14"/>
          <p:cNvSpPr>
            <a:spLocks noGrp="1" noChangeArrowheads="1"/>
          </p:cNvSpPr>
          <p:nvPr>
            <p:ph type="title"/>
          </p:nvPr>
        </p:nvSpPr>
        <p:spPr>
          <a:xfrm>
            <a:off x="4495800" y="381000"/>
            <a:ext cx="3657600" cy="1066800"/>
          </a:xfrm>
        </p:spPr>
        <p:txBody>
          <a:bodyPr/>
          <a:lstStyle/>
          <a:p>
            <a:r>
              <a:rPr lang="en-US" sz="3200" dirty="0" smtClean="0"/>
              <a:t>CSO Facilities Constructed</a:t>
            </a:r>
            <a:endParaRPr lang="en-US" sz="3200" dirty="0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295400" y="36576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10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13" name="Straight Arrow Connector 12"/>
          <p:cNvCxnSpPr>
            <a:stCxn id="5" idx="3"/>
          </p:cNvCxnSpPr>
          <p:nvPr/>
        </p:nvCxnSpPr>
        <p:spPr bwMode="auto">
          <a:xfrm flipV="1">
            <a:off x="2590800" y="3810000"/>
            <a:ext cx="1828800" cy="1092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cxnSp>
        <p:nvCxnSpPr>
          <p:cNvPr id="19" name="Straight Arrow Connector 18"/>
          <p:cNvCxnSpPr>
            <a:stCxn id="9" idx="3"/>
          </p:cNvCxnSpPr>
          <p:nvPr/>
        </p:nvCxnSpPr>
        <p:spPr bwMode="auto">
          <a:xfrm flipV="1">
            <a:off x="3276600" y="4419600"/>
            <a:ext cx="1371600" cy="2616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22" name="Rectangle 14"/>
          <p:cNvSpPr txBox="1">
            <a:spLocks noChangeArrowheads="1"/>
          </p:cNvSpPr>
          <p:nvPr/>
        </p:nvSpPr>
        <p:spPr bwMode="auto">
          <a:xfrm>
            <a:off x="3124200" y="228600"/>
            <a:ext cx="182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kern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8</a:t>
            </a:r>
            <a:endParaRPr kumimoji="1" lang="en-US" sz="9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447800" y="4419600"/>
            <a:ext cx="182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16/18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066800" y="2971800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2/3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 bwMode="auto">
          <a:xfrm>
            <a:off x="2514600" y="3233410"/>
            <a:ext cx="1524000" cy="19559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7391400" y="4419600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40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6858000" y="3886200"/>
            <a:ext cx="381000" cy="7620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676400" y="51054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19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 bwMode="auto">
          <a:xfrm flipV="1">
            <a:off x="2971800" y="4648200"/>
            <a:ext cx="1828800" cy="7188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391400" y="5029200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39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391400" y="3733800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42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391400" y="5715000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38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 flipV="1">
            <a:off x="6324600" y="3886200"/>
            <a:ext cx="990600" cy="76200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6172200" y="3886200"/>
            <a:ext cx="1143000" cy="137160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6019800" y="3962400"/>
            <a:ext cx="1295400" cy="190500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pic>
        <p:nvPicPr>
          <p:cNvPr id="41" name="Picture 40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97" name="Picture 21" descr="system-wide basins and outfalls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2800" y="1219200"/>
            <a:ext cx="4164013" cy="6096000"/>
          </a:xfrm>
          <a:noFill/>
          <a:ln/>
        </p:spPr>
      </p:pic>
      <p:sp>
        <p:nvSpPr>
          <p:cNvPr id="254990" name="Rectangle 14"/>
          <p:cNvSpPr>
            <a:spLocks noGrp="1" noChangeArrowheads="1"/>
          </p:cNvSpPr>
          <p:nvPr>
            <p:ph type="title"/>
          </p:nvPr>
        </p:nvSpPr>
        <p:spPr>
          <a:xfrm>
            <a:off x="4495800" y="381000"/>
            <a:ext cx="3657600" cy="1066800"/>
          </a:xfrm>
        </p:spPr>
        <p:txBody>
          <a:bodyPr/>
          <a:lstStyle/>
          <a:p>
            <a:r>
              <a:rPr lang="en-US" sz="3200" dirty="0" smtClean="0"/>
              <a:t>CSO Outfalls Eliminated</a:t>
            </a:r>
            <a:endParaRPr lang="en-US" sz="3200" dirty="0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676400" y="396240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3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743200" y="3505200"/>
            <a:ext cx="1371600" cy="60960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2819400" y="4495800"/>
            <a:ext cx="1828800" cy="38100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22" name="Rectangle 14"/>
          <p:cNvSpPr txBox="1">
            <a:spLocks noChangeArrowheads="1"/>
          </p:cNvSpPr>
          <p:nvPr/>
        </p:nvSpPr>
        <p:spPr bwMode="auto">
          <a:xfrm>
            <a:off x="3124200" y="228600"/>
            <a:ext cx="182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kern="0" noProof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4</a:t>
            </a:r>
            <a:endParaRPr kumimoji="1" lang="en-US" sz="9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1600200" y="46482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18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7543800" y="43434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40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543800" y="49530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39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6248400" y="3886200"/>
            <a:ext cx="1219200" cy="68580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6096000" y="3886200"/>
            <a:ext cx="1371600" cy="129540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pic>
        <p:nvPicPr>
          <p:cNvPr id="18" name="Picture 17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97" name="Picture 21" descr="system-wide basins and outfalls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2800" y="1219200"/>
            <a:ext cx="4164013" cy="6096000"/>
          </a:xfrm>
          <a:noFill/>
          <a:ln/>
        </p:spPr>
      </p:pic>
      <p:sp>
        <p:nvSpPr>
          <p:cNvPr id="254990" name="Rectangle 14"/>
          <p:cNvSpPr>
            <a:spLocks noGrp="1" noChangeArrowheads="1"/>
          </p:cNvSpPr>
          <p:nvPr>
            <p:ph type="title"/>
          </p:nvPr>
        </p:nvSpPr>
        <p:spPr>
          <a:xfrm>
            <a:off x="4800600" y="381000"/>
            <a:ext cx="3276600" cy="1066800"/>
          </a:xfrm>
        </p:spPr>
        <p:txBody>
          <a:bodyPr/>
          <a:lstStyle/>
          <a:p>
            <a:r>
              <a:rPr lang="en-US" sz="3200" dirty="0" smtClean="0"/>
              <a:t>Facilities In Final Design</a:t>
            </a:r>
            <a:endParaRPr lang="en-US" sz="3200" dirty="0"/>
          </a:p>
        </p:txBody>
      </p:sp>
      <p:sp>
        <p:nvSpPr>
          <p:cNvPr id="22" name="Rectangle 14"/>
          <p:cNvSpPr txBox="1">
            <a:spLocks noChangeArrowheads="1"/>
          </p:cNvSpPr>
          <p:nvPr/>
        </p:nvSpPr>
        <p:spPr bwMode="auto">
          <a:xfrm>
            <a:off x="3124200" y="228600"/>
            <a:ext cx="182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4</a:t>
            </a:r>
            <a:endParaRPr kumimoji="1" lang="en-US" sz="9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371600" y="16764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41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2971800" y="1981200"/>
            <a:ext cx="3429000" cy="175260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7086600" y="4876800"/>
            <a:ext cx="182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34-3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 flipV="1">
            <a:off x="6400800" y="4800600"/>
            <a:ext cx="533400" cy="22860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1524000" y="4495800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33-2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74" name="Straight Arrow Connector 73"/>
          <p:cNvCxnSpPr>
            <a:stCxn id="60" idx="3"/>
          </p:cNvCxnSpPr>
          <p:nvPr/>
        </p:nvCxnSpPr>
        <p:spPr bwMode="auto">
          <a:xfrm flipV="1">
            <a:off x="3200400" y="4419600"/>
            <a:ext cx="2438400" cy="3378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43" name="Text Box 17"/>
          <p:cNvSpPr txBox="1">
            <a:spLocks noChangeArrowheads="1"/>
          </p:cNvSpPr>
          <p:nvPr/>
        </p:nvSpPr>
        <p:spPr bwMode="auto">
          <a:xfrm>
            <a:off x="914400" y="48768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Pending Integrated Plan</a:t>
            </a:r>
            <a:endParaRPr kumimoji="0" lang="en-US" sz="2000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7086600" y="4419600"/>
            <a:ext cx="182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34-3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6324600" y="4572000"/>
            <a:ext cx="609600" cy="7620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pic>
        <p:nvPicPr>
          <p:cNvPr id="25" name="Picture 24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010400" y="5334000"/>
            <a:ext cx="1752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Up-basin Tanks</a:t>
            </a:r>
            <a:endParaRPr kumimoji="0" lang="en-US" sz="2000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09600" y="21336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Pending Integrated Plan</a:t>
            </a:r>
            <a:endParaRPr kumimoji="0" lang="en-US" sz="2000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7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6781800" cy="762000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For better “dry weather” control:</a:t>
            </a:r>
            <a:endParaRPr lang="en-US" sz="3200" b="1" i="1" dirty="0"/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762000" y="1676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800" dirty="0">
              <a:solidFill>
                <a:schemeClr val="tx2"/>
              </a:solidFill>
              <a:effectLst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762000" y="3581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0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6" name="Picture 7" descr="MVC-359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00200"/>
            <a:ext cx="6583308" cy="493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1752600" y="685800"/>
            <a:ext cx="6019800" cy="9144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Weir Modification... “Before”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6962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Weir Modification... “After”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288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7391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Weir Modification... “After”</a:t>
            </a:r>
            <a:endParaRPr lang="en-US" dirty="0"/>
          </a:p>
        </p:txBody>
      </p:sp>
      <p:pic>
        <p:nvPicPr>
          <p:cNvPr id="4" name="Chart Placeholder 3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266" y="1676400"/>
            <a:ext cx="6641134" cy="498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97" name="Picture 21" descr="system-wide basins and outfalls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2800" y="1219200"/>
            <a:ext cx="4164013" cy="6096000"/>
          </a:xfrm>
          <a:noFill/>
          <a:ln/>
        </p:spPr>
      </p:pic>
      <p:sp>
        <p:nvSpPr>
          <p:cNvPr id="254990" name="Rectangle 14"/>
          <p:cNvSpPr>
            <a:spLocks noGrp="1" noChangeArrowheads="1"/>
          </p:cNvSpPr>
          <p:nvPr>
            <p:ph type="title"/>
          </p:nvPr>
        </p:nvSpPr>
        <p:spPr>
          <a:xfrm>
            <a:off x="5105400" y="381000"/>
            <a:ext cx="3657600" cy="9906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Interim Weir Modifications</a:t>
            </a:r>
            <a:endParaRPr lang="en-US" sz="3200" dirty="0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371600" y="47244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12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13" name="Straight Arrow Connector 12"/>
          <p:cNvCxnSpPr>
            <a:stCxn id="5" idx="3"/>
          </p:cNvCxnSpPr>
          <p:nvPr/>
        </p:nvCxnSpPr>
        <p:spPr bwMode="auto">
          <a:xfrm flipV="1">
            <a:off x="2667000" y="3962400"/>
            <a:ext cx="2057400" cy="10236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22" name="Rectangle 14"/>
          <p:cNvSpPr txBox="1">
            <a:spLocks noChangeArrowheads="1"/>
          </p:cNvSpPr>
          <p:nvPr/>
        </p:nvSpPr>
        <p:spPr bwMode="auto">
          <a:xfrm>
            <a:off x="3124200" y="228600"/>
            <a:ext cx="182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6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7</a:t>
            </a:r>
            <a:endParaRPr kumimoji="1" lang="en-US" sz="9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143000" y="419100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7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 bwMode="auto">
          <a:xfrm flipV="1">
            <a:off x="2209800" y="3657600"/>
            <a:ext cx="2133600" cy="7950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7010400" y="52578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25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 flipV="1">
            <a:off x="5181600" y="4419600"/>
            <a:ext cx="1752600" cy="10236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7086600" y="457200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26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 flipV="1">
            <a:off x="5334000" y="4343400"/>
            <a:ext cx="1676400" cy="45720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1600200" y="52578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14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46" name="Straight Arrow Connector 45"/>
          <p:cNvCxnSpPr>
            <a:stCxn id="45" idx="3"/>
          </p:cNvCxnSpPr>
          <p:nvPr/>
        </p:nvCxnSpPr>
        <p:spPr bwMode="auto">
          <a:xfrm flipV="1">
            <a:off x="2971800" y="4267200"/>
            <a:ext cx="1600200" cy="12522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51" name="Text Box 17"/>
          <p:cNvSpPr txBox="1">
            <a:spLocks noChangeArrowheads="1"/>
          </p:cNvSpPr>
          <p:nvPr/>
        </p:nvSpPr>
        <p:spPr bwMode="auto">
          <a:xfrm>
            <a:off x="914400" y="365760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6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1828800" y="57912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15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74" name="Straight Arrow Connector 73"/>
          <p:cNvCxnSpPr>
            <a:stCxn id="60" idx="3"/>
          </p:cNvCxnSpPr>
          <p:nvPr/>
        </p:nvCxnSpPr>
        <p:spPr bwMode="auto">
          <a:xfrm flipV="1">
            <a:off x="3124200" y="4343400"/>
            <a:ext cx="1524000" cy="17094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cxnSp>
        <p:nvCxnSpPr>
          <p:cNvPr id="80" name="Straight Arrow Connector 79"/>
          <p:cNvCxnSpPr>
            <a:stCxn id="51" idx="3"/>
          </p:cNvCxnSpPr>
          <p:nvPr/>
        </p:nvCxnSpPr>
        <p:spPr bwMode="auto">
          <a:xfrm flipV="1">
            <a:off x="1981200" y="3581400"/>
            <a:ext cx="2362200" cy="3378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pic>
        <p:nvPicPr>
          <p:cNvPr id="30" name="Picture 29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 </a:t>
            </a:r>
            <a:r>
              <a:rPr lang="en-US" dirty="0" err="1" smtClean="0"/>
              <a:t>Mods</a:t>
            </a:r>
            <a:r>
              <a:rPr lang="en-US" dirty="0" smtClean="0"/>
              <a:t> provide: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05000"/>
            <a:ext cx="7620000" cy="410229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b="1" dirty="0" smtClean="0"/>
              <a:t>Less dry weather plugging</a:t>
            </a:r>
          </a:p>
          <a:p>
            <a:pPr>
              <a:buFont typeface="Wingdings" pitchFamily="2" charset="2"/>
              <a:buChar char="Ø"/>
            </a:pPr>
            <a:endParaRPr lang="en-US" sz="3200" b="1" dirty="0" smtClean="0"/>
          </a:p>
          <a:p>
            <a:pPr>
              <a:buFont typeface="Wingdings" pitchFamily="2" charset="2"/>
              <a:buChar char="Ø"/>
            </a:pPr>
            <a:r>
              <a:rPr lang="en-US" sz="3200" b="1" dirty="0" smtClean="0"/>
              <a:t>More response time</a:t>
            </a:r>
          </a:p>
          <a:p>
            <a:pPr>
              <a:buFont typeface="Wingdings" pitchFamily="2" charset="2"/>
              <a:buChar char="Ø"/>
            </a:pPr>
            <a:endParaRPr lang="en-US" sz="3200" b="1" dirty="0" smtClean="0"/>
          </a:p>
          <a:p>
            <a:pPr>
              <a:buFont typeface="Wingdings" pitchFamily="2" charset="2"/>
              <a:buChar char="Ø"/>
            </a:pPr>
            <a:r>
              <a:rPr lang="en-US" sz="3200" b="1" dirty="0" smtClean="0"/>
              <a:t>Improved monitoring</a:t>
            </a:r>
            <a:endParaRPr lang="en-US" sz="3200" b="1" dirty="0"/>
          </a:p>
        </p:txBody>
      </p:sp>
      <p:pic>
        <p:nvPicPr>
          <p:cNvPr id="4" name="Picture 3" descr="cityl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7" name="Rectangle 5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638800" cy="1905000"/>
          </a:xfrm>
        </p:spPr>
        <p:txBody>
          <a:bodyPr/>
          <a:lstStyle/>
          <a:p>
            <a:r>
              <a:rPr lang="en-US" sz="3200" b="1" dirty="0" smtClean="0"/>
              <a:t>CSO Reduction History</a:t>
            </a:r>
            <a:br>
              <a:rPr lang="en-US" sz="3200" b="1" dirty="0" smtClean="0"/>
            </a:br>
            <a:r>
              <a:rPr lang="en-US" sz="4800" dirty="0" smtClean="0"/>
              <a:t>Integrated Plan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3200" dirty="0" smtClean="0"/>
              <a:t>Revised approach</a:t>
            </a:r>
            <a:endParaRPr lang="en-US" sz="3200" b="1" dirty="0"/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762000" y="1676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800" dirty="0">
              <a:solidFill>
                <a:schemeClr val="tx2"/>
              </a:solidFill>
              <a:effectLst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762000" y="3581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0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990600" y="2667000"/>
            <a:ext cx="78486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Prioritize CSO volume reduction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Compliance: </a:t>
            </a:r>
            <a:r>
              <a:rPr lang="en-US" sz="3600" b="1" dirty="0" smtClean="0">
                <a:solidFill>
                  <a:schemeClr val="tx2"/>
                </a:solidFill>
              </a:rPr>
              <a:t>20-year vs. 5-year</a:t>
            </a:r>
            <a:endParaRPr lang="en-US" sz="3600" b="1" dirty="0" smtClean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“</a:t>
            </a:r>
            <a:r>
              <a:rPr lang="en-US" sz="3600" b="1" dirty="0" smtClean="0">
                <a:solidFill>
                  <a:schemeClr val="tx2"/>
                </a:solidFill>
              </a:rPr>
              <a:t>Green” and “Gray” solutions</a:t>
            </a:r>
            <a:endParaRPr lang="en-US" sz="36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6" name="Picture 5" descr="cityl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1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715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Interceptor Sewers for Dry Weather Flows</a:t>
            </a:r>
            <a:endParaRPr lang="en-US" sz="3200" dirty="0"/>
          </a:p>
        </p:txBody>
      </p:sp>
      <p:pic>
        <p:nvPicPr>
          <p:cNvPr id="4" name="Picture 3" descr="cityl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3" cstate="print"/>
          <a:srcRect l="9015" t="16667" r="8559" b="17322"/>
          <a:stretch>
            <a:fillRect/>
          </a:stretch>
        </p:blipFill>
        <p:spPr bwMode="auto">
          <a:xfrm>
            <a:off x="2667000" y="990600"/>
            <a:ext cx="457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990600" y="3276600"/>
            <a:ext cx="1524000" cy="5334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RPWRF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209800" y="2743200"/>
            <a:ext cx="1143000" cy="7620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914400" y="2057400"/>
            <a:ext cx="76200" cy="76200"/>
          </a:xfrm>
          <a:prstGeom prst="ellipse">
            <a:avLst/>
          </a:prstGeom>
          <a:solidFill>
            <a:srgbClr val="FF0000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990600" y="1905000"/>
            <a:ext cx="838200" cy="4572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noProof="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CSO 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CSO Regulator is an Overflow Threshold – e.g. “Leaping Weir”</a:t>
            </a:r>
            <a:endParaRPr lang="en-US" dirty="0"/>
          </a:p>
        </p:txBody>
      </p:sp>
      <p:pic>
        <p:nvPicPr>
          <p:cNvPr id="278536" name="Picture 8" descr="CSO 6 - looking Upstream at Weir - Best Shot of sp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00200"/>
            <a:ext cx="6248400" cy="4689475"/>
          </a:xfrm>
          <a:prstGeom prst="rect">
            <a:avLst/>
          </a:prstGeom>
          <a:noFill/>
        </p:spPr>
      </p:pic>
      <p:pic>
        <p:nvPicPr>
          <p:cNvPr id="278537" name="Picture 9" descr="CSO 6 looking down on weir - int inlet visible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 bwMode="auto">
          <a:xfrm>
            <a:off x="6019800" y="3144838"/>
            <a:ext cx="2905125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itylc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055" name="Oval 1239"/>
          <p:cNvSpPr>
            <a:spLocks noChangeArrowheads="1"/>
          </p:cNvSpPr>
          <p:nvPr/>
        </p:nvSpPr>
        <p:spPr bwMode="auto">
          <a:xfrm>
            <a:off x="4343400" y="3124200"/>
            <a:ext cx="457200" cy="4984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kumimoji="0" lang="en-US" sz="280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81534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 do combined sewers work?</a:t>
            </a:r>
            <a:endParaRPr lang="en-US" sz="3200" b="1" dirty="0"/>
          </a:p>
        </p:txBody>
      </p:sp>
      <p:pic>
        <p:nvPicPr>
          <p:cNvPr id="268094" name="Picture 8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859338"/>
            <a:ext cx="2362200" cy="181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8095" name="Freeform 831"/>
          <p:cNvSpPr>
            <a:spLocks/>
          </p:cNvSpPr>
          <p:nvPr/>
        </p:nvSpPr>
        <p:spPr bwMode="auto">
          <a:xfrm>
            <a:off x="1543050" y="3035300"/>
            <a:ext cx="1219200" cy="76200"/>
          </a:xfrm>
          <a:custGeom>
            <a:avLst/>
            <a:gdLst/>
            <a:ahLst/>
            <a:cxnLst>
              <a:cxn ang="0">
                <a:pos x="555" y="12"/>
              </a:cxn>
              <a:cxn ang="0">
                <a:pos x="27" y="0"/>
              </a:cxn>
              <a:cxn ang="0">
                <a:pos x="0" y="84"/>
              </a:cxn>
              <a:cxn ang="0">
                <a:pos x="546" y="96"/>
              </a:cxn>
              <a:cxn ang="0">
                <a:pos x="555" y="12"/>
              </a:cxn>
            </a:cxnLst>
            <a:rect l="0" t="0" r="r" b="b"/>
            <a:pathLst>
              <a:path w="555" h="96">
                <a:moveTo>
                  <a:pt x="555" y="12"/>
                </a:moveTo>
                <a:lnTo>
                  <a:pt x="27" y="0"/>
                </a:lnTo>
                <a:lnTo>
                  <a:pt x="0" y="84"/>
                </a:lnTo>
                <a:lnTo>
                  <a:pt x="546" y="96"/>
                </a:lnTo>
                <a:lnTo>
                  <a:pt x="555" y="12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832"/>
          <p:cNvGrpSpPr>
            <a:grpSpLocks/>
          </p:cNvGrpSpPr>
          <p:nvPr/>
        </p:nvGrpSpPr>
        <p:grpSpPr bwMode="auto">
          <a:xfrm>
            <a:off x="1524000" y="2366963"/>
            <a:ext cx="1136650" cy="681037"/>
            <a:chOff x="319" y="1268"/>
            <a:chExt cx="493" cy="236"/>
          </a:xfrm>
        </p:grpSpPr>
        <p:sp>
          <p:nvSpPr>
            <p:cNvPr id="268097" name="Rectangle 833"/>
            <p:cNvSpPr>
              <a:spLocks noChangeArrowheads="1"/>
            </p:cNvSpPr>
            <p:nvPr/>
          </p:nvSpPr>
          <p:spPr bwMode="auto">
            <a:xfrm>
              <a:off x="616" y="1323"/>
              <a:ext cx="60" cy="178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98" name="Freeform 834"/>
            <p:cNvSpPr>
              <a:spLocks/>
            </p:cNvSpPr>
            <p:nvPr/>
          </p:nvSpPr>
          <p:spPr bwMode="auto">
            <a:xfrm>
              <a:off x="351" y="1288"/>
              <a:ext cx="144" cy="211"/>
            </a:xfrm>
            <a:custGeom>
              <a:avLst/>
              <a:gdLst/>
              <a:ahLst/>
              <a:cxnLst>
                <a:cxn ang="0">
                  <a:pos x="12" y="140"/>
                </a:cxn>
                <a:cxn ang="0">
                  <a:pos x="12" y="412"/>
                </a:cxn>
                <a:cxn ang="0">
                  <a:pos x="288" y="421"/>
                </a:cxn>
                <a:cxn ang="0">
                  <a:pos x="288" y="150"/>
                </a:cxn>
                <a:cxn ang="0">
                  <a:pos x="121" y="0"/>
                </a:cxn>
                <a:cxn ang="0">
                  <a:pos x="0" y="140"/>
                </a:cxn>
                <a:cxn ang="0">
                  <a:pos x="12" y="140"/>
                </a:cxn>
              </a:cxnLst>
              <a:rect l="0" t="0" r="r" b="b"/>
              <a:pathLst>
                <a:path w="288" h="421">
                  <a:moveTo>
                    <a:pt x="12" y="140"/>
                  </a:moveTo>
                  <a:lnTo>
                    <a:pt x="12" y="412"/>
                  </a:lnTo>
                  <a:lnTo>
                    <a:pt x="288" y="421"/>
                  </a:lnTo>
                  <a:lnTo>
                    <a:pt x="288" y="150"/>
                  </a:lnTo>
                  <a:lnTo>
                    <a:pt x="121" y="0"/>
                  </a:lnTo>
                  <a:lnTo>
                    <a:pt x="0" y="140"/>
                  </a:lnTo>
                  <a:lnTo>
                    <a:pt x="12" y="14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99" name="Rectangle 835"/>
            <p:cNvSpPr>
              <a:spLocks noChangeArrowheads="1"/>
            </p:cNvSpPr>
            <p:nvPr/>
          </p:nvSpPr>
          <p:spPr bwMode="auto">
            <a:xfrm>
              <a:off x="496" y="1362"/>
              <a:ext cx="122" cy="140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0" name="Rectangle 836"/>
            <p:cNvSpPr>
              <a:spLocks noChangeArrowheads="1"/>
            </p:cNvSpPr>
            <p:nvPr/>
          </p:nvSpPr>
          <p:spPr bwMode="auto">
            <a:xfrm>
              <a:off x="683" y="1314"/>
              <a:ext cx="82" cy="190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1" name="Rectangle 837"/>
            <p:cNvSpPr>
              <a:spLocks noChangeArrowheads="1"/>
            </p:cNvSpPr>
            <p:nvPr/>
          </p:nvSpPr>
          <p:spPr bwMode="auto">
            <a:xfrm>
              <a:off x="763" y="1369"/>
              <a:ext cx="17" cy="125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2" name="Rectangle 838"/>
            <p:cNvSpPr>
              <a:spLocks noChangeArrowheads="1"/>
            </p:cNvSpPr>
            <p:nvPr/>
          </p:nvSpPr>
          <p:spPr bwMode="auto">
            <a:xfrm>
              <a:off x="777" y="1370"/>
              <a:ext cx="4" cy="124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3" name="Freeform 839"/>
            <p:cNvSpPr>
              <a:spLocks/>
            </p:cNvSpPr>
            <p:nvPr/>
          </p:nvSpPr>
          <p:spPr bwMode="auto">
            <a:xfrm>
              <a:off x="763" y="1329"/>
              <a:ext cx="49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9" y="78"/>
                </a:cxn>
                <a:cxn ang="0">
                  <a:pos x="99" y="86"/>
                </a:cxn>
                <a:cxn ang="0">
                  <a:pos x="3" y="80"/>
                </a:cxn>
                <a:cxn ang="0">
                  <a:pos x="0" y="0"/>
                </a:cxn>
              </a:cxnLst>
              <a:rect l="0" t="0" r="r" b="b"/>
              <a:pathLst>
                <a:path w="99" h="86">
                  <a:moveTo>
                    <a:pt x="0" y="0"/>
                  </a:moveTo>
                  <a:lnTo>
                    <a:pt x="99" y="78"/>
                  </a:lnTo>
                  <a:lnTo>
                    <a:pt x="99" y="86"/>
                  </a:lnTo>
                  <a:lnTo>
                    <a:pt x="3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4" name="Freeform 840"/>
            <p:cNvSpPr>
              <a:spLocks/>
            </p:cNvSpPr>
            <p:nvPr/>
          </p:nvSpPr>
          <p:spPr bwMode="auto">
            <a:xfrm>
              <a:off x="763" y="1333"/>
              <a:ext cx="43" cy="35"/>
            </a:xfrm>
            <a:custGeom>
              <a:avLst/>
              <a:gdLst/>
              <a:ahLst/>
              <a:cxnLst>
                <a:cxn ang="0">
                  <a:pos x="2" y="64"/>
                </a:cxn>
                <a:cxn ang="0">
                  <a:pos x="87" y="70"/>
                </a:cxn>
                <a:cxn ang="0">
                  <a:pos x="0" y="0"/>
                </a:cxn>
                <a:cxn ang="0">
                  <a:pos x="2" y="64"/>
                </a:cxn>
              </a:cxnLst>
              <a:rect l="0" t="0" r="r" b="b"/>
              <a:pathLst>
                <a:path w="87" h="70">
                  <a:moveTo>
                    <a:pt x="2" y="64"/>
                  </a:moveTo>
                  <a:lnTo>
                    <a:pt x="87" y="70"/>
                  </a:lnTo>
                  <a:lnTo>
                    <a:pt x="0" y="0"/>
                  </a:lnTo>
                  <a:lnTo>
                    <a:pt x="2" y="64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5" name="Freeform 841"/>
            <p:cNvSpPr>
              <a:spLocks/>
            </p:cNvSpPr>
            <p:nvPr/>
          </p:nvSpPr>
          <p:spPr bwMode="auto">
            <a:xfrm>
              <a:off x="398" y="1407"/>
              <a:ext cx="47" cy="7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4" y="13"/>
                </a:cxn>
                <a:cxn ang="0">
                  <a:pos x="4" y="144"/>
                </a:cxn>
                <a:cxn ang="0">
                  <a:pos x="13" y="144"/>
                </a:cxn>
                <a:cxn ang="0">
                  <a:pos x="13" y="139"/>
                </a:cxn>
                <a:cxn ang="0">
                  <a:pos x="82" y="139"/>
                </a:cxn>
                <a:cxn ang="0">
                  <a:pos x="82" y="144"/>
                </a:cxn>
                <a:cxn ang="0">
                  <a:pos x="92" y="144"/>
                </a:cxn>
                <a:cxn ang="0">
                  <a:pos x="94" y="3"/>
                </a:cxn>
                <a:cxn ang="0">
                  <a:pos x="85" y="0"/>
                </a:cxn>
                <a:cxn ang="0">
                  <a:pos x="0" y="1"/>
                </a:cxn>
              </a:cxnLst>
              <a:rect l="0" t="0" r="r" b="b"/>
              <a:pathLst>
                <a:path w="94" h="144">
                  <a:moveTo>
                    <a:pt x="0" y="1"/>
                  </a:moveTo>
                  <a:lnTo>
                    <a:pt x="4" y="13"/>
                  </a:lnTo>
                  <a:lnTo>
                    <a:pt x="4" y="144"/>
                  </a:lnTo>
                  <a:lnTo>
                    <a:pt x="13" y="144"/>
                  </a:lnTo>
                  <a:lnTo>
                    <a:pt x="13" y="139"/>
                  </a:lnTo>
                  <a:lnTo>
                    <a:pt x="82" y="139"/>
                  </a:lnTo>
                  <a:lnTo>
                    <a:pt x="82" y="144"/>
                  </a:lnTo>
                  <a:lnTo>
                    <a:pt x="92" y="144"/>
                  </a:lnTo>
                  <a:lnTo>
                    <a:pt x="94" y="3"/>
                  </a:lnTo>
                  <a:lnTo>
                    <a:pt x="8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6" name="Freeform 842"/>
            <p:cNvSpPr>
              <a:spLocks/>
            </p:cNvSpPr>
            <p:nvPr/>
          </p:nvSpPr>
          <p:spPr bwMode="auto">
            <a:xfrm>
              <a:off x="323" y="1278"/>
              <a:ext cx="91" cy="91"/>
            </a:xfrm>
            <a:custGeom>
              <a:avLst/>
              <a:gdLst/>
              <a:ahLst/>
              <a:cxnLst>
                <a:cxn ang="0">
                  <a:pos x="0" y="169"/>
                </a:cxn>
                <a:cxn ang="0">
                  <a:pos x="68" y="183"/>
                </a:cxn>
                <a:cxn ang="0">
                  <a:pos x="68" y="144"/>
                </a:cxn>
                <a:cxn ang="0">
                  <a:pos x="180" y="19"/>
                </a:cxn>
                <a:cxn ang="0">
                  <a:pos x="165" y="0"/>
                </a:cxn>
                <a:cxn ang="0">
                  <a:pos x="0" y="169"/>
                </a:cxn>
              </a:cxnLst>
              <a:rect l="0" t="0" r="r" b="b"/>
              <a:pathLst>
                <a:path w="180" h="183">
                  <a:moveTo>
                    <a:pt x="0" y="169"/>
                  </a:moveTo>
                  <a:lnTo>
                    <a:pt x="68" y="183"/>
                  </a:lnTo>
                  <a:lnTo>
                    <a:pt x="68" y="144"/>
                  </a:lnTo>
                  <a:lnTo>
                    <a:pt x="180" y="19"/>
                  </a:lnTo>
                  <a:lnTo>
                    <a:pt x="165" y="0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7" name="Rectangle 843"/>
            <p:cNvSpPr>
              <a:spLocks noChangeArrowheads="1"/>
            </p:cNvSpPr>
            <p:nvPr/>
          </p:nvSpPr>
          <p:spPr bwMode="auto">
            <a:xfrm>
              <a:off x="352" y="1358"/>
              <a:ext cx="6" cy="140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8" name="Rectangle 844"/>
            <p:cNvSpPr>
              <a:spLocks noChangeArrowheads="1"/>
            </p:cNvSpPr>
            <p:nvPr/>
          </p:nvSpPr>
          <p:spPr bwMode="auto">
            <a:xfrm>
              <a:off x="428" y="1417"/>
              <a:ext cx="12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9" name="Rectangle 845"/>
            <p:cNvSpPr>
              <a:spLocks noChangeArrowheads="1"/>
            </p:cNvSpPr>
            <p:nvPr/>
          </p:nvSpPr>
          <p:spPr bwMode="auto">
            <a:xfrm>
              <a:off x="428" y="1434"/>
              <a:ext cx="12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0" name="Rectangle 846"/>
            <p:cNvSpPr>
              <a:spLocks noChangeArrowheads="1"/>
            </p:cNvSpPr>
            <p:nvPr/>
          </p:nvSpPr>
          <p:spPr bwMode="auto">
            <a:xfrm>
              <a:off x="428" y="1453"/>
              <a:ext cx="12" cy="15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1" name="Rectangle 847"/>
            <p:cNvSpPr>
              <a:spLocks noChangeArrowheads="1"/>
            </p:cNvSpPr>
            <p:nvPr/>
          </p:nvSpPr>
          <p:spPr bwMode="auto">
            <a:xfrm>
              <a:off x="410" y="1417"/>
              <a:ext cx="13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2" name="Rectangle 848"/>
            <p:cNvSpPr>
              <a:spLocks noChangeArrowheads="1"/>
            </p:cNvSpPr>
            <p:nvPr/>
          </p:nvSpPr>
          <p:spPr bwMode="auto">
            <a:xfrm>
              <a:off x="410" y="1435"/>
              <a:ext cx="13" cy="15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3" name="Rectangle 849"/>
            <p:cNvSpPr>
              <a:spLocks noChangeArrowheads="1"/>
            </p:cNvSpPr>
            <p:nvPr/>
          </p:nvSpPr>
          <p:spPr bwMode="auto">
            <a:xfrm>
              <a:off x="410" y="1453"/>
              <a:ext cx="13" cy="15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4" name="Rectangle 850"/>
            <p:cNvSpPr>
              <a:spLocks noChangeArrowheads="1"/>
            </p:cNvSpPr>
            <p:nvPr/>
          </p:nvSpPr>
          <p:spPr bwMode="auto">
            <a:xfrm>
              <a:off x="400" y="1410"/>
              <a:ext cx="43" cy="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5" name="Rectangle 851"/>
            <p:cNvSpPr>
              <a:spLocks noChangeArrowheads="1"/>
            </p:cNvSpPr>
            <p:nvPr/>
          </p:nvSpPr>
          <p:spPr bwMode="auto">
            <a:xfrm>
              <a:off x="405" y="1413"/>
              <a:ext cx="38" cy="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6" name="Freeform 852"/>
            <p:cNvSpPr>
              <a:spLocks/>
            </p:cNvSpPr>
            <p:nvPr/>
          </p:nvSpPr>
          <p:spPr bwMode="auto">
            <a:xfrm>
              <a:off x="406" y="1308"/>
              <a:ext cx="33" cy="45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89"/>
                </a:cxn>
                <a:cxn ang="0">
                  <a:pos x="66" y="89"/>
                </a:cxn>
                <a:cxn ang="0">
                  <a:pos x="64" y="0"/>
                </a:cxn>
                <a:cxn ang="0">
                  <a:pos x="2" y="1"/>
                </a:cxn>
              </a:cxnLst>
              <a:rect l="0" t="0" r="r" b="b"/>
              <a:pathLst>
                <a:path w="66" h="89">
                  <a:moveTo>
                    <a:pt x="2" y="1"/>
                  </a:moveTo>
                  <a:lnTo>
                    <a:pt x="0" y="89"/>
                  </a:lnTo>
                  <a:lnTo>
                    <a:pt x="66" y="89"/>
                  </a:lnTo>
                  <a:lnTo>
                    <a:pt x="64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7" name="Rectangle 853"/>
            <p:cNvSpPr>
              <a:spLocks noChangeArrowheads="1"/>
            </p:cNvSpPr>
            <p:nvPr/>
          </p:nvSpPr>
          <p:spPr bwMode="auto">
            <a:xfrm>
              <a:off x="411" y="1311"/>
              <a:ext cx="10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8" name="Rectangle 854"/>
            <p:cNvSpPr>
              <a:spLocks noChangeArrowheads="1"/>
            </p:cNvSpPr>
            <p:nvPr/>
          </p:nvSpPr>
          <p:spPr bwMode="auto">
            <a:xfrm>
              <a:off x="426" y="1311"/>
              <a:ext cx="10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9" name="Rectangle 855"/>
            <p:cNvSpPr>
              <a:spLocks noChangeArrowheads="1"/>
            </p:cNvSpPr>
            <p:nvPr/>
          </p:nvSpPr>
          <p:spPr bwMode="auto">
            <a:xfrm>
              <a:off x="411" y="1326"/>
              <a:ext cx="10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0" name="Rectangle 856"/>
            <p:cNvSpPr>
              <a:spLocks noChangeArrowheads="1"/>
            </p:cNvSpPr>
            <p:nvPr/>
          </p:nvSpPr>
          <p:spPr bwMode="auto">
            <a:xfrm>
              <a:off x="426" y="1325"/>
              <a:ext cx="10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1" name="Rectangle 857"/>
            <p:cNvSpPr>
              <a:spLocks noChangeArrowheads="1"/>
            </p:cNvSpPr>
            <p:nvPr/>
          </p:nvSpPr>
          <p:spPr bwMode="auto">
            <a:xfrm>
              <a:off x="426" y="1340"/>
              <a:ext cx="10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2" name="Rectangle 858"/>
            <p:cNvSpPr>
              <a:spLocks noChangeArrowheads="1"/>
            </p:cNvSpPr>
            <p:nvPr/>
          </p:nvSpPr>
          <p:spPr bwMode="auto">
            <a:xfrm>
              <a:off x="411" y="1340"/>
              <a:ext cx="10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3" name="Freeform 859"/>
            <p:cNvSpPr>
              <a:spLocks/>
            </p:cNvSpPr>
            <p:nvPr/>
          </p:nvSpPr>
          <p:spPr bwMode="auto">
            <a:xfrm>
              <a:off x="352" y="1392"/>
              <a:ext cx="146" cy="7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13" y="8"/>
                </a:cxn>
                <a:cxn ang="0">
                  <a:pos x="289" y="9"/>
                </a:cxn>
                <a:cxn ang="0">
                  <a:pos x="292" y="15"/>
                </a:cxn>
                <a:cxn ang="0">
                  <a:pos x="3" y="15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6" y="3"/>
                </a:cxn>
              </a:cxnLst>
              <a:rect l="0" t="0" r="r" b="b"/>
              <a:pathLst>
                <a:path w="292" h="15">
                  <a:moveTo>
                    <a:pt x="6" y="3"/>
                  </a:moveTo>
                  <a:lnTo>
                    <a:pt x="13" y="8"/>
                  </a:lnTo>
                  <a:lnTo>
                    <a:pt x="289" y="9"/>
                  </a:lnTo>
                  <a:lnTo>
                    <a:pt x="292" y="15"/>
                  </a:lnTo>
                  <a:lnTo>
                    <a:pt x="3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4" name="Rectangle 860"/>
            <p:cNvSpPr>
              <a:spLocks noChangeArrowheads="1"/>
            </p:cNvSpPr>
            <p:nvPr/>
          </p:nvSpPr>
          <p:spPr bwMode="auto">
            <a:xfrm>
              <a:off x="495" y="1355"/>
              <a:ext cx="8" cy="14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5" name="Freeform 861"/>
            <p:cNvSpPr>
              <a:spLocks/>
            </p:cNvSpPr>
            <p:nvPr/>
          </p:nvSpPr>
          <p:spPr bwMode="auto">
            <a:xfrm>
              <a:off x="571" y="1407"/>
              <a:ext cx="42" cy="72"/>
            </a:xfrm>
            <a:custGeom>
              <a:avLst/>
              <a:gdLst/>
              <a:ahLst/>
              <a:cxnLst>
                <a:cxn ang="0">
                  <a:pos x="85" y="0"/>
                </a:cxn>
                <a:cxn ang="0">
                  <a:pos x="80" y="14"/>
                </a:cxn>
                <a:cxn ang="0">
                  <a:pos x="80" y="144"/>
                </a:cxn>
                <a:cxn ang="0">
                  <a:pos x="71" y="144"/>
                </a:cxn>
                <a:cxn ang="0">
                  <a:pos x="71" y="138"/>
                </a:cxn>
                <a:cxn ang="0">
                  <a:pos x="9" y="138"/>
                </a:cxn>
                <a:cxn ang="0">
                  <a:pos x="9" y="144"/>
                </a:cxn>
                <a:cxn ang="0">
                  <a:pos x="0" y="144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85" y="0"/>
                </a:cxn>
              </a:cxnLst>
              <a:rect l="0" t="0" r="r" b="b"/>
              <a:pathLst>
                <a:path w="85" h="144">
                  <a:moveTo>
                    <a:pt x="85" y="0"/>
                  </a:moveTo>
                  <a:lnTo>
                    <a:pt x="80" y="14"/>
                  </a:lnTo>
                  <a:lnTo>
                    <a:pt x="80" y="144"/>
                  </a:lnTo>
                  <a:lnTo>
                    <a:pt x="71" y="144"/>
                  </a:lnTo>
                  <a:lnTo>
                    <a:pt x="71" y="138"/>
                  </a:lnTo>
                  <a:lnTo>
                    <a:pt x="9" y="138"/>
                  </a:lnTo>
                  <a:lnTo>
                    <a:pt x="9" y="144"/>
                  </a:lnTo>
                  <a:lnTo>
                    <a:pt x="0" y="144"/>
                  </a:lnTo>
                  <a:lnTo>
                    <a:pt x="0" y="3"/>
                  </a:lnTo>
                  <a:lnTo>
                    <a:pt x="6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6" name="Rectangle 862"/>
            <p:cNvSpPr>
              <a:spLocks noChangeArrowheads="1"/>
            </p:cNvSpPr>
            <p:nvPr/>
          </p:nvSpPr>
          <p:spPr bwMode="auto">
            <a:xfrm>
              <a:off x="575" y="1416"/>
              <a:ext cx="11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7" name="Rectangle 863"/>
            <p:cNvSpPr>
              <a:spLocks noChangeArrowheads="1"/>
            </p:cNvSpPr>
            <p:nvPr/>
          </p:nvSpPr>
          <p:spPr bwMode="auto">
            <a:xfrm>
              <a:off x="575" y="1433"/>
              <a:ext cx="11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8" name="Rectangle 864"/>
            <p:cNvSpPr>
              <a:spLocks noChangeArrowheads="1"/>
            </p:cNvSpPr>
            <p:nvPr/>
          </p:nvSpPr>
          <p:spPr bwMode="auto">
            <a:xfrm>
              <a:off x="592" y="1416"/>
              <a:ext cx="11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9" name="Rectangle 865"/>
            <p:cNvSpPr>
              <a:spLocks noChangeArrowheads="1"/>
            </p:cNvSpPr>
            <p:nvPr/>
          </p:nvSpPr>
          <p:spPr bwMode="auto">
            <a:xfrm>
              <a:off x="592" y="1434"/>
              <a:ext cx="11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0" name="Rectangle 866"/>
            <p:cNvSpPr>
              <a:spLocks noChangeArrowheads="1"/>
            </p:cNvSpPr>
            <p:nvPr/>
          </p:nvSpPr>
          <p:spPr bwMode="auto">
            <a:xfrm>
              <a:off x="572" y="1409"/>
              <a:ext cx="41" cy="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1" name="Rectangle 867"/>
            <p:cNvSpPr>
              <a:spLocks noChangeArrowheads="1"/>
            </p:cNvSpPr>
            <p:nvPr/>
          </p:nvSpPr>
          <p:spPr bwMode="auto">
            <a:xfrm>
              <a:off x="572" y="1412"/>
              <a:ext cx="35" cy="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2" name="Freeform 868"/>
            <p:cNvSpPr>
              <a:spLocks/>
            </p:cNvSpPr>
            <p:nvPr/>
          </p:nvSpPr>
          <p:spPr bwMode="auto">
            <a:xfrm>
              <a:off x="630" y="1326"/>
              <a:ext cx="30" cy="44"/>
            </a:xfrm>
            <a:custGeom>
              <a:avLst/>
              <a:gdLst/>
              <a:ahLst/>
              <a:cxnLst>
                <a:cxn ang="0">
                  <a:pos x="57" y="66"/>
                </a:cxn>
                <a:cxn ang="0">
                  <a:pos x="57" y="43"/>
                </a:cxn>
                <a:cxn ang="0">
                  <a:pos x="58" y="23"/>
                </a:cxn>
                <a:cxn ang="0">
                  <a:pos x="58" y="3"/>
                </a:cxn>
                <a:cxn ang="0">
                  <a:pos x="54" y="0"/>
                </a:cxn>
                <a:cxn ang="0">
                  <a:pos x="0" y="1"/>
                </a:cxn>
                <a:cxn ang="0">
                  <a:pos x="3" y="10"/>
                </a:cxn>
                <a:cxn ang="0">
                  <a:pos x="3" y="87"/>
                </a:cxn>
              </a:cxnLst>
              <a:rect l="0" t="0" r="r" b="b"/>
              <a:pathLst>
                <a:path w="58" h="87">
                  <a:moveTo>
                    <a:pt x="57" y="66"/>
                  </a:moveTo>
                  <a:lnTo>
                    <a:pt x="57" y="43"/>
                  </a:lnTo>
                  <a:lnTo>
                    <a:pt x="58" y="23"/>
                  </a:lnTo>
                  <a:lnTo>
                    <a:pt x="58" y="3"/>
                  </a:lnTo>
                  <a:lnTo>
                    <a:pt x="54" y="0"/>
                  </a:lnTo>
                  <a:lnTo>
                    <a:pt x="0" y="1"/>
                  </a:lnTo>
                  <a:lnTo>
                    <a:pt x="3" y="10"/>
                  </a:lnTo>
                  <a:lnTo>
                    <a:pt x="3" y="87"/>
                  </a:lnTo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3" name="Freeform 869"/>
            <p:cNvSpPr>
              <a:spLocks/>
            </p:cNvSpPr>
            <p:nvPr/>
          </p:nvSpPr>
          <p:spPr bwMode="auto">
            <a:xfrm>
              <a:off x="632" y="1360"/>
              <a:ext cx="28" cy="24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48"/>
                </a:cxn>
                <a:cxn ang="0">
                  <a:pos x="6" y="48"/>
                </a:cxn>
                <a:cxn ang="0">
                  <a:pos x="6" y="44"/>
                </a:cxn>
                <a:cxn ang="0">
                  <a:pos x="49" y="44"/>
                </a:cxn>
                <a:cxn ang="0">
                  <a:pos x="49" y="48"/>
                </a:cxn>
                <a:cxn ang="0">
                  <a:pos x="55" y="48"/>
                </a:cxn>
                <a:cxn ang="0">
                  <a:pos x="55" y="18"/>
                </a:cxn>
                <a:cxn ang="0">
                  <a:pos x="54" y="0"/>
                </a:cxn>
              </a:cxnLst>
              <a:rect l="0" t="0" r="r" b="b"/>
              <a:pathLst>
                <a:path w="55" h="48">
                  <a:moveTo>
                    <a:pt x="0" y="21"/>
                  </a:moveTo>
                  <a:lnTo>
                    <a:pt x="0" y="48"/>
                  </a:lnTo>
                  <a:lnTo>
                    <a:pt x="6" y="48"/>
                  </a:lnTo>
                  <a:lnTo>
                    <a:pt x="6" y="44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55" y="48"/>
                  </a:lnTo>
                  <a:lnTo>
                    <a:pt x="55" y="18"/>
                  </a:lnTo>
                  <a:lnTo>
                    <a:pt x="54" y="0"/>
                  </a:lnTo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4" name="Rectangle 870"/>
            <p:cNvSpPr>
              <a:spLocks noChangeArrowheads="1"/>
            </p:cNvSpPr>
            <p:nvPr/>
          </p:nvSpPr>
          <p:spPr bwMode="auto">
            <a:xfrm>
              <a:off x="649" y="1334"/>
              <a:ext cx="8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5" name="Rectangle 871"/>
            <p:cNvSpPr>
              <a:spLocks noChangeArrowheads="1"/>
            </p:cNvSpPr>
            <p:nvPr/>
          </p:nvSpPr>
          <p:spPr bwMode="auto">
            <a:xfrm>
              <a:off x="632" y="1328"/>
              <a:ext cx="28" cy="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6" name="Rectangle 872"/>
            <p:cNvSpPr>
              <a:spLocks noChangeArrowheads="1"/>
            </p:cNvSpPr>
            <p:nvPr/>
          </p:nvSpPr>
          <p:spPr bwMode="auto">
            <a:xfrm>
              <a:off x="636" y="1331"/>
              <a:ext cx="24" cy="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7" name="Rectangle 873"/>
            <p:cNvSpPr>
              <a:spLocks noChangeArrowheads="1"/>
            </p:cNvSpPr>
            <p:nvPr/>
          </p:nvSpPr>
          <p:spPr bwMode="auto">
            <a:xfrm>
              <a:off x="638" y="1334"/>
              <a:ext cx="8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8" name="Rectangle 874"/>
            <p:cNvSpPr>
              <a:spLocks noChangeArrowheads="1"/>
            </p:cNvSpPr>
            <p:nvPr/>
          </p:nvSpPr>
          <p:spPr bwMode="auto">
            <a:xfrm>
              <a:off x="649" y="1348"/>
              <a:ext cx="8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9" name="Rectangle 875"/>
            <p:cNvSpPr>
              <a:spLocks noChangeArrowheads="1"/>
            </p:cNvSpPr>
            <p:nvPr/>
          </p:nvSpPr>
          <p:spPr bwMode="auto">
            <a:xfrm>
              <a:off x="638" y="1349"/>
              <a:ext cx="8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0" name="Rectangle 876"/>
            <p:cNvSpPr>
              <a:spLocks noChangeArrowheads="1"/>
            </p:cNvSpPr>
            <p:nvPr/>
          </p:nvSpPr>
          <p:spPr bwMode="auto">
            <a:xfrm>
              <a:off x="638" y="1362"/>
              <a:ext cx="8" cy="13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1" name="Rectangle 877"/>
            <p:cNvSpPr>
              <a:spLocks noChangeArrowheads="1"/>
            </p:cNvSpPr>
            <p:nvPr/>
          </p:nvSpPr>
          <p:spPr bwMode="auto">
            <a:xfrm>
              <a:off x="649" y="1362"/>
              <a:ext cx="8" cy="13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2" name="Freeform 878"/>
            <p:cNvSpPr>
              <a:spLocks/>
            </p:cNvSpPr>
            <p:nvPr/>
          </p:nvSpPr>
          <p:spPr bwMode="auto">
            <a:xfrm>
              <a:off x="702" y="1403"/>
              <a:ext cx="42" cy="100"/>
            </a:xfrm>
            <a:custGeom>
              <a:avLst/>
              <a:gdLst/>
              <a:ahLst/>
              <a:cxnLst>
                <a:cxn ang="0">
                  <a:pos x="85" y="1"/>
                </a:cxn>
                <a:cxn ang="0">
                  <a:pos x="80" y="18"/>
                </a:cxn>
                <a:cxn ang="0">
                  <a:pos x="80" y="200"/>
                </a:cxn>
                <a:cxn ang="0">
                  <a:pos x="71" y="200"/>
                </a:cxn>
                <a:cxn ang="0">
                  <a:pos x="71" y="193"/>
                </a:cxn>
                <a:cxn ang="0">
                  <a:pos x="9" y="193"/>
                </a:cxn>
                <a:cxn ang="0">
                  <a:pos x="9" y="200"/>
                </a:cxn>
                <a:cxn ang="0">
                  <a:pos x="0" y="200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85" y="1"/>
                </a:cxn>
              </a:cxnLst>
              <a:rect l="0" t="0" r="r" b="b"/>
              <a:pathLst>
                <a:path w="85" h="200">
                  <a:moveTo>
                    <a:pt x="85" y="1"/>
                  </a:moveTo>
                  <a:lnTo>
                    <a:pt x="80" y="18"/>
                  </a:lnTo>
                  <a:lnTo>
                    <a:pt x="80" y="200"/>
                  </a:lnTo>
                  <a:lnTo>
                    <a:pt x="71" y="200"/>
                  </a:lnTo>
                  <a:lnTo>
                    <a:pt x="71" y="193"/>
                  </a:lnTo>
                  <a:lnTo>
                    <a:pt x="9" y="193"/>
                  </a:lnTo>
                  <a:lnTo>
                    <a:pt x="9" y="200"/>
                  </a:lnTo>
                  <a:lnTo>
                    <a:pt x="0" y="200"/>
                  </a:lnTo>
                  <a:lnTo>
                    <a:pt x="0" y="4"/>
                  </a:lnTo>
                  <a:lnTo>
                    <a:pt x="6" y="0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3" name="Rectangle 879"/>
            <p:cNvSpPr>
              <a:spLocks noChangeArrowheads="1"/>
            </p:cNvSpPr>
            <p:nvPr/>
          </p:nvSpPr>
          <p:spPr bwMode="auto">
            <a:xfrm>
              <a:off x="706" y="1416"/>
              <a:ext cx="30" cy="84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4" name="Rectangle 880"/>
            <p:cNvSpPr>
              <a:spLocks noChangeArrowheads="1"/>
            </p:cNvSpPr>
            <p:nvPr/>
          </p:nvSpPr>
          <p:spPr bwMode="auto">
            <a:xfrm>
              <a:off x="703" y="1406"/>
              <a:ext cx="41" cy="3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5" name="Rectangle 881"/>
            <p:cNvSpPr>
              <a:spLocks noChangeArrowheads="1"/>
            </p:cNvSpPr>
            <p:nvPr/>
          </p:nvSpPr>
          <p:spPr bwMode="auto">
            <a:xfrm>
              <a:off x="703" y="1410"/>
              <a:ext cx="35" cy="3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6" name="Freeform 882"/>
            <p:cNvSpPr>
              <a:spLocks/>
            </p:cNvSpPr>
            <p:nvPr/>
          </p:nvSpPr>
          <p:spPr bwMode="auto">
            <a:xfrm>
              <a:off x="762" y="1321"/>
              <a:ext cx="4" cy="1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1"/>
                </a:cxn>
                <a:cxn ang="0">
                  <a:pos x="7" y="351"/>
                </a:cxn>
                <a:cxn ang="0">
                  <a:pos x="7" y="9"/>
                </a:cxn>
                <a:cxn ang="0">
                  <a:pos x="0" y="0"/>
                </a:cxn>
              </a:cxnLst>
              <a:rect l="0" t="0" r="r" b="b"/>
              <a:pathLst>
                <a:path w="7" h="351">
                  <a:moveTo>
                    <a:pt x="0" y="0"/>
                  </a:moveTo>
                  <a:lnTo>
                    <a:pt x="0" y="351"/>
                  </a:lnTo>
                  <a:lnTo>
                    <a:pt x="7" y="351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7" name="Freeform 883"/>
            <p:cNvSpPr>
              <a:spLocks/>
            </p:cNvSpPr>
            <p:nvPr/>
          </p:nvSpPr>
          <p:spPr bwMode="auto">
            <a:xfrm>
              <a:off x="676" y="1320"/>
              <a:ext cx="8" cy="182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366"/>
                </a:cxn>
                <a:cxn ang="0">
                  <a:pos x="16" y="366"/>
                </a:cxn>
                <a:cxn ang="0">
                  <a:pos x="16" y="0"/>
                </a:cxn>
                <a:cxn ang="0">
                  <a:pos x="0" y="11"/>
                </a:cxn>
              </a:cxnLst>
              <a:rect l="0" t="0" r="r" b="b"/>
              <a:pathLst>
                <a:path w="16" h="366">
                  <a:moveTo>
                    <a:pt x="0" y="11"/>
                  </a:moveTo>
                  <a:lnTo>
                    <a:pt x="0" y="366"/>
                  </a:lnTo>
                  <a:lnTo>
                    <a:pt x="16" y="366"/>
                  </a:lnTo>
                  <a:lnTo>
                    <a:pt x="16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8" name="Freeform 884"/>
            <p:cNvSpPr>
              <a:spLocks/>
            </p:cNvSpPr>
            <p:nvPr/>
          </p:nvSpPr>
          <p:spPr bwMode="auto">
            <a:xfrm>
              <a:off x="407" y="1273"/>
              <a:ext cx="315" cy="83"/>
            </a:xfrm>
            <a:custGeom>
              <a:avLst/>
              <a:gdLst/>
              <a:ahLst/>
              <a:cxnLst>
                <a:cxn ang="0">
                  <a:pos x="188" y="165"/>
                </a:cxn>
                <a:cxn ang="0">
                  <a:pos x="441" y="166"/>
                </a:cxn>
                <a:cxn ang="0">
                  <a:pos x="350" y="102"/>
                </a:cxn>
                <a:cxn ang="0">
                  <a:pos x="341" y="96"/>
                </a:cxn>
                <a:cxn ang="0">
                  <a:pos x="542" y="96"/>
                </a:cxn>
                <a:cxn ang="0">
                  <a:pos x="630" y="2"/>
                </a:cxn>
                <a:cxn ang="0">
                  <a:pos x="347" y="17"/>
                </a:cxn>
                <a:cxn ang="0">
                  <a:pos x="0" y="0"/>
                </a:cxn>
                <a:cxn ang="0">
                  <a:pos x="188" y="165"/>
                </a:cxn>
              </a:cxnLst>
              <a:rect l="0" t="0" r="r" b="b"/>
              <a:pathLst>
                <a:path w="630" h="166">
                  <a:moveTo>
                    <a:pt x="188" y="165"/>
                  </a:moveTo>
                  <a:lnTo>
                    <a:pt x="441" y="166"/>
                  </a:lnTo>
                  <a:lnTo>
                    <a:pt x="350" y="102"/>
                  </a:lnTo>
                  <a:lnTo>
                    <a:pt x="341" y="96"/>
                  </a:lnTo>
                  <a:lnTo>
                    <a:pt x="542" y="96"/>
                  </a:lnTo>
                  <a:lnTo>
                    <a:pt x="630" y="2"/>
                  </a:lnTo>
                  <a:lnTo>
                    <a:pt x="347" y="17"/>
                  </a:lnTo>
                  <a:lnTo>
                    <a:pt x="0" y="0"/>
                  </a:lnTo>
                  <a:lnTo>
                    <a:pt x="188" y="165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9" name="Freeform 885"/>
            <p:cNvSpPr>
              <a:spLocks/>
            </p:cNvSpPr>
            <p:nvPr/>
          </p:nvSpPr>
          <p:spPr bwMode="auto">
            <a:xfrm>
              <a:off x="497" y="1353"/>
              <a:ext cx="129" cy="5"/>
            </a:xfrm>
            <a:custGeom>
              <a:avLst/>
              <a:gdLst/>
              <a:ahLst/>
              <a:cxnLst>
                <a:cxn ang="0">
                  <a:pos x="253" y="11"/>
                </a:cxn>
                <a:cxn ang="0">
                  <a:pos x="5" y="6"/>
                </a:cxn>
                <a:cxn ang="0">
                  <a:pos x="6" y="3"/>
                </a:cxn>
                <a:cxn ang="0">
                  <a:pos x="18" y="5"/>
                </a:cxn>
                <a:cxn ang="0">
                  <a:pos x="23" y="0"/>
                </a:cxn>
                <a:cxn ang="0">
                  <a:pos x="30" y="5"/>
                </a:cxn>
                <a:cxn ang="0">
                  <a:pos x="39" y="3"/>
                </a:cxn>
                <a:cxn ang="0">
                  <a:pos x="42" y="3"/>
                </a:cxn>
                <a:cxn ang="0">
                  <a:pos x="54" y="5"/>
                </a:cxn>
                <a:cxn ang="0">
                  <a:pos x="58" y="0"/>
                </a:cxn>
                <a:cxn ang="0">
                  <a:pos x="66" y="5"/>
                </a:cxn>
                <a:cxn ang="0">
                  <a:pos x="75" y="3"/>
                </a:cxn>
                <a:cxn ang="0">
                  <a:pos x="78" y="3"/>
                </a:cxn>
                <a:cxn ang="0">
                  <a:pos x="90" y="5"/>
                </a:cxn>
                <a:cxn ang="0">
                  <a:pos x="94" y="0"/>
                </a:cxn>
                <a:cxn ang="0">
                  <a:pos x="101" y="5"/>
                </a:cxn>
                <a:cxn ang="0">
                  <a:pos x="110" y="3"/>
                </a:cxn>
                <a:cxn ang="0">
                  <a:pos x="113" y="0"/>
                </a:cxn>
                <a:cxn ang="0">
                  <a:pos x="119" y="5"/>
                </a:cxn>
                <a:cxn ang="0">
                  <a:pos x="128" y="3"/>
                </a:cxn>
                <a:cxn ang="0">
                  <a:pos x="131" y="0"/>
                </a:cxn>
                <a:cxn ang="0">
                  <a:pos x="137" y="5"/>
                </a:cxn>
                <a:cxn ang="0">
                  <a:pos x="148" y="3"/>
                </a:cxn>
                <a:cxn ang="0">
                  <a:pos x="151" y="3"/>
                </a:cxn>
                <a:cxn ang="0">
                  <a:pos x="163" y="5"/>
                </a:cxn>
                <a:cxn ang="0">
                  <a:pos x="167" y="0"/>
                </a:cxn>
                <a:cxn ang="0">
                  <a:pos x="175" y="5"/>
                </a:cxn>
                <a:cxn ang="0">
                  <a:pos x="183" y="3"/>
                </a:cxn>
                <a:cxn ang="0">
                  <a:pos x="186" y="3"/>
                </a:cxn>
                <a:cxn ang="0">
                  <a:pos x="198" y="5"/>
                </a:cxn>
                <a:cxn ang="0">
                  <a:pos x="203" y="0"/>
                </a:cxn>
                <a:cxn ang="0">
                  <a:pos x="210" y="5"/>
                </a:cxn>
                <a:cxn ang="0">
                  <a:pos x="219" y="3"/>
                </a:cxn>
                <a:cxn ang="0">
                  <a:pos x="222" y="3"/>
                </a:cxn>
                <a:cxn ang="0">
                  <a:pos x="234" y="5"/>
                </a:cxn>
                <a:cxn ang="0">
                  <a:pos x="239" y="0"/>
                </a:cxn>
                <a:cxn ang="0">
                  <a:pos x="246" y="5"/>
                </a:cxn>
                <a:cxn ang="0">
                  <a:pos x="255" y="3"/>
                </a:cxn>
                <a:cxn ang="0">
                  <a:pos x="258" y="3"/>
                </a:cxn>
              </a:cxnLst>
              <a:rect l="0" t="0" r="r" b="b"/>
              <a:pathLst>
                <a:path w="258" h="11">
                  <a:moveTo>
                    <a:pt x="258" y="3"/>
                  </a:moveTo>
                  <a:lnTo>
                    <a:pt x="253" y="11"/>
                  </a:lnTo>
                  <a:lnTo>
                    <a:pt x="0" y="11"/>
                  </a:lnTo>
                  <a:lnTo>
                    <a:pt x="5" y="6"/>
                  </a:lnTo>
                  <a:lnTo>
                    <a:pt x="5" y="0"/>
                  </a:lnTo>
                  <a:lnTo>
                    <a:pt x="6" y="3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1" y="3"/>
                  </a:lnTo>
                  <a:lnTo>
                    <a:pt x="23" y="0"/>
                  </a:lnTo>
                  <a:lnTo>
                    <a:pt x="24" y="3"/>
                  </a:lnTo>
                  <a:lnTo>
                    <a:pt x="30" y="5"/>
                  </a:lnTo>
                  <a:lnTo>
                    <a:pt x="36" y="5"/>
                  </a:lnTo>
                  <a:lnTo>
                    <a:pt x="39" y="3"/>
                  </a:lnTo>
                  <a:lnTo>
                    <a:pt x="40" y="0"/>
                  </a:lnTo>
                  <a:lnTo>
                    <a:pt x="42" y="3"/>
                  </a:lnTo>
                  <a:lnTo>
                    <a:pt x="48" y="5"/>
                  </a:lnTo>
                  <a:lnTo>
                    <a:pt x="54" y="5"/>
                  </a:lnTo>
                  <a:lnTo>
                    <a:pt x="57" y="3"/>
                  </a:lnTo>
                  <a:lnTo>
                    <a:pt x="58" y="0"/>
                  </a:lnTo>
                  <a:lnTo>
                    <a:pt x="60" y="3"/>
                  </a:lnTo>
                  <a:lnTo>
                    <a:pt x="66" y="5"/>
                  </a:lnTo>
                  <a:lnTo>
                    <a:pt x="72" y="5"/>
                  </a:lnTo>
                  <a:lnTo>
                    <a:pt x="75" y="3"/>
                  </a:lnTo>
                  <a:lnTo>
                    <a:pt x="76" y="0"/>
                  </a:lnTo>
                  <a:lnTo>
                    <a:pt x="78" y="3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3" y="3"/>
                  </a:lnTo>
                  <a:lnTo>
                    <a:pt x="94" y="0"/>
                  </a:lnTo>
                  <a:lnTo>
                    <a:pt x="96" y="3"/>
                  </a:lnTo>
                  <a:lnTo>
                    <a:pt x="101" y="5"/>
                  </a:lnTo>
                  <a:lnTo>
                    <a:pt x="107" y="5"/>
                  </a:lnTo>
                  <a:lnTo>
                    <a:pt x="110" y="3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5" y="3"/>
                  </a:lnTo>
                  <a:lnTo>
                    <a:pt x="119" y="5"/>
                  </a:lnTo>
                  <a:lnTo>
                    <a:pt x="125" y="5"/>
                  </a:lnTo>
                  <a:lnTo>
                    <a:pt x="128" y="3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3" y="3"/>
                  </a:lnTo>
                  <a:lnTo>
                    <a:pt x="137" y="5"/>
                  </a:lnTo>
                  <a:lnTo>
                    <a:pt x="143" y="5"/>
                  </a:lnTo>
                  <a:lnTo>
                    <a:pt x="148" y="3"/>
                  </a:lnTo>
                  <a:lnTo>
                    <a:pt x="149" y="0"/>
                  </a:lnTo>
                  <a:lnTo>
                    <a:pt x="151" y="3"/>
                  </a:lnTo>
                  <a:lnTo>
                    <a:pt x="157" y="5"/>
                  </a:lnTo>
                  <a:lnTo>
                    <a:pt x="163" y="5"/>
                  </a:lnTo>
                  <a:lnTo>
                    <a:pt x="166" y="3"/>
                  </a:lnTo>
                  <a:lnTo>
                    <a:pt x="167" y="0"/>
                  </a:lnTo>
                  <a:lnTo>
                    <a:pt x="169" y="3"/>
                  </a:lnTo>
                  <a:lnTo>
                    <a:pt x="175" y="5"/>
                  </a:lnTo>
                  <a:lnTo>
                    <a:pt x="180" y="5"/>
                  </a:lnTo>
                  <a:lnTo>
                    <a:pt x="183" y="3"/>
                  </a:lnTo>
                  <a:lnTo>
                    <a:pt x="185" y="0"/>
                  </a:lnTo>
                  <a:lnTo>
                    <a:pt x="186" y="3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1" y="3"/>
                  </a:lnTo>
                  <a:lnTo>
                    <a:pt x="203" y="0"/>
                  </a:lnTo>
                  <a:lnTo>
                    <a:pt x="204" y="3"/>
                  </a:lnTo>
                  <a:lnTo>
                    <a:pt x="210" y="5"/>
                  </a:lnTo>
                  <a:lnTo>
                    <a:pt x="216" y="5"/>
                  </a:lnTo>
                  <a:lnTo>
                    <a:pt x="219" y="3"/>
                  </a:lnTo>
                  <a:lnTo>
                    <a:pt x="221" y="0"/>
                  </a:lnTo>
                  <a:lnTo>
                    <a:pt x="222" y="3"/>
                  </a:lnTo>
                  <a:lnTo>
                    <a:pt x="228" y="5"/>
                  </a:lnTo>
                  <a:lnTo>
                    <a:pt x="234" y="5"/>
                  </a:lnTo>
                  <a:lnTo>
                    <a:pt x="237" y="3"/>
                  </a:lnTo>
                  <a:lnTo>
                    <a:pt x="239" y="0"/>
                  </a:lnTo>
                  <a:lnTo>
                    <a:pt x="240" y="3"/>
                  </a:lnTo>
                  <a:lnTo>
                    <a:pt x="246" y="5"/>
                  </a:lnTo>
                  <a:lnTo>
                    <a:pt x="252" y="5"/>
                  </a:lnTo>
                  <a:lnTo>
                    <a:pt x="255" y="3"/>
                  </a:lnTo>
                  <a:lnTo>
                    <a:pt x="256" y="0"/>
                  </a:lnTo>
                  <a:lnTo>
                    <a:pt x="258" y="3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0" name="Freeform 886"/>
            <p:cNvSpPr>
              <a:spLocks/>
            </p:cNvSpPr>
            <p:nvPr/>
          </p:nvSpPr>
          <p:spPr bwMode="auto">
            <a:xfrm>
              <a:off x="673" y="1276"/>
              <a:ext cx="113" cy="53"/>
            </a:xfrm>
            <a:custGeom>
              <a:avLst/>
              <a:gdLst/>
              <a:ahLst/>
              <a:cxnLst>
                <a:cxn ang="0">
                  <a:pos x="185" y="102"/>
                </a:cxn>
                <a:cxn ang="0">
                  <a:pos x="226" y="100"/>
                </a:cxn>
                <a:cxn ang="0">
                  <a:pos x="122" y="0"/>
                </a:cxn>
                <a:cxn ang="0">
                  <a:pos x="0" y="85"/>
                </a:cxn>
                <a:cxn ang="0">
                  <a:pos x="15" y="108"/>
                </a:cxn>
                <a:cxn ang="0">
                  <a:pos x="28" y="102"/>
                </a:cxn>
                <a:cxn ang="0">
                  <a:pos x="104" y="23"/>
                </a:cxn>
                <a:cxn ang="0">
                  <a:pos x="188" y="100"/>
                </a:cxn>
                <a:cxn ang="0">
                  <a:pos x="185" y="102"/>
                </a:cxn>
              </a:cxnLst>
              <a:rect l="0" t="0" r="r" b="b"/>
              <a:pathLst>
                <a:path w="226" h="108">
                  <a:moveTo>
                    <a:pt x="185" y="102"/>
                  </a:moveTo>
                  <a:lnTo>
                    <a:pt x="226" y="100"/>
                  </a:lnTo>
                  <a:lnTo>
                    <a:pt x="122" y="0"/>
                  </a:lnTo>
                  <a:lnTo>
                    <a:pt x="0" y="85"/>
                  </a:lnTo>
                  <a:lnTo>
                    <a:pt x="15" y="108"/>
                  </a:lnTo>
                  <a:lnTo>
                    <a:pt x="28" y="102"/>
                  </a:lnTo>
                  <a:lnTo>
                    <a:pt x="104" y="23"/>
                  </a:lnTo>
                  <a:lnTo>
                    <a:pt x="188" y="100"/>
                  </a:lnTo>
                  <a:lnTo>
                    <a:pt x="185" y="102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1" name="Freeform 887"/>
            <p:cNvSpPr>
              <a:spLocks/>
            </p:cNvSpPr>
            <p:nvPr/>
          </p:nvSpPr>
          <p:spPr bwMode="auto">
            <a:xfrm>
              <a:off x="404" y="1270"/>
              <a:ext cx="323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3" y="16"/>
                </a:cxn>
                <a:cxn ang="0">
                  <a:pos x="647" y="0"/>
                </a:cxn>
                <a:cxn ang="0">
                  <a:pos x="636" y="10"/>
                </a:cxn>
                <a:cxn ang="0">
                  <a:pos x="352" y="25"/>
                </a:cxn>
                <a:cxn ang="0">
                  <a:pos x="3" y="8"/>
                </a:cxn>
                <a:cxn ang="0">
                  <a:pos x="0" y="0"/>
                </a:cxn>
              </a:cxnLst>
              <a:rect l="0" t="0" r="r" b="b"/>
              <a:pathLst>
                <a:path w="647" h="25">
                  <a:moveTo>
                    <a:pt x="0" y="0"/>
                  </a:moveTo>
                  <a:lnTo>
                    <a:pt x="353" y="16"/>
                  </a:lnTo>
                  <a:lnTo>
                    <a:pt x="647" y="0"/>
                  </a:lnTo>
                  <a:lnTo>
                    <a:pt x="636" y="10"/>
                  </a:lnTo>
                  <a:lnTo>
                    <a:pt x="352" y="25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2" name="Freeform 888"/>
            <p:cNvSpPr>
              <a:spLocks/>
            </p:cNvSpPr>
            <p:nvPr/>
          </p:nvSpPr>
          <p:spPr bwMode="auto">
            <a:xfrm>
              <a:off x="319" y="1268"/>
              <a:ext cx="183" cy="100"/>
            </a:xfrm>
            <a:custGeom>
              <a:avLst/>
              <a:gdLst/>
              <a:ahLst/>
              <a:cxnLst>
                <a:cxn ang="0">
                  <a:pos x="0" y="182"/>
                </a:cxn>
                <a:cxn ang="0">
                  <a:pos x="171" y="0"/>
                </a:cxn>
                <a:cxn ang="0">
                  <a:pos x="365" y="175"/>
                </a:cxn>
                <a:cxn ang="0">
                  <a:pos x="352" y="188"/>
                </a:cxn>
                <a:cxn ang="0">
                  <a:pos x="171" y="28"/>
                </a:cxn>
                <a:cxn ang="0">
                  <a:pos x="7" y="199"/>
                </a:cxn>
                <a:cxn ang="0">
                  <a:pos x="0" y="181"/>
                </a:cxn>
                <a:cxn ang="0">
                  <a:pos x="0" y="182"/>
                </a:cxn>
              </a:cxnLst>
              <a:rect l="0" t="0" r="r" b="b"/>
              <a:pathLst>
                <a:path w="365" h="199">
                  <a:moveTo>
                    <a:pt x="0" y="182"/>
                  </a:moveTo>
                  <a:lnTo>
                    <a:pt x="171" y="0"/>
                  </a:lnTo>
                  <a:lnTo>
                    <a:pt x="365" y="175"/>
                  </a:lnTo>
                  <a:lnTo>
                    <a:pt x="352" y="188"/>
                  </a:lnTo>
                  <a:lnTo>
                    <a:pt x="171" y="28"/>
                  </a:lnTo>
                  <a:lnTo>
                    <a:pt x="7" y="199"/>
                  </a:lnTo>
                  <a:lnTo>
                    <a:pt x="0" y="181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3" name="Freeform 889"/>
            <p:cNvSpPr>
              <a:spLocks/>
            </p:cNvSpPr>
            <p:nvPr/>
          </p:nvSpPr>
          <p:spPr bwMode="auto">
            <a:xfrm>
              <a:off x="673" y="1269"/>
              <a:ext cx="120" cy="59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109" y="0"/>
                </a:cxn>
                <a:cxn ang="0">
                  <a:pos x="124" y="0"/>
                </a:cxn>
                <a:cxn ang="0">
                  <a:pos x="240" y="106"/>
                </a:cxn>
                <a:cxn ang="0">
                  <a:pos x="228" y="118"/>
                </a:cxn>
                <a:cxn ang="0">
                  <a:pos x="127" y="22"/>
                </a:cxn>
                <a:cxn ang="0">
                  <a:pos x="27" y="116"/>
                </a:cxn>
                <a:cxn ang="0">
                  <a:pos x="12" y="98"/>
                </a:cxn>
                <a:cxn ang="0">
                  <a:pos x="0" y="98"/>
                </a:cxn>
              </a:cxnLst>
              <a:rect l="0" t="0" r="r" b="b"/>
              <a:pathLst>
                <a:path w="240" h="118">
                  <a:moveTo>
                    <a:pt x="0" y="98"/>
                  </a:moveTo>
                  <a:lnTo>
                    <a:pt x="109" y="0"/>
                  </a:lnTo>
                  <a:lnTo>
                    <a:pt x="124" y="0"/>
                  </a:lnTo>
                  <a:lnTo>
                    <a:pt x="240" y="106"/>
                  </a:lnTo>
                  <a:lnTo>
                    <a:pt x="228" y="118"/>
                  </a:lnTo>
                  <a:lnTo>
                    <a:pt x="127" y="22"/>
                  </a:lnTo>
                  <a:lnTo>
                    <a:pt x="27" y="116"/>
                  </a:lnTo>
                  <a:lnTo>
                    <a:pt x="12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4" name="Freeform 890"/>
            <p:cNvSpPr>
              <a:spLocks/>
            </p:cNvSpPr>
            <p:nvPr/>
          </p:nvSpPr>
          <p:spPr bwMode="auto">
            <a:xfrm>
              <a:off x="708" y="1311"/>
              <a:ext cx="33" cy="58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118"/>
                </a:cxn>
                <a:cxn ang="0">
                  <a:pos x="65" y="118"/>
                </a:cxn>
                <a:cxn ang="0">
                  <a:pos x="65" y="0"/>
                </a:cxn>
                <a:cxn ang="0">
                  <a:pos x="1" y="2"/>
                </a:cxn>
              </a:cxnLst>
              <a:rect l="0" t="0" r="r" b="b"/>
              <a:pathLst>
                <a:path w="65" h="118">
                  <a:moveTo>
                    <a:pt x="1" y="2"/>
                  </a:moveTo>
                  <a:lnTo>
                    <a:pt x="0" y="118"/>
                  </a:lnTo>
                  <a:lnTo>
                    <a:pt x="65" y="118"/>
                  </a:lnTo>
                  <a:lnTo>
                    <a:pt x="65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5" name="Rectangle 891"/>
            <p:cNvSpPr>
              <a:spLocks noChangeArrowheads="1"/>
            </p:cNvSpPr>
            <p:nvPr/>
          </p:nvSpPr>
          <p:spPr bwMode="auto">
            <a:xfrm>
              <a:off x="712" y="1313"/>
              <a:ext cx="11" cy="17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6" name="Rectangle 892"/>
            <p:cNvSpPr>
              <a:spLocks noChangeArrowheads="1"/>
            </p:cNvSpPr>
            <p:nvPr/>
          </p:nvSpPr>
          <p:spPr bwMode="auto">
            <a:xfrm>
              <a:off x="727" y="1313"/>
              <a:ext cx="11" cy="17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7" name="Rectangle 893"/>
            <p:cNvSpPr>
              <a:spLocks noChangeArrowheads="1"/>
            </p:cNvSpPr>
            <p:nvPr/>
          </p:nvSpPr>
          <p:spPr bwMode="auto">
            <a:xfrm>
              <a:off x="727" y="1332"/>
              <a:ext cx="11" cy="17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8" name="Rectangle 894"/>
            <p:cNvSpPr>
              <a:spLocks noChangeArrowheads="1"/>
            </p:cNvSpPr>
            <p:nvPr/>
          </p:nvSpPr>
          <p:spPr bwMode="auto">
            <a:xfrm>
              <a:off x="727" y="1352"/>
              <a:ext cx="11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9" name="Rectangle 895"/>
            <p:cNvSpPr>
              <a:spLocks noChangeArrowheads="1"/>
            </p:cNvSpPr>
            <p:nvPr/>
          </p:nvSpPr>
          <p:spPr bwMode="auto">
            <a:xfrm>
              <a:off x="712" y="1352"/>
              <a:ext cx="11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60" name="Rectangle 896"/>
            <p:cNvSpPr>
              <a:spLocks noChangeArrowheads="1"/>
            </p:cNvSpPr>
            <p:nvPr/>
          </p:nvSpPr>
          <p:spPr bwMode="auto">
            <a:xfrm>
              <a:off x="712" y="1332"/>
              <a:ext cx="10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61" name="Freeform 897"/>
            <p:cNvSpPr>
              <a:spLocks/>
            </p:cNvSpPr>
            <p:nvPr/>
          </p:nvSpPr>
          <p:spPr bwMode="auto">
            <a:xfrm>
              <a:off x="712" y="1331"/>
              <a:ext cx="10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"/>
                </a:cxn>
                <a:cxn ang="0">
                  <a:pos x="13" y="31"/>
                </a:cxn>
                <a:cxn ang="0">
                  <a:pos x="19" y="0"/>
                </a:cxn>
                <a:cxn ang="0">
                  <a:pos x="0" y="0"/>
                </a:cxn>
              </a:cxnLst>
              <a:rect l="0" t="0" r="r" b="b"/>
              <a:pathLst>
                <a:path w="19" h="33">
                  <a:moveTo>
                    <a:pt x="0" y="0"/>
                  </a:moveTo>
                  <a:lnTo>
                    <a:pt x="0" y="33"/>
                  </a:lnTo>
                  <a:lnTo>
                    <a:pt x="13" y="31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62" name="Freeform 898"/>
            <p:cNvSpPr>
              <a:spLocks/>
            </p:cNvSpPr>
            <p:nvPr/>
          </p:nvSpPr>
          <p:spPr bwMode="auto">
            <a:xfrm>
              <a:off x="712" y="1352"/>
              <a:ext cx="6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10" h="31">
                  <a:moveTo>
                    <a:pt x="0" y="0"/>
                  </a:moveTo>
                  <a:lnTo>
                    <a:pt x="0" y="31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63" name="Freeform 899"/>
            <p:cNvSpPr>
              <a:spLocks/>
            </p:cNvSpPr>
            <p:nvPr/>
          </p:nvSpPr>
          <p:spPr bwMode="auto">
            <a:xfrm>
              <a:off x="727" y="1352"/>
              <a:ext cx="10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31"/>
                </a:cxn>
                <a:cxn ang="0">
                  <a:pos x="19" y="0"/>
                </a:cxn>
                <a:cxn ang="0">
                  <a:pos x="0" y="0"/>
                </a:cxn>
              </a:cxnLst>
              <a:rect l="0" t="0" r="r" b="b"/>
              <a:pathLst>
                <a:path w="19" h="31">
                  <a:moveTo>
                    <a:pt x="0" y="0"/>
                  </a:moveTo>
                  <a:lnTo>
                    <a:pt x="19" y="31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8164" name="Freeform 900"/>
          <p:cNvSpPr>
            <a:spLocks/>
          </p:cNvSpPr>
          <p:nvPr/>
        </p:nvSpPr>
        <p:spPr bwMode="auto">
          <a:xfrm>
            <a:off x="6553200" y="2325688"/>
            <a:ext cx="844550" cy="571500"/>
          </a:xfrm>
          <a:custGeom>
            <a:avLst/>
            <a:gdLst/>
            <a:ahLst/>
            <a:cxnLst>
              <a:cxn ang="0">
                <a:pos x="172" y="16"/>
              </a:cxn>
              <a:cxn ang="0">
                <a:pos x="139" y="29"/>
              </a:cxn>
              <a:cxn ang="0">
                <a:pos x="69" y="77"/>
              </a:cxn>
              <a:cxn ang="0">
                <a:pos x="106" y="145"/>
              </a:cxn>
              <a:cxn ang="0">
                <a:pos x="105" y="157"/>
              </a:cxn>
              <a:cxn ang="0">
                <a:pos x="57" y="147"/>
              </a:cxn>
              <a:cxn ang="0">
                <a:pos x="48" y="191"/>
              </a:cxn>
              <a:cxn ang="0">
                <a:pos x="57" y="200"/>
              </a:cxn>
              <a:cxn ang="0">
                <a:pos x="81" y="257"/>
              </a:cxn>
              <a:cxn ang="0">
                <a:pos x="8" y="303"/>
              </a:cxn>
              <a:cxn ang="0">
                <a:pos x="5" y="313"/>
              </a:cxn>
              <a:cxn ang="0">
                <a:pos x="23" y="367"/>
              </a:cxn>
              <a:cxn ang="0">
                <a:pos x="15" y="341"/>
              </a:cxn>
              <a:cxn ang="0">
                <a:pos x="42" y="402"/>
              </a:cxn>
              <a:cxn ang="0">
                <a:pos x="44" y="472"/>
              </a:cxn>
              <a:cxn ang="0">
                <a:pos x="196" y="492"/>
              </a:cxn>
              <a:cxn ang="0">
                <a:pos x="242" y="475"/>
              </a:cxn>
              <a:cxn ang="0">
                <a:pos x="318" y="484"/>
              </a:cxn>
              <a:cxn ang="0">
                <a:pos x="395" y="490"/>
              </a:cxn>
              <a:cxn ang="0">
                <a:pos x="437" y="495"/>
              </a:cxn>
              <a:cxn ang="0">
                <a:pos x="471" y="502"/>
              </a:cxn>
              <a:cxn ang="0">
                <a:pos x="519" y="472"/>
              </a:cxn>
              <a:cxn ang="0">
                <a:pos x="553" y="480"/>
              </a:cxn>
              <a:cxn ang="0">
                <a:pos x="562" y="420"/>
              </a:cxn>
              <a:cxn ang="0">
                <a:pos x="614" y="428"/>
              </a:cxn>
              <a:cxn ang="0">
                <a:pos x="604" y="367"/>
              </a:cxn>
              <a:cxn ang="0">
                <a:pos x="616" y="319"/>
              </a:cxn>
              <a:cxn ang="0">
                <a:pos x="610" y="276"/>
              </a:cxn>
              <a:cxn ang="0">
                <a:pos x="552" y="327"/>
              </a:cxn>
              <a:cxn ang="0">
                <a:pos x="597" y="362"/>
              </a:cxn>
              <a:cxn ang="0">
                <a:pos x="553" y="371"/>
              </a:cxn>
              <a:cxn ang="0">
                <a:pos x="570" y="402"/>
              </a:cxn>
              <a:cxn ang="0">
                <a:pos x="516" y="425"/>
              </a:cxn>
              <a:cxn ang="0">
                <a:pos x="522" y="441"/>
              </a:cxn>
              <a:cxn ang="0">
                <a:pos x="470" y="450"/>
              </a:cxn>
              <a:cxn ang="0">
                <a:pos x="453" y="438"/>
              </a:cxn>
              <a:cxn ang="0">
                <a:pos x="427" y="437"/>
              </a:cxn>
              <a:cxn ang="0">
                <a:pos x="380" y="438"/>
              </a:cxn>
              <a:cxn ang="0">
                <a:pos x="252" y="446"/>
              </a:cxn>
              <a:cxn ang="0">
                <a:pos x="224" y="443"/>
              </a:cxn>
              <a:cxn ang="0">
                <a:pos x="157" y="425"/>
              </a:cxn>
              <a:cxn ang="0">
                <a:pos x="88" y="422"/>
              </a:cxn>
              <a:cxn ang="0">
                <a:pos x="56" y="385"/>
              </a:cxn>
              <a:cxn ang="0">
                <a:pos x="79" y="341"/>
              </a:cxn>
              <a:cxn ang="0">
                <a:pos x="62" y="319"/>
              </a:cxn>
              <a:cxn ang="0">
                <a:pos x="72" y="292"/>
              </a:cxn>
              <a:cxn ang="0">
                <a:pos x="106" y="300"/>
              </a:cxn>
              <a:cxn ang="0">
                <a:pos x="103" y="227"/>
              </a:cxn>
              <a:cxn ang="0">
                <a:pos x="82" y="175"/>
              </a:cxn>
              <a:cxn ang="0">
                <a:pos x="108" y="159"/>
              </a:cxn>
              <a:cxn ang="0">
                <a:pos x="158" y="160"/>
              </a:cxn>
              <a:cxn ang="0">
                <a:pos x="130" y="108"/>
              </a:cxn>
              <a:cxn ang="0">
                <a:pos x="118" y="96"/>
              </a:cxn>
              <a:cxn ang="0">
                <a:pos x="139" y="95"/>
              </a:cxn>
              <a:cxn ang="0">
                <a:pos x="151" y="65"/>
              </a:cxn>
              <a:cxn ang="0">
                <a:pos x="205" y="52"/>
              </a:cxn>
              <a:cxn ang="0">
                <a:pos x="154" y="0"/>
              </a:cxn>
            </a:cxnLst>
            <a:rect l="0" t="0" r="r" b="b"/>
            <a:pathLst>
              <a:path w="623" h="504">
                <a:moveTo>
                  <a:pt x="154" y="0"/>
                </a:moveTo>
                <a:lnTo>
                  <a:pt x="151" y="11"/>
                </a:lnTo>
                <a:lnTo>
                  <a:pt x="151" y="17"/>
                </a:lnTo>
                <a:lnTo>
                  <a:pt x="155" y="38"/>
                </a:lnTo>
                <a:lnTo>
                  <a:pt x="161" y="50"/>
                </a:lnTo>
                <a:lnTo>
                  <a:pt x="173" y="16"/>
                </a:lnTo>
                <a:lnTo>
                  <a:pt x="157" y="23"/>
                </a:lnTo>
                <a:lnTo>
                  <a:pt x="184" y="26"/>
                </a:lnTo>
                <a:lnTo>
                  <a:pt x="172" y="16"/>
                </a:lnTo>
                <a:lnTo>
                  <a:pt x="167" y="13"/>
                </a:lnTo>
                <a:lnTo>
                  <a:pt x="160" y="10"/>
                </a:lnTo>
                <a:lnTo>
                  <a:pt x="154" y="10"/>
                </a:lnTo>
                <a:lnTo>
                  <a:pt x="148" y="11"/>
                </a:lnTo>
                <a:lnTo>
                  <a:pt x="142" y="14"/>
                </a:lnTo>
                <a:lnTo>
                  <a:pt x="136" y="19"/>
                </a:lnTo>
                <a:lnTo>
                  <a:pt x="133" y="23"/>
                </a:lnTo>
                <a:lnTo>
                  <a:pt x="124" y="41"/>
                </a:lnTo>
                <a:lnTo>
                  <a:pt x="139" y="29"/>
                </a:lnTo>
                <a:lnTo>
                  <a:pt x="121" y="35"/>
                </a:lnTo>
                <a:lnTo>
                  <a:pt x="115" y="38"/>
                </a:lnTo>
                <a:lnTo>
                  <a:pt x="109" y="43"/>
                </a:lnTo>
                <a:lnTo>
                  <a:pt x="106" y="47"/>
                </a:lnTo>
                <a:lnTo>
                  <a:pt x="94" y="71"/>
                </a:lnTo>
                <a:lnTo>
                  <a:pt x="108" y="59"/>
                </a:lnTo>
                <a:lnTo>
                  <a:pt x="79" y="69"/>
                </a:lnTo>
                <a:lnTo>
                  <a:pt x="73" y="72"/>
                </a:lnTo>
                <a:lnTo>
                  <a:pt x="69" y="77"/>
                </a:lnTo>
                <a:lnTo>
                  <a:pt x="63" y="89"/>
                </a:lnTo>
                <a:lnTo>
                  <a:pt x="63" y="99"/>
                </a:lnTo>
                <a:lnTo>
                  <a:pt x="69" y="124"/>
                </a:lnTo>
                <a:lnTo>
                  <a:pt x="72" y="130"/>
                </a:lnTo>
                <a:lnTo>
                  <a:pt x="76" y="136"/>
                </a:lnTo>
                <a:lnTo>
                  <a:pt x="81" y="139"/>
                </a:lnTo>
                <a:lnTo>
                  <a:pt x="87" y="142"/>
                </a:lnTo>
                <a:lnTo>
                  <a:pt x="91" y="144"/>
                </a:lnTo>
                <a:lnTo>
                  <a:pt x="106" y="145"/>
                </a:lnTo>
                <a:lnTo>
                  <a:pt x="85" y="114"/>
                </a:lnTo>
                <a:lnTo>
                  <a:pt x="82" y="126"/>
                </a:lnTo>
                <a:lnTo>
                  <a:pt x="81" y="132"/>
                </a:lnTo>
                <a:lnTo>
                  <a:pt x="82" y="139"/>
                </a:lnTo>
                <a:lnTo>
                  <a:pt x="84" y="145"/>
                </a:lnTo>
                <a:lnTo>
                  <a:pt x="88" y="150"/>
                </a:lnTo>
                <a:lnTo>
                  <a:pt x="94" y="154"/>
                </a:lnTo>
                <a:lnTo>
                  <a:pt x="100" y="156"/>
                </a:lnTo>
                <a:lnTo>
                  <a:pt x="105" y="157"/>
                </a:lnTo>
                <a:lnTo>
                  <a:pt x="127" y="159"/>
                </a:lnTo>
                <a:lnTo>
                  <a:pt x="106" y="145"/>
                </a:lnTo>
                <a:lnTo>
                  <a:pt x="114" y="159"/>
                </a:lnTo>
                <a:lnTo>
                  <a:pt x="132" y="121"/>
                </a:lnTo>
                <a:lnTo>
                  <a:pt x="102" y="127"/>
                </a:lnTo>
                <a:lnTo>
                  <a:pt x="97" y="129"/>
                </a:lnTo>
                <a:lnTo>
                  <a:pt x="68" y="139"/>
                </a:lnTo>
                <a:lnTo>
                  <a:pt x="62" y="142"/>
                </a:lnTo>
                <a:lnTo>
                  <a:pt x="57" y="147"/>
                </a:lnTo>
                <a:lnTo>
                  <a:pt x="51" y="159"/>
                </a:lnTo>
                <a:lnTo>
                  <a:pt x="51" y="165"/>
                </a:lnTo>
                <a:lnTo>
                  <a:pt x="53" y="172"/>
                </a:lnTo>
                <a:lnTo>
                  <a:pt x="56" y="178"/>
                </a:lnTo>
                <a:lnTo>
                  <a:pt x="59" y="181"/>
                </a:lnTo>
                <a:lnTo>
                  <a:pt x="72" y="194"/>
                </a:lnTo>
                <a:lnTo>
                  <a:pt x="69" y="162"/>
                </a:lnTo>
                <a:lnTo>
                  <a:pt x="51" y="185"/>
                </a:lnTo>
                <a:lnTo>
                  <a:pt x="48" y="191"/>
                </a:lnTo>
                <a:lnTo>
                  <a:pt x="47" y="197"/>
                </a:lnTo>
                <a:lnTo>
                  <a:pt x="47" y="203"/>
                </a:lnTo>
                <a:lnTo>
                  <a:pt x="48" y="211"/>
                </a:lnTo>
                <a:lnTo>
                  <a:pt x="53" y="215"/>
                </a:lnTo>
                <a:lnTo>
                  <a:pt x="57" y="221"/>
                </a:lnTo>
                <a:lnTo>
                  <a:pt x="63" y="224"/>
                </a:lnTo>
                <a:lnTo>
                  <a:pt x="69" y="226"/>
                </a:lnTo>
                <a:lnTo>
                  <a:pt x="82" y="226"/>
                </a:lnTo>
                <a:lnTo>
                  <a:pt x="57" y="200"/>
                </a:lnTo>
                <a:lnTo>
                  <a:pt x="57" y="245"/>
                </a:lnTo>
                <a:lnTo>
                  <a:pt x="59" y="251"/>
                </a:lnTo>
                <a:lnTo>
                  <a:pt x="60" y="258"/>
                </a:lnTo>
                <a:lnTo>
                  <a:pt x="65" y="263"/>
                </a:lnTo>
                <a:lnTo>
                  <a:pt x="70" y="267"/>
                </a:lnTo>
                <a:lnTo>
                  <a:pt x="79" y="272"/>
                </a:lnTo>
                <a:lnTo>
                  <a:pt x="66" y="251"/>
                </a:lnTo>
                <a:lnTo>
                  <a:pt x="68" y="281"/>
                </a:lnTo>
                <a:lnTo>
                  <a:pt x="81" y="257"/>
                </a:lnTo>
                <a:lnTo>
                  <a:pt x="66" y="264"/>
                </a:lnTo>
                <a:lnTo>
                  <a:pt x="72" y="261"/>
                </a:lnTo>
                <a:lnTo>
                  <a:pt x="27" y="272"/>
                </a:lnTo>
                <a:lnTo>
                  <a:pt x="21" y="275"/>
                </a:lnTo>
                <a:lnTo>
                  <a:pt x="15" y="279"/>
                </a:lnTo>
                <a:lnTo>
                  <a:pt x="12" y="283"/>
                </a:lnTo>
                <a:lnTo>
                  <a:pt x="9" y="289"/>
                </a:lnTo>
                <a:lnTo>
                  <a:pt x="8" y="295"/>
                </a:lnTo>
                <a:lnTo>
                  <a:pt x="8" y="303"/>
                </a:lnTo>
                <a:lnTo>
                  <a:pt x="11" y="309"/>
                </a:lnTo>
                <a:lnTo>
                  <a:pt x="15" y="315"/>
                </a:lnTo>
                <a:lnTo>
                  <a:pt x="24" y="321"/>
                </a:lnTo>
                <a:lnTo>
                  <a:pt x="39" y="327"/>
                </a:lnTo>
                <a:lnTo>
                  <a:pt x="33" y="282"/>
                </a:lnTo>
                <a:lnTo>
                  <a:pt x="15" y="295"/>
                </a:lnTo>
                <a:lnTo>
                  <a:pt x="11" y="301"/>
                </a:lnTo>
                <a:lnTo>
                  <a:pt x="6" y="306"/>
                </a:lnTo>
                <a:lnTo>
                  <a:pt x="5" y="313"/>
                </a:lnTo>
                <a:lnTo>
                  <a:pt x="5" y="319"/>
                </a:lnTo>
                <a:lnTo>
                  <a:pt x="6" y="325"/>
                </a:lnTo>
                <a:lnTo>
                  <a:pt x="9" y="330"/>
                </a:lnTo>
                <a:lnTo>
                  <a:pt x="20" y="346"/>
                </a:lnTo>
                <a:lnTo>
                  <a:pt x="15" y="333"/>
                </a:lnTo>
                <a:lnTo>
                  <a:pt x="15" y="349"/>
                </a:lnTo>
                <a:lnTo>
                  <a:pt x="17" y="355"/>
                </a:lnTo>
                <a:lnTo>
                  <a:pt x="18" y="362"/>
                </a:lnTo>
                <a:lnTo>
                  <a:pt x="23" y="367"/>
                </a:lnTo>
                <a:lnTo>
                  <a:pt x="29" y="371"/>
                </a:lnTo>
                <a:lnTo>
                  <a:pt x="35" y="373"/>
                </a:lnTo>
                <a:lnTo>
                  <a:pt x="51" y="377"/>
                </a:lnTo>
                <a:lnTo>
                  <a:pt x="33" y="347"/>
                </a:lnTo>
                <a:lnTo>
                  <a:pt x="32" y="353"/>
                </a:lnTo>
                <a:lnTo>
                  <a:pt x="56" y="334"/>
                </a:lnTo>
                <a:lnTo>
                  <a:pt x="33" y="334"/>
                </a:lnTo>
                <a:lnTo>
                  <a:pt x="21" y="337"/>
                </a:lnTo>
                <a:lnTo>
                  <a:pt x="15" y="341"/>
                </a:lnTo>
                <a:lnTo>
                  <a:pt x="11" y="347"/>
                </a:lnTo>
                <a:lnTo>
                  <a:pt x="9" y="350"/>
                </a:lnTo>
                <a:lnTo>
                  <a:pt x="2" y="371"/>
                </a:lnTo>
                <a:lnTo>
                  <a:pt x="0" y="379"/>
                </a:lnTo>
                <a:lnTo>
                  <a:pt x="0" y="385"/>
                </a:lnTo>
                <a:lnTo>
                  <a:pt x="6" y="396"/>
                </a:lnTo>
                <a:lnTo>
                  <a:pt x="8" y="398"/>
                </a:lnTo>
                <a:lnTo>
                  <a:pt x="45" y="434"/>
                </a:lnTo>
                <a:lnTo>
                  <a:pt x="42" y="402"/>
                </a:lnTo>
                <a:lnTo>
                  <a:pt x="32" y="419"/>
                </a:lnTo>
                <a:lnTo>
                  <a:pt x="29" y="425"/>
                </a:lnTo>
                <a:lnTo>
                  <a:pt x="27" y="431"/>
                </a:lnTo>
                <a:lnTo>
                  <a:pt x="27" y="434"/>
                </a:lnTo>
                <a:lnTo>
                  <a:pt x="29" y="452"/>
                </a:lnTo>
                <a:lnTo>
                  <a:pt x="30" y="459"/>
                </a:lnTo>
                <a:lnTo>
                  <a:pt x="33" y="465"/>
                </a:lnTo>
                <a:lnTo>
                  <a:pt x="38" y="469"/>
                </a:lnTo>
                <a:lnTo>
                  <a:pt x="44" y="472"/>
                </a:lnTo>
                <a:lnTo>
                  <a:pt x="45" y="474"/>
                </a:lnTo>
                <a:lnTo>
                  <a:pt x="84" y="487"/>
                </a:lnTo>
                <a:lnTo>
                  <a:pt x="91" y="489"/>
                </a:lnTo>
                <a:lnTo>
                  <a:pt x="97" y="489"/>
                </a:lnTo>
                <a:lnTo>
                  <a:pt x="166" y="475"/>
                </a:lnTo>
                <a:lnTo>
                  <a:pt x="149" y="472"/>
                </a:lnTo>
                <a:lnTo>
                  <a:pt x="179" y="489"/>
                </a:lnTo>
                <a:lnTo>
                  <a:pt x="185" y="492"/>
                </a:lnTo>
                <a:lnTo>
                  <a:pt x="196" y="492"/>
                </a:lnTo>
                <a:lnTo>
                  <a:pt x="212" y="489"/>
                </a:lnTo>
                <a:lnTo>
                  <a:pt x="200" y="487"/>
                </a:lnTo>
                <a:lnTo>
                  <a:pt x="209" y="490"/>
                </a:lnTo>
                <a:lnTo>
                  <a:pt x="215" y="492"/>
                </a:lnTo>
                <a:lnTo>
                  <a:pt x="221" y="492"/>
                </a:lnTo>
                <a:lnTo>
                  <a:pt x="228" y="489"/>
                </a:lnTo>
                <a:lnTo>
                  <a:pt x="233" y="486"/>
                </a:lnTo>
                <a:lnTo>
                  <a:pt x="236" y="483"/>
                </a:lnTo>
                <a:lnTo>
                  <a:pt x="242" y="475"/>
                </a:lnTo>
                <a:lnTo>
                  <a:pt x="215" y="483"/>
                </a:lnTo>
                <a:lnTo>
                  <a:pt x="251" y="493"/>
                </a:lnTo>
                <a:lnTo>
                  <a:pt x="258" y="495"/>
                </a:lnTo>
                <a:lnTo>
                  <a:pt x="264" y="495"/>
                </a:lnTo>
                <a:lnTo>
                  <a:pt x="264" y="493"/>
                </a:lnTo>
                <a:lnTo>
                  <a:pt x="288" y="487"/>
                </a:lnTo>
                <a:lnTo>
                  <a:pt x="285" y="489"/>
                </a:lnTo>
                <a:lnTo>
                  <a:pt x="321" y="484"/>
                </a:lnTo>
                <a:lnTo>
                  <a:pt x="318" y="484"/>
                </a:lnTo>
                <a:lnTo>
                  <a:pt x="352" y="484"/>
                </a:lnTo>
                <a:lnTo>
                  <a:pt x="349" y="484"/>
                </a:lnTo>
                <a:lnTo>
                  <a:pt x="386" y="489"/>
                </a:lnTo>
                <a:lnTo>
                  <a:pt x="392" y="489"/>
                </a:lnTo>
                <a:lnTo>
                  <a:pt x="400" y="487"/>
                </a:lnTo>
                <a:lnTo>
                  <a:pt x="404" y="484"/>
                </a:lnTo>
                <a:lnTo>
                  <a:pt x="410" y="480"/>
                </a:lnTo>
                <a:lnTo>
                  <a:pt x="380" y="480"/>
                </a:lnTo>
                <a:lnTo>
                  <a:pt x="395" y="490"/>
                </a:lnTo>
                <a:lnTo>
                  <a:pt x="401" y="493"/>
                </a:lnTo>
                <a:lnTo>
                  <a:pt x="409" y="495"/>
                </a:lnTo>
                <a:lnTo>
                  <a:pt x="415" y="495"/>
                </a:lnTo>
                <a:lnTo>
                  <a:pt x="419" y="493"/>
                </a:lnTo>
                <a:lnTo>
                  <a:pt x="439" y="486"/>
                </a:lnTo>
                <a:lnTo>
                  <a:pt x="415" y="483"/>
                </a:lnTo>
                <a:lnTo>
                  <a:pt x="425" y="490"/>
                </a:lnTo>
                <a:lnTo>
                  <a:pt x="431" y="493"/>
                </a:lnTo>
                <a:lnTo>
                  <a:pt x="437" y="495"/>
                </a:lnTo>
                <a:lnTo>
                  <a:pt x="445" y="495"/>
                </a:lnTo>
                <a:lnTo>
                  <a:pt x="450" y="492"/>
                </a:lnTo>
                <a:lnTo>
                  <a:pt x="453" y="490"/>
                </a:lnTo>
                <a:lnTo>
                  <a:pt x="462" y="484"/>
                </a:lnTo>
                <a:lnTo>
                  <a:pt x="433" y="483"/>
                </a:lnTo>
                <a:lnTo>
                  <a:pt x="443" y="492"/>
                </a:lnTo>
                <a:lnTo>
                  <a:pt x="449" y="495"/>
                </a:lnTo>
                <a:lnTo>
                  <a:pt x="452" y="496"/>
                </a:lnTo>
                <a:lnTo>
                  <a:pt x="471" y="502"/>
                </a:lnTo>
                <a:lnTo>
                  <a:pt x="477" y="504"/>
                </a:lnTo>
                <a:lnTo>
                  <a:pt x="485" y="504"/>
                </a:lnTo>
                <a:lnTo>
                  <a:pt x="491" y="501"/>
                </a:lnTo>
                <a:lnTo>
                  <a:pt x="492" y="501"/>
                </a:lnTo>
                <a:lnTo>
                  <a:pt x="507" y="492"/>
                </a:lnTo>
                <a:lnTo>
                  <a:pt x="512" y="487"/>
                </a:lnTo>
                <a:lnTo>
                  <a:pt x="516" y="481"/>
                </a:lnTo>
                <a:lnTo>
                  <a:pt x="518" y="475"/>
                </a:lnTo>
                <a:lnTo>
                  <a:pt x="519" y="472"/>
                </a:lnTo>
                <a:lnTo>
                  <a:pt x="521" y="456"/>
                </a:lnTo>
                <a:lnTo>
                  <a:pt x="482" y="474"/>
                </a:lnTo>
                <a:lnTo>
                  <a:pt x="495" y="483"/>
                </a:lnTo>
                <a:lnTo>
                  <a:pt x="501" y="486"/>
                </a:lnTo>
                <a:lnTo>
                  <a:pt x="507" y="487"/>
                </a:lnTo>
                <a:lnTo>
                  <a:pt x="512" y="487"/>
                </a:lnTo>
                <a:lnTo>
                  <a:pt x="541" y="484"/>
                </a:lnTo>
                <a:lnTo>
                  <a:pt x="547" y="483"/>
                </a:lnTo>
                <a:lnTo>
                  <a:pt x="553" y="480"/>
                </a:lnTo>
                <a:lnTo>
                  <a:pt x="555" y="478"/>
                </a:lnTo>
                <a:lnTo>
                  <a:pt x="565" y="469"/>
                </a:lnTo>
                <a:lnTo>
                  <a:pt x="570" y="465"/>
                </a:lnTo>
                <a:lnTo>
                  <a:pt x="573" y="459"/>
                </a:lnTo>
                <a:lnTo>
                  <a:pt x="574" y="452"/>
                </a:lnTo>
                <a:lnTo>
                  <a:pt x="574" y="446"/>
                </a:lnTo>
                <a:lnTo>
                  <a:pt x="571" y="440"/>
                </a:lnTo>
                <a:lnTo>
                  <a:pt x="571" y="438"/>
                </a:lnTo>
                <a:lnTo>
                  <a:pt x="562" y="420"/>
                </a:lnTo>
                <a:lnTo>
                  <a:pt x="559" y="449"/>
                </a:lnTo>
                <a:lnTo>
                  <a:pt x="568" y="438"/>
                </a:lnTo>
                <a:lnTo>
                  <a:pt x="540" y="446"/>
                </a:lnTo>
                <a:lnTo>
                  <a:pt x="552" y="450"/>
                </a:lnTo>
                <a:lnTo>
                  <a:pt x="558" y="452"/>
                </a:lnTo>
                <a:lnTo>
                  <a:pt x="565" y="452"/>
                </a:lnTo>
                <a:lnTo>
                  <a:pt x="571" y="449"/>
                </a:lnTo>
                <a:lnTo>
                  <a:pt x="608" y="431"/>
                </a:lnTo>
                <a:lnTo>
                  <a:pt x="614" y="428"/>
                </a:lnTo>
                <a:lnTo>
                  <a:pt x="619" y="423"/>
                </a:lnTo>
                <a:lnTo>
                  <a:pt x="622" y="417"/>
                </a:lnTo>
                <a:lnTo>
                  <a:pt x="623" y="410"/>
                </a:lnTo>
                <a:lnTo>
                  <a:pt x="623" y="404"/>
                </a:lnTo>
                <a:lnTo>
                  <a:pt x="617" y="392"/>
                </a:lnTo>
                <a:lnTo>
                  <a:pt x="616" y="391"/>
                </a:lnTo>
                <a:lnTo>
                  <a:pt x="601" y="376"/>
                </a:lnTo>
                <a:lnTo>
                  <a:pt x="608" y="388"/>
                </a:lnTo>
                <a:lnTo>
                  <a:pt x="604" y="367"/>
                </a:lnTo>
                <a:lnTo>
                  <a:pt x="588" y="396"/>
                </a:lnTo>
                <a:lnTo>
                  <a:pt x="607" y="389"/>
                </a:lnTo>
                <a:lnTo>
                  <a:pt x="613" y="386"/>
                </a:lnTo>
                <a:lnTo>
                  <a:pt x="617" y="382"/>
                </a:lnTo>
                <a:lnTo>
                  <a:pt x="622" y="376"/>
                </a:lnTo>
                <a:lnTo>
                  <a:pt x="623" y="370"/>
                </a:lnTo>
                <a:lnTo>
                  <a:pt x="623" y="337"/>
                </a:lnTo>
                <a:lnTo>
                  <a:pt x="620" y="325"/>
                </a:lnTo>
                <a:lnTo>
                  <a:pt x="616" y="319"/>
                </a:lnTo>
                <a:lnTo>
                  <a:pt x="611" y="315"/>
                </a:lnTo>
                <a:lnTo>
                  <a:pt x="604" y="313"/>
                </a:lnTo>
                <a:lnTo>
                  <a:pt x="600" y="312"/>
                </a:lnTo>
                <a:lnTo>
                  <a:pt x="577" y="310"/>
                </a:lnTo>
                <a:lnTo>
                  <a:pt x="600" y="344"/>
                </a:lnTo>
                <a:lnTo>
                  <a:pt x="614" y="301"/>
                </a:lnTo>
                <a:lnTo>
                  <a:pt x="616" y="294"/>
                </a:lnTo>
                <a:lnTo>
                  <a:pt x="616" y="288"/>
                </a:lnTo>
                <a:lnTo>
                  <a:pt x="610" y="276"/>
                </a:lnTo>
                <a:lnTo>
                  <a:pt x="605" y="272"/>
                </a:lnTo>
                <a:lnTo>
                  <a:pt x="600" y="269"/>
                </a:lnTo>
                <a:lnTo>
                  <a:pt x="597" y="267"/>
                </a:lnTo>
                <a:lnTo>
                  <a:pt x="571" y="261"/>
                </a:lnTo>
                <a:lnTo>
                  <a:pt x="564" y="312"/>
                </a:lnTo>
                <a:lnTo>
                  <a:pt x="559" y="312"/>
                </a:lnTo>
                <a:lnTo>
                  <a:pt x="585" y="318"/>
                </a:lnTo>
                <a:lnTo>
                  <a:pt x="567" y="283"/>
                </a:lnTo>
                <a:lnTo>
                  <a:pt x="552" y="327"/>
                </a:lnTo>
                <a:lnTo>
                  <a:pt x="552" y="328"/>
                </a:lnTo>
                <a:lnTo>
                  <a:pt x="550" y="334"/>
                </a:lnTo>
                <a:lnTo>
                  <a:pt x="550" y="340"/>
                </a:lnTo>
                <a:lnTo>
                  <a:pt x="553" y="347"/>
                </a:lnTo>
                <a:lnTo>
                  <a:pt x="556" y="352"/>
                </a:lnTo>
                <a:lnTo>
                  <a:pt x="562" y="356"/>
                </a:lnTo>
                <a:lnTo>
                  <a:pt x="568" y="359"/>
                </a:lnTo>
                <a:lnTo>
                  <a:pt x="574" y="361"/>
                </a:lnTo>
                <a:lnTo>
                  <a:pt x="597" y="362"/>
                </a:lnTo>
                <a:lnTo>
                  <a:pt x="573" y="337"/>
                </a:lnTo>
                <a:lnTo>
                  <a:pt x="573" y="365"/>
                </a:lnTo>
                <a:lnTo>
                  <a:pt x="589" y="341"/>
                </a:lnTo>
                <a:lnTo>
                  <a:pt x="570" y="349"/>
                </a:lnTo>
                <a:lnTo>
                  <a:pt x="567" y="350"/>
                </a:lnTo>
                <a:lnTo>
                  <a:pt x="562" y="353"/>
                </a:lnTo>
                <a:lnTo>
                  <a:pt x="558" y="359"/>
                </a:lnTo>
                <a:lnTo>
                  <a:pt x="555" y="365"/>
                </a:lnTo>
                <a:lnTo>
                  <a:pt x="553" y="371"/>
                </a:lnTo>
                <a:lnTo>
                  <a:pt x="553" y="379"/>
                </a:lnTo>
                <a:lnTo>
                  <a:pt x="558" y="399"/>
                </a:lnTo>
                <a:lnTo>
                  <a:pt x="559" y="399"/>
                </a:lnTo>
                <a:lnTo>
                  <a:pt x="561" y="407"/>
                </a:lnTo>
                <a:lnTo>
                  <a:pt x="565" y="411"/>
                </a:lnTo>
                <a:lnTo>
                  <a:pt x="580" y="426"/>
                </a:lnTo>
                <a:lnTo>
                  <a:pt x="588" y="386"/>
                </a:lnTo>
                <a:lnTo>
                  <a:pt x="550" y="404"/>
                </a:lnTo>
                <a:lnTo>
                  <a:pt x="570" y="402"/>
                </a:lnTo>
                <a:lnTo>
                  <a:pt x="558" y="398"/>
                </a:lnTo>
                <a:lnTo>
                  <a:pt x="553" y="396"/>
                </a:lnTo>
                <a:lnTo>
                  <a:pt x="547" y="396"/>
                </a:lnTo>
                <a:lnTo>
                  <a:pt x="540" y="398"/>
                </a:lnTo>
                <a:lnTo>
                  <a:pt x="534" y="401"/>
                </a:lnTo>
                <a:lnTo>
                  <a:pt x="529" y="405"/>
                </a:lnTo>
                <a:lnTo>
                  <a:pt x="521" y="416"/>
                </a:lnTo>
                <a:lnTo>
                  <a:pt x="519" y="419"/>
                </a:lnTo>
                <a:lnTo>
                  <a:pt x="516" y="425"/>
                </a:lnTo>
                <a:lnTo>
                  <a:pt x="515" y="431"/>
                </a:lnTo>
                <a:lnTo>
                  <a:pt x="515" y="437"/>
                </a:lnTo>
                <a:lnTo>
                  <a:pt x="518" y="444"/>
                </a:lnTo>
                <a:lnTo>
                  <a:pt x="526" y="462"/>
                </a:lnTo>
                <a:lnTo>
                  <a:pt x="532" y="431"/>
                </a:lnTo>
                <a:lnTo>
                  <a:pt x="522" y="440"/>
                </a:lnTo>
                <a:lnTo>
                  <a:pt x="535" y="434"/>
                </a:lnTo>
                <a:lnTo>
                  <a:pt x="506" y="437"/>
                </a:lnTo>
                <a:lnTo>
                  <a:pt x="522" y="441"/>
                </a:lnTo>
                <a:lnTo>
                  <a:pt x="509" y="432"/>
                </a:lnTo>
                <a:lnTo>
                  <a:pt x="504" y="429"/>
                </a:lnTo>
                <a:lnTo>
                  <a:pt x="498" y="428"/>
                </a:lnTo>
                <a:lnTo>
                  <a:pt x="491" y="428"/>
                </a:lnTo>
                <a:lnTo>
                  <a:pt x="485" y="431"/>
                </a:lnTo>
                <a:lnTo>
                  <a:pt x="479" y="434"/>
                </a:lnTo>
                <a:lnTo>
                  <a:pt x="474" y="438"/>
                </a:lnTo>
                <a:lnTo>
                  <a:pt x="471" y="444"/>
                </a:lnTo>
                <a:lnTo>
                  <a:pt x="470" y="450"/>
                </a:lnTo>
                <a:lnTo>
                  <a:pt x="468" y="466"/>
                </a:lnTo>
                <a:lnTo>
                  <a:pt x="480" y="447"/>
                </a:lnTo>
                <a:lnTo>
                  <a:pt x="465" y="456"/>
                </a:lnTo>
                <a:lnTo>
                  <a:pt x="486" y="454"/>
                </a:lnTo>
                <a:lnTo>
                  <a:pt x="467" y="449"/>
                </a:lnTo>
                <a:lnTo>
                  <a:pt x="476" y="453"/>
                </a:lnTo>
                <a:lnTo>
                  <a:pt x="465" y="444"/>
                </a:lnTo>
                <a:lnTo>
                  <a:pt x="461" y="441"/>
                </a:lnTo>
                <a:lnTo>
                  <a:pt x="453" y="438"/>
                </a:lnTo>
                <a:lnTo>
                  <a:pt x="448" y="438"/>
                </a:lnTo>
                <a:lnTo>
                  <a:pt x="442" y="440"/>
                </a:lnTo>
                <a:lnTo>
                  <a:pt x="436" y="443"/>
                </a:lnTo>
                <a:lnTo>
                  <a:pt x="427" y="449"/>
                </a:lnTo>
                <a:lnTo>
                  <a:pt x="455" y="449"/>
                </a:lnTo>
                <a:lnTo>
                  <a:pt x="445" y="441"/>
                </a:lnTo>
                <a:lnTo>
                  <a:pt x="440" y="438"/>
                </a:lnTo>
                <a:lnTo>
                  <a:pt x="434" y="437"/>
                </a:lnTo>
                <a:lnTo>
                  <a:pt x="427" y="437"/>
                </a:lnTo>
                <a:lnTo>
                  <a:pt x="421" y="438"/>
                </a:lnTo>
                <a:lnTo>
                  <a:pt x="401" y="446"/>
                </a:lnTo>
                <a:lnTo>
                  <a:pt x="425" y="449"/>
                </a:lnTo>
                <a:lnTo>
                  <a:pt x="410" y="438"/>
                </a:lnTo>
                <a:lnTo>
                  <a:pt x="406" y="435"/>
                </a:lnTo>
                <a:lnTo>
                  <a:pt x="398" y="434"/>
                </a:lnTo>
                <a:lnTo>
                  <a:pt x="392" y="434"/>
                </a:lnTo>
                <a:lnTo>
                  <a:pt x="386" y="435"/>
                </a:lnTo>
                <a:lnTo>
                  <a:pt x="380" y="438"/>
                </a:lnTo>
                <a:lnTo>
                  <a:pt x="374" y="443"/>
                </a:lnTo>
                <a:lnTo>
                  <a:pt x="392" y="438"/>
                </a:lnTo>
                <a:lnTo>
                  <a:pt x="355" y="434"/>
                </a:lnTo>
                <a:lnTo>
                  <a:pt x="352" y="434"/>
                </a:lnTo>
                <a:lnTo>
                  <a:pt x="318" y="434"/>
                </a:lnTo>
                <a:lnTo>
                  <a:pt x="315" y="434"/>
                </a:lnTo>
                <a:lnTo>
                  <a:pt x="279" y="438"/>
                </a:lnTo>
                <a:lnTo>
                  <a:pt x="276" y="440"/>
                </a:lnTo>
                <a:lnTo>
                  <a:pt x="252" y="446"/>
                </a:lnTo>
                <a:lnTo>
                  <a:pt x="266" y="446"/>
                </a:lnTo>
                <a:lnTo>
                  <a:pt x="230" y="435"/>
                </a:lnTo>
                <a:lnTo>
                  <a:pt x="227" y="434"/>
                </a:lnTo>
                <a:lnTo>
                  <a:pt x="220" y="434"/>
                </a:lnTo>
                <a:lnTo>
                  <a:pt x="214" y="435"/>
                </a:lnTo>
                <a:lnTo>
                  <a:pt x="208" y="438"/>
                </a:lnTo>
                <a:lnTo>
                  <a:pt x="203" y="443"/>
                </a:lnTo>
                <a:lnTo>
                  <a:pt x="197" y="450"/>
                </a:lnTo>
                <a:lnTo>
                  <a:pt x="224" y="443"/>
                </a:lnTo>
                <a:lnTo>
                  <a:pt x="215" y="440"/>
                </a:lnTo>
                <a:lnTo>
                  <a:pt x="209" y="438"/>
                </a:lnTo>
                <a:lnTo>
                  <a:pt x="203" y="438"/>
                </a:lnTo>
                <a:lnTo>
                  <a:pt x="187" y="441"/>
                </a:lnTo>
                <a:lnTo>
                  <a:pt x="203" y="444"/>
                </a:lnTo>
                <a:lnTo>
                  <a:pt x="173" y="428"/>
                </a:lnTo>
                <a:lnTo>
                  <a:pt x="170" y="426"/>
                </a:lnTo>
                <a:lnTo>
                  <a:pt x="163" y="425"/>
                </a:lnTo>
                <a:lnTo>
                  <a:pt x="157" y="425"/>
                </a:lnTo>
                <a:lnTo>
                  <a:pt x="88" y="438"/>
                </a:lnTo>
                <a:lnTo>
                  <a:pt x="102" y="440"/>
                </a:lnTo>
                <a:lnTo>
                  <a:pt x="63" y="426"/>
                </a:lnTo>
                <a:lnTo>
                  <a:pt x="79" y="449"/>
                </a:lnTo>
                <a:lnTo>
                  <a:pt x="78" y="431"/>
                </a:lnTo>
                <a:lnTo>
                  <a:pt x="73" y="446"/>
                </a:lnTo>
                <a:lnTo>
                  <a:pt x="84" y="429"/>
                </a:lnTo>
                <a:lnTo>
                  <a:pt x="85" y="428"/>
                </a:lnTo>
                <a:lnTo>
                  <a:pt x="88" y="422"/>
                </a:lnTo>
                <a:lnTo>
                  <a:pt x="88" y="416"/>
                </a:lnTo>
                <a:lnTo>
                  <a:pt x="87" y="408"/>
                </a:lnTo>
                <a:lnTo>
                  <a:pt x="85" y="402"/>
                </a:lnTo>
                <a:lnTo>
                  <a:pt x="81" y="398"/>
                </a:lnTo>
                <a:lnTo>
                  <a:pt x="44" y="362"/>
                </a:lnTo>
                <a:lnTo>
                  <a:pt x="50" y="389"/>
                </a:lnTo>
                <a:lnTo>
                  <a:pt x="57" y="368"/>
                </a:lnTo>
                <a:lnTo>
                  <a:pt x="33" y="385"/>
                </a:lnTo>
                <a:lnTo>
                  <a:pt x="56" y="385"/>
                </a:lnTo>
                <a:lnTo>
                  <a:pt x="63" y="383"/>
                </a:lnTo>
                <a:lnTo>
                  <a:pt x="69" y="382"/>
                </a:lnTo>
                <a:lnTo>
                  <a:pt x="73" y="377"/>
                </a:lnTo>
                <a:lnTo>
                  <a:pt x="78" y="371"/>
                </a:lnTo>
                <a:lnTo>
                  <a:pt x="79" y="365"/>
                </a:lnTo>
                <a:lnTo>
                  <a:pt x="81" y="359"/>
                </a:lnTo>
                <a:lnTo>
                  <a:pt x="82" y="353"/>
                </a:lnTo>
                <a:lnTo>
                  <a:pt x="81" y="347"/>
                </a:lnTo>
                <a:lnTo>
                  <a:pt x="79" y="341"/>
                </a:lnTo>
                <a:lnTo>
                  <a:pt x="75" y="336"/>
                </a:lnTo>
                <a:lnTo>
                  <a:pt x="70" y="331"/>
                </a:lnTo>
                <a:lnTo>
                  <a:pt x="63" y="330"/>
                </a:lnTo>
                <a:lnTo>
                  <a:pt x="47" y="325"/>
                </a:lnTo>
                <a:lnTo>
                  <a:pt x="66" y="349"/>
                </a:lnTo>
                <a:lnTo>
                  <a:pt x="66" y="333"/>
                </a:lnTo>
                <a:lnTo>
                  <a:pt x="66" y="331"/>
                </a:lnTo>
                <a:lnTo>
                  <a:pt x="65" y="325"/>
                </a:lnTo>
                <a:lnTo>
                  <a:pt x="62" y="319"/>
                </a:lnTo>
                <a:lnTo>
                  <a:pt x="51" y="303"/>
                </a:lnTo>
                <a:lnTo>
                  <a:pt x="45" y="337"/>
                </a:lnTo>
                <a:lnTo>
                  <a:pt x="63" y="324"/>
                </a:lnTo>
                <a:lnTo>
                  <a:pt x="65" y="322"/>
                </a:lnTo>
                <a:lnTo>
                  <a:pt x="69" y="318"/>
                </a:lnTo>
                <a:lnTo>
                  <a:pt x="72" y="312"/>
                </a:lnTo>
                <a:lnTo>
                  <a:pt x="73" y="306"/>
                </a:lnTo>
                <a:lnTo>
                  <a:pt x="73" y="300"/>
                </a:lnTo>
                <a:lnTo>
                  <a:pt x="72" y="292"/>
                </a:lnTo>
                <a:lnTo>
                  <a:pt x="68" y="286"/>
                </a:lnTo>
                <a:lnTo>
                  <a:pt x="63" y="282"/>
                </a:lnTo>
                <a:lnTo>
                  <a:pt x="57" y="279"/>
                </a:lnTo>
                <a:lnTo>
                  <a:pt x="42" y="273"/>
                </a:lnTo>
                <a:lnTo>
                  <a:pt x="39" y="322"/>
                </a:lnTo>
                <a:lnTo>
                  <a:pt x="84" y="312"/>
                </a:lnTo>
                <a:lnTo>
                  <a:pt x="90" y="309"/>
                </a:lnTo>
                <a:lnTo>
                  <a:pt x="105" y="301"/>
                </a:lnTo>
                <a:lnTo>
                  <a:pt x="106" y="300"/>
                </a:lnTo>
                <a:lnTo>
                  <a:pt x="112" y="295"/>
                </a:lnTo>
                <a:lnTo>
                  <a:pt x="115" y="291"/>
                </a:lnTo>
                <a:lnTo>
                  <a:pt x="118" y="285"/>
                </a:lnTo>
                <a:lnTo>
                  <a:pt x="118" y="278"/>
                </a:lnTo>
                <a:lnTo>
                  <a:pt x="117" y="248"/>
                </a:lnTo>
                <a:lnTo>
                  <a:pt x="115" y="242"/>
                </a:lnTo>
                <a:lnTo>
                  <a:pt x="112" y="236"/>
                </a:lnTo>
                <a:lnTo>
                  <a:pt x="108" y="230"/>
                </a:lnTo>
                <a:lnTo>
                  <a:pt x="103" y="227"/>
                </a:lnTo>
                <a:lnTo>
                  <a:pt x="94" y="223"/>
                </a:lnTo>
                <a:lnTo>
                  <a:pt x="108" y="245"/>
                </a:lnTo>
                <a:lnTo>
                  <a:pt x="108" y="200"/>
                </a:lnTo>
                <a:lnTo>
                  <a:pt x="106" y="194"/>
                </a:lnTo>
                <a:lnTo>
                  <a:pt x="105" y="188"/>
                </a:lnTo>
                <a:lnTo>
                  <a:pt x="100" y="182"/>
                </a:lnTo>
                <a:lnTo>
                  <a:pt x="96" y="178"/>
                </a:lnTo>
                <a:lnTo>
                  <a:pt x="88" y="176"/>
                </a:lnTo>
                <a:lnTo>
                  <a:pt x="82" y="175"/>
                </a:lnTo>
                <a:lnTo>
                  <a:pt x="72" y="175"/>
                </a:lnTo>
                <a:lnTo>
                  <a:pt x="93" y="215"/>
                </a:lnTo>
                <a:lnTo>
                  <a:pt x="111" y="191"/>
                </a:lnTo>
                <a:lnTo>
                  <a:pt x="112" y="190"/>
                </a:lnTo>
                <a:lnTo>
                  <a:pt x="114" y="182"/>
                </a:lnTo>
                <a:lnTo>
                  <a:pt x="115" y="176"/>
                </a:lnTo>
                <a:lnTo>
                  <a:pt x="114" y="170"/>
                </a:lnTo>
                <a:lnTo>
                  <a:pt x="112" y="165"/>
                </a:lnTo>
                <a:lnTo>
                  <a:pt x="108" y="159"/>
                </a:lnTo>
                <a:lnTo>
                  <a:pt x="94" y="145"/>
                </a:lnTo>
                <a:lnTo>
                  <a:pt x="85" y="187"/>
                </a:lnTo>
                <a:lnTo>
                  <a:pt x="115" y="176"/>
                </a:lnTo>
                <a:lnTo>
                  <a:pt x="111" y="178"/>
                </a:lnTo>
                <a:lnTo>
                  <a:pt x="141" y="172"/>
                </a:lnTo>
                <a:lnTo>
                  <a:pt x="142" y="170"/>
                </a:lnTo>
                <a:lnTo>
                  <a:pt x="148" y="169"/>
                </a:lnTo>
                <a:lnTo>
                  <a:pt x="154" y="165"/>
                </a:lnTo>
                <a:lnTo>
                  <a:pt x="158" y="160"/>
                </a:lnTo>
                <a:lnTo>
                  <a:pt x="160" y="154"/>
                </a:lnTo>
                <a:lnTo>
                  <a:pt x="161" y="147"/>
                </a:lnTo>
                <a:lnTo>
                  <a:pt x="160" y="141"/>
                </a:lnTo>
                <a:lnTo>
                  <a:pt x="158" y="135"/>
                </a:lnTo>
                <a:lnTo>
                  <a:pt x="151" y="121"/>
                </a:lnTo>
                <a:lnTo>
                  <a:pt x="148" y="117"/>
                </a:lnTo>
                <a:lnTo>
                  <a:pt x="142" y="113"/>
                </a:lnTo>
                <a:lnTo>
                  <a:pt x="136" y="110"/>
                </a:lnTo>
                <a:lnTo>
                  <a:pt x="130" y="108"/>
                </a:lnTo>
                <a:lnTo>
                  <a:pt x="108" y="107"/>
                </a:lnTo>
                <a:lnTo>
                  <a:pt x="130" y="138"/>
                </a:lnTo>
                <a:lnTo>
                  <a:pt x="133" y="126"/>
                </a:lnTo>
                <a:lnTo>
                  <a:pt x="135" y="123"/>
                </a:lnTo>
                <a:lnTo>
                  <a:pt x="135" y="115"/>
                </a:lnTo>
                <a:lnTo>
                  <a:pt x="132" y="110"/>
                </a:lnTo>
                <a:lnTo>
                  <a:pt x="129" y="104"/>
                </a:lnTo>
                <a:lnTo>
                  <a:pt x="124" y="99"/>
                </a:lnTo>
                <a:lnTo>
                  <a:pt x="118" y="96"/>
                </a:lnTo>
                <a:lnTo>
                  <a:pt x="112" y="95"/>
                </a:lnTo>
                <a:lnTo>
                  <a:pt x="97" y="93"/>
                </a:lnTo>
                <a:lnTo>
                  <a:pt x="120" y="113"/>
                </a:lnTo>
                <a:lnTo>
                  <a:pt x="114" y="87"/>
                </a:lnTo>
                <a:lnTo>
                  <a:pt x="97" y="117"/>
                </a:lnTo>
                <a:lnTo>
                  <a:pt x="126" y="107"/>
                </a:lnTo>
                <a:lnTo>
                  <a:pt x="130" y="104"/>
                </a:lnTo>
                <a:lnTo>
                  <a:pt x="136" y="99"/>
                </a:lnTo>
                <a:lnTo>
                  <a:pt x="139" y="95"/>
                </a:lnTo>
                <a:lnTo>
                  <a:pt x="151" y="71"/>
                </a:lnTo>
                <a:lnTo>
                  <a:pt x="136" y="83"/>
                </a:lnTo>
                <a:lnTo>
                  <a:pt x="154" y="77"/>
                </a:lnTo>
                <a:lnTo>
                  <a:pt x="160" y="74"/>
                </a:lnTo>
                <a:lnTo>
                  <a:pt x="166" y="69"/>
                </a:lnTo>
                <a:lnTo>
                  <a:pt x="169" y="65"/>
                </a:lnTo>
                <a:lnTo>
                  <a:pt x="178" y="47"/>
                </a:lnTo>
                <a:lnTo>
                  <a:pt x="139" y="55"/>
                </a:lnTo>
                <a:lnTo>
                  <a:pt x="151" y="65"/>
                </a:lnTo>
                <a:lnTo>
                  <a:pt x="152" y="66"/>
                </a:lnTo>
                <a:lnTo>
                  <a:pt x="158" y="69"/>
                </a:lnTo>
                <a:lnTo>
                  <a:pt x="164" y="71"/>
                </a:lnTo>
                <a:lnTo>
                  <a:pt x="172" y="71"/>
                </a:lnTo>
                <a:lnTo>
                  <a:pt x="178" y="68"/>
                </a:lnTo>
                <a:lnTo>
                  <a:pt x="194" y="60"/>
                </a:lnTo>
                <a:lnTo>
                  <a:pt x="196" y="60"/>
                </a:lnTo>
                <a:lnTo>
                  <a:pt x="200" y="57"/>
                </a:lnTo>
                <a:lnTo>
                  <a:pt x="205" y="52"/>
                </a:lnTo>
                <a:lnTo>
                  <a:pt x="208" y="46"/>
                </a:lnTo>
                <a:lnTo>
                  <a:pt x="209" y="40"/>
                </a:lnTo>
                <a:lnTo>
                  <a:pt x="209" y="34"/>
                </a:lnTo>
                <a:lnTo>
                  <a:pt x="206" y="26"/>
                </a:lnTo>
                <a:lnTo>
                  <a:pt x="203" y="20"/>
                </a:lnTo>
                <a:lnTo>
                  <a:pt x="206" y="26"/>
                </a:lnTo>
                <a:lnTo>
                  <a:pt x="202" y="5"/>
                </a:lnTo>
                <a:lnTo>
                  <a:pt x="199" y="23"/>
                </a:lnTo>
                <a:lnTo>
                  <a:pt x="154" y="0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65" name="Freeform 901"/>
          <p:cNvSpPr>
            <a:spLocks/>
          </p:cNvSpPr>
          <p:nvPr/>
        </p:nvSpPr>
        <p:spPr bwMode="auto">
          <a:xfrm>
            <a:off x="6553200" y="3043238"/>
            <a:ext cx="838200" cy="80962"/>
          </a:xfrm>
          <a:custGeom>
            <a:avLst/>
            <a:gdLst/>
            <a:ahLst/>
            <a:cxnLst>
              <a:cxn ang="0">
                <a:pos x="0" y="89"/>
              </a:cxn>
              <a:cxn ang="0">
                <a:pos x="535" y="94"/>
              </a:cxn>
              <a:cxn ang="0">
                <a:pos x="535" y="4"/>
              </a:cxn>
              <a:cxn ang="0">
                <a:pos x="0" y="0"/>
              </a:cxn>
              <a:cxn ang="0">
                <a:pos x="0" y="89"/>
              </a:cxn>
            </a:cxnLst>
            <a:rect l="0" t="0" r="r" b="b"/>
            <a:pathLst>
              <a:path w="535" h="94">
                <a:moveTo>
                  <a:pt x="0" y="89"/>
                </a:moveTo>
                <a:lnTo>
                  <a:pt x="535" y="94"/>
                </a:lnTo>
                <a:lnTo>
                  <a:pt x="535" y="4"/>
                </a:lnTo>
                <a:lnTo>
                  <a:pt x="0" y="0"/>
                </a:lnTo>
                <a:lnTo>
                  <a:pt x="0" y="89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66" name="Freeform 902"/>
          <p:cNvSpPr>
            <a:spLocks/>
          </p:cNvSpPr>
          <p:nvPr/>
        </p:nvSpPr>
        <p:spPr bwMode="auto">
          <a:xfrm>
            <a:off x="6586538" y="2163763"/>
            <a:ext cx="785812" cy="704850"/>
          </a:xfrm>
          <a:custGeom>
            <a:avLst/>
            <a:gdLst/>
            <a:ahLst/>
            <a:cxnLst>
              <a:cxn ang="0">
                <a:pos x="158" y="183"/>
              </a:cxn>
              <a:cxn ang="0">
                <a:pos x="120" y="198"/>
              </a:cxn>
              <a:cxn ang="0">
                <a:pos x="62" y="238"/>
              </a:cxn>
              <a:cxn ang="0">
                <a:pos x="80" y="277"/>
              </a:cxn>
              <a:cxn ang="0">
                <a:pos x="80" y="298"/>
              </a:cxn>
              <a:cxn ang="0">
                <a:pos x="46" y="345"/>
              </a:cxn>
              <a:cxn ang="0">
                <a:pos x="56" y="388"/>
              </a:cxn>
              <a:cxn ang="0">
                <a:pos x="67" y="424"/>
              </a:cxn>
              <a:cxn ang="0">
                <a:pos x="22" y="448"/>
              </a:cxn>
              <a:cxn ang="0">
                <a:pos x="15" y="494"/>
              </a:cxn>
              <a:cxn ang="0">
                <a:pos x="7" y="504"/>
              </a:cxn>
              <a:cxn ang="0">
                <a:pos x="27" y="577"/>
              </a:cxn>
              <a:cxn ang="0">
                <a:pos x="135" y="595"/>
              </a:cxn>
              <a:cxn ang="0">
                <a:pos x="191" y="611"/>
              </a:cxn>
              <a:cxn ang="0">
                <a:pos x="256" y="608"/>
              </a:cxn>
              <a:cxn ang="0">
                <a:pos x="363" y="608"/>
              </a:cxn>
              <a:cxn ang="0">
                <a:pos x="404" y="607"/>
              </a:cxn>
              <a:cxn ang="0">
                <a:pos x="433" y="617"/>
              </a:cxn>
              <a:cxn ang="0">
                <a:pos x="469" y="598"/>
              </a:cxn>
              <a:cxn ang="0">
                <a:pos x="523" y="595"/>
              </a:cxn>
              <a:cxn ang="0">
                <a:pos x="535" y="571"/>
              </a:cxn>
              <a:cxn ang="0">
                <a:pos x="553" y="518"/>
              </a:cxn>
              <a:cxn ang="0">
                <a:pos x="550" y="481"/>
              </a:cxn>
              <a:cxn ang="0">
                <a:pos x="518" y="430"/>
              </a:cxn>
              <a:cxn ang="0">
                <a:pos x="548" y="402"/>
              </a:cxn>
              <a:cxn ang="0">
                <a:pos x="568" y="373"/>
              </a:cxn>
              <a:cxn ang="0">
                <a:pos x="565" y="301"/>
              </a:cxn>
              <a:cxn ang="0">
                <a:pos x="557" y="255"/>
              </a:cxn>
              <a:cxn ang="0">
                <a:pos x="520" y="235"/>
              </a:cxn>
              <a:cxn ang="0">
                <a:pos x="512" y="201"/>
              </a:cxn>
              <a:cxn ang="0">
                <a:pos x="483" y="198"/>
              </a:cxn>
              <a:cxn ang="0">
                <a:pos x="433" y="180"/>
              </a:cxn>
              <a:cxn ang="0">
                <a:pos x="456" y="164"/>
              </a:cxn>
              <a:cxn ang="0">
                <a:pos x="426" y="101"/>
              </a:cxn>
              <a:cxn ang="0">
                <a:pos x="414" y="54"/>
              </a:cxn>
              <a:cxn ang="0">
                <a:pos x="383" y="42"/>
              </a:cxn>
              <a:cxn ang="0">
                <a:pos x="325" y="21"/>
              </a:cxn>
              <a:cxn ang="0">
                <a:pos x="278" y="15"/>
              </a:cxn>
              <a:cxn ang="0">
                <a:pos x="250" y="12"/>
              </a:cxn>
              <a:cxn ang="0">
                <a:pos x="231" y="73"/>
              </a:cxn>
              <a:cxn ang="0">
                <a:pos x="223" y="94"/>
              </a:cxn>
              <a:cxn ang="0">
                <a:pos x="216" y="119"/>
              </a:cxn>
              <a:cxn ang="0">
                <a:pos x="170" y="116"/>
              </a:cxn>
              <a:cxn ang="0">
                <a:pos x="156" y="146"/>
              </a:cxn>
            </a:cxnLst>
            <a:rect l="0" t="0" r="r" b="b"/>
            <a:pathLst>
              <a:path w="579" h="623">
                <a:moveTo>
                  <a:pt x="150" y="156"/>
                </a:moveTo>
                <a:lnTo>
                  <a:pt x="155" y="177"/>
                </a:lnTo>
                <a:lnTo>
                  <a:pt x="158" y="183"/>
                </a:lnTo>
                <a:lnTo>
                  <a:pt x="141" y="191"/>
                </a:lnTo>
                <a:lnTo>
                  <a:pt x="129" y="180"/>
                </a:lnTo>
                <a:lnTo>
                  <a:pt x="120" y="198"/>
                </a:lnTo>
                <a:lnTo>
                  <a:pt x="103" y="204"/>
                </a:lnTo>
                <a:lnTo>
                  <a:pt x="91" y="228"/>
                </a:lnTo>
                <a:lnTo>
                  <a:pt x="62" y="238"/>
                </a:lnTo>
                <a:lnTo>
                  <a:pt x="68" y="263"/>
                </a:lnTo>
                <a:lnTo>
                  <a:pt x="83" y="265"/>
                </a:lnTo>
                <a:lnTo>
                  <a:pt x="80" y="277"/>
                </a:lnTo>
                <a:lnTo>
                  <a:pt x="103" y="278"/>
                </a:lnTo>
                <a:lnTo>
                  <a:pt x="110" y="292"/>
                </a:lnTo>
                <a:lnTo>
                  <a:pt x="80" y="298"/>
                </a:lnTo>
                <a:lnTo>
                  <a:pt x="50" y="308"/>
                </a:lnTo>
                <a:lnTo>
                  <a:pt x="64" y="321"/>
                </a:lnTo>
                <a:lnTo>
                  <a:pt x="46" y="345"/>
                </a:lnTo>
                <a:lnTo>
                  <a:pt x="56" y="345"/>
                </a:lnTo>
                <a:lnTo>
                  <a:pt x="56" y="354"/>
                </a:lnTo>
                <a:lnTo>
                  <a:pt x="56" y="388"/>
                </a:lnTo>
                <a:lnTo>
                  <a:pt x="56" y="390"/>
                </a:lnTo>
                <a:lnTo>
                  <a:pt x="65" y="394"/>
                </a:lnTo>
                <a:lnTo>
                  <a:pt x="67" y="424"/>
                </a:lnTo>
                <a:lnTo>
                  <a:pt x="52" y="431"/>
                </a:lnTo>
                <a:lnTo>
                  <a:pt x="7" y="442"/>
                </a:lnTo>
                <a:lnTo>
                  <a:pt x="22" y="448"/>
                </a:lnTo>
                <a:lnTo>
                  <a:pt x="4" y="461"/>
                </a:lnTo>
                <a:lnTo>
                  <a:pt x="15" y="478"/>
                </a:lnTo>
                <a:lnTo>
                  <a:pt x="15" y="494"/>
                </a:lnTo>
                <a:lnTo>
                  <a:pt x="31" y="498"/>
                </a:lnTo>
                <a:lnTo>
                  <a:pt x="30" y="504"/>
                </a:lnTo>
                <a:lnTo>
                  <a:pt x="7" y="504"/>
                </a:lnTo>
                <a:lnTo>
                  <a:pt x="0" y="525"/>
                </a:lnTo>
                <a:lnTo>
                  <a:pt x="37" y="561"/>
                </a:lnTo>
                <a:lnTo>
                  <a:pt x="27" y="577"/>
                </a:lnTo>
                <a:lnTo>
                  <a:pt x="28" y="595"/>
                </a:lnTo>
                <a:lnTo>
                  <a:pt x="67" y="608"/>
                </a:lnTo>
                <a:lnTo>
                  <a:pt x="135" y="595"/>
                </a:lnTo>
                <a:lnTo>
                  <a:pt x="165" y="611"/>
                </a:lnTo>
                <a:lnTo>
                  <a:pt x="182" y="608"/>
                </a:lnTo>
                <a:lnTo>
                  <a:pt x="191" y="611"/>
                </a:lnTo>
                <a:lnTo>
                  <a:pt x="196" y="604"/>
                </a:lnTo>
                <a:lnTo>
                  <a:pt x="232" y="614"/>
                </a:lnTo>
                <a:lnTo>
                  <a:pt x="256" y="608"/>
                </a:lnTo>
                <a:lnTo>
                  <a:pt x="292" y="604"/>
                </a:lnTo>
                <a:lnTo>
                  <a:pt x="326" y="604"/>
                </a:lnTo>
                <a:lnTo>
                  <a:pt x="363" y="608"/>
                </a:lnTo>
                <a:lnTo>
                  <a:pt x="369" y="604"/>
                </a:lnTo>
                <a:lnTo>
                  <a:pt x="384" y="614"/>
                </a:lnTo>
                <a:lnTo>
                  <a:pt x="404" y="607"/>
                </a:lnTo>
                <a:lnTo>
                  <a:pt x="414" y="614"/>
                </a:lnTo>
                <a:lnTo>
                  <a:pt x="423" y="608"/>
                </a:lnTo>
                <a:lnTo>
                  <a:pt x="433" y="617"/>
                </a:lnTo>
                <a:lnTo>
                  <a:pt x="453" y="623"/>
                </a:lnTo>
                <a:lnTo>
                  <a:pt x="468" y="614"/>
                </a:lnTo>
                <a:lnTo>
                  <a:pt x="469" y="598"/>
                </a:lnTo>
                <a:lnTo>
                  <a:pt x="483" y="607"/>
                </a:lnTo>
                <a:lnTo>
                  <a:pt x="512" y="604"/>
                </a:lnTo>
                <a:lnTo>
                  <a:pt x="523" y="595"/>
                </a:lnTo>
                <a:lnTo>
                  <a:pt x="514" y="577"/>
                </a:lnTo>
                <a:lnTo>
                  <a:pt x="523" y="567"/>
                </a:lnTo>
                <a:lnTo>
                  <a:pt x="535" y="571"/>
                </a:lnTo>
                <a:lnTo>
                  <a:pt x="572" y="553"/>
                </a:lnTo>
                <a:lnTo>
                  <a:pt x="557" y="539"/>
                </a:lnTo>
                <a:lnTo>
                  <a:pt x="553" y="518"/>
                </a:lnTo>
                <a:lnTo>
                  <a:pt x="572" y="510"/>
                </a:lnTo>
                <a:lnTo>
                  <a:pt x="572" y="482"/>
                </a:lnTo>
                <a:lnTo>
                  <a:pt x="550" y="481"/>
                </a:lnTo>
                <a:lnTo>
                  <a:pt x="565" y="437"/>
                </a:lnTo>
                <a:lnTo>
                  <a:pt x="539" y="431"/>
                </a:lnTo>
                <a:lnTo>
                  <a:pt x="518" y="430"/>
                </a:lnTo>
                <a:lnTo>
                  <a:pt x="523" y="418"/>
                </a:lnTo>
                <a:lnTo>
                  <a:pt x="545" y="418"/>
                </a:lnTo>
                <a:lnTo>
                  <a:pt x="548" y="402"/>
                </a:lnTo>
                <a:lnTo>
                  <a:pt x="518" y="391"/>
                </a:lnTo>
                <a:lnTo>
                  <a:pt x="535" y="371"/>
                </a:lnTo>
                <a:lnTo>
                  <a:pt x="568" y="373"/>
                </a:lnTo>
                <a:lnTo>
                  <a:pt x="579" y="344"/>
                </a:lnTo>
                <a:lnTo>
                  <a:pt x="554" y="311"/>
                </a:lnTo>
                <a:lnTo>
                  <a:pt x="565" y="301"/>
                </a:lnTo>
                <a:lnTo>
                  <a:pt x="554" y="290"/>
                </a:lnTo>
                <a:lnTo>
                  <a:pt x="548" y="271"/>
                </a:lnTo>
                <a:lnTo>
                  <a:pt x="557" y="255"/>
                </a:lnTo>
                <a:lnTo>
                  <a:pt x="550" y="247"/>
                </a:lnTo>
                <a:lnTo>
                  <a:pt x="524" y="249"/>
                </a:lnTo>
                <a:lnTo>
                  <a:pt x="520" y="235"/>
                </a:lnTo>
                <a:lnTo>
                  <a:pt x="535" y="214"/>
                </a:lnTo>
                <a:lnTo>
                  <a:pt x="529" y="198"/>
                </a:lnTo>
                <a:lnTo>
                  <a:pt x="512" y="201"/>
                </a:lnTo>
                <a:lnTo>
                  <a:pt x="499" y="211"/>
                </a:lnTo>
                <a:lnTo>
                  <a:pt x="498" y="194"/>
                </a:lnTo>
                <a:lnTo>
                  <a:pt x="483" y="198"/>
                </a:lnTo>
                <a:lnTo>
                  <a:pt x="478" y="188"/>
                </a:lnTo>
                <a:lnTo>
                  <a:pt x="459" y="194"/>
                </a:lnTo>
                <a:lnTo>
                  <a:pt x="433" y="180"/>
                </a:lnTo>
                <a:lnTo>
                  <a:pt x="435" y="165"/>
                </a:lnTo>
                <a:lnTo>
                  <a:pt x="453" y="168"/>
                </a:lnTo>
                <a:lnTo>
                  <a:pt x="456" y="164"/>
                </a:lnTo>
                <a:lnTo>
                  <a:pt x="435" y="128"/>
                </a:lnTo>
                <a:lnTo>
                  <a:pt x="445" y="109"/>
                </a:lnTo>
                <a:lnTo>
                  <a:pt x="426" y="101"/>
                </a:lnTo>
                <a:lnTo>
                  <a:pt x="411" y="81"/>
                </a:lnTo>
                <a:lnTo>
                  <a:pt x="416" y="64"/>
                </a:lnTo>
                <a:lnTo>
                  <a:pt x="414" y="54"/>
                </a:lnTo>
                <a:lnTo>
                  <a:pt x="404" y="40"/>
                </a:lnTo>
                <a:lnTo>
                  <a:pt x="393" y="40"/>
                </a:lnTo>
                <a:lnTo>
                  <a:pt x="383" y="42"/>
                </a:lnTo>
                <a:lnTo>
                  <a:pt x="359" y="45"/>
                </a:lnTo>
                <a:lnTo>
                  <a:pt x="340" y="15"/>
                </a:lnTo>
                <a:lnTo>
                  <a:pt x="325" y="21"/>
                </a:lnTo>
                <a:lnTo>
                  <a:pt x="301" y="0"/>
                </a:lnTo>
                <a:lnTo>
                  <a:pt x="278" y="0"/>
                </a:lnTo>
                <a:lnTo>
                  <a:pt x="278" y="15"/>
                </a:lnTo>
                <a:lnTo>
                  <a:pt x="270" y="18"/>
                </a:lnTo>
                <a:lnTo>
                  <a:pt x="264" y="8"/>
                </a:lnTo>
                <a:lnTo>
                  <a:pt x="250" y="12"/>
                </a:lnTo>
                <a:lnTo>
                  <a:pt x="249" y="32"/>
                </a:lnTo>
                <a:lnTo>
                  <a:pt x="235" y="24"/>
                </a:lnTo>
                <a:lnTo>
                  <a:pt x="231" y="73"/>
                </a:lnTo>
                <a:lnTo>
                  <a:pt x="229" y="81"/>
                </a:lnTo>
                <a:lnTo>
                  <a:pt x="238" y="81"/>
                </a:lnTo>
                <a:lnTo>
                  <a:pt x="223" y="94"/>
                </a:lnTo>
                <a:lnTo>
                  <a:pt x="210" y="89"/>
                </a:lnTo>
                <a:lnTo>
                  <a:pt x="194" y="94"/>
                </a:lnTo>
                <a:lnTo>
                  <a:pt x="216" y="119"/>
                </a:lnTo>
                <a:lnTo>
                  <a:pt x="205" y="134"/>
                </a:lnTo>
                <a:lnTo>
                  <a:pt x="185" y="113"/>
                </a:lnTo>
                <a:lnTo>
                  <a:pt x="170" y="116"/>
                </a:lnTo>
                <a:lnTo>
                  <a:pt x="176" y="133"/>
                </a:lnTo>
                <a:lnTo>
                  <a:pt x="170" y="156"/>
                </a:lnTo>
                <a:lnTo>
                  <a:pt x="156" y="146"/>
                </a:lnTo>
                <a:lnTo>
                  <a:pt x="150" y="156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67" name="Freeform 903"/>
          <p:cNvSpPr>
            <a:spLocks/>
          </p:cNvSpPr>
          <p:nvPr/>
        </p:nvSpPr>
        <p:spPr bwMode="auto">
          <a:xfrm>
            <a:off x="6759575" y="2133600"/>
            <a:ext cx="647700" cy="546100"/>
          </a:xfrm>
          <a:custGeom>
            <a:avLst/>
            <a:gdLst/>
            <a:ahLst/>
            <a:cxnLst>
              <a:cxn ang="0">
                <a:pos x="423" y="467"/>
              </a:cxn>
              <a:cxn ang="0">
                <a:pos x="441" y="412"/>
              </a:cxn>
              <a:cxn ang="0">
                <a:pos x="437" y="424"/>
              </a:cxn>
              <a:cxn ang="0">
                <a:pos x="475" y="358"/>
              </a:cxn>
              <a:cxn ang="0">
                <a:pos x="459" y="314"/>
              </a:cxn>
              <a:cxn ang="0">
                <a:pos x="454" y="280"/>
              </a:cxn>
              <a:cxn ang="0">
                <a:pos x="420" y="247"/>
              </a:cxn>
              <a:cxn ang="0">
                <a:pos x="432" y="235"/>
              </a:cxn>
              <a:cxn ang="0">
                <a:pos x="374" y="204"/>
              </a:cxn>
              <a:cxn ang="0">
                <a:pos x="374" y="193"/>
              </a:cxn>
              <a:cxn ang="0">
                <a:pos x="359" y="189"/>
              </a:cxn>
              <a:cxn ang="0">
                <a:pos x="332" y="193"/>
              </a:cxn>
              <a:cxn ang="0">
                <a:pos x="349" y="202"/>
              </a:cxn>
              <a:cxn ang="0">
                <a:pos x="340" y="146"/>
              </a:cxn>
              <a:cxn ang="0">
                <a:pos x="307" y="103"/>
              </a:cxn>
              <a:cxn ang="0">
                <a:pos x="310" y="68"/>
              </a:cxn>
              <a:cxn ang="0">
                <a:pos x="228" y="45"/>
              </a:cxn>
              <a:cxn ang="0">
                <a:pos x="203" y="16"/>
              </a:cxn>
              <a:cxn ang="0">
                <a:pos x="133" y="7"/>
              </a:cxn>
              <a:cxn ang="0">
                <a:pos x="153" y="15"/>
              </a:cxn>
              <a:cxn ang="0">
                <a:pos x="103" y="21"/>
              </a:cxn>
              <a:cxn ang="0">
                <a:pos x="100" y="25"/>
              </a:cxn>
              <a:cxn ang="0">
                <a:pos x="76" y="101"/>
              </a:cxn>
              <a:cxn ang="0">
                <a:pos x="94" y="86"/>
              </a:cxn>
              <a:cxn ang="0">
                <a:pos x="52" y="97"/>
              </a:cxn>
              <a:cxn ang="0">
                <a:pos x="67" y="129"/>
              </a:cxn>
              <a:cxn ang="0">
                <a:pos x="37" y="116"/>
              </a:cxn>
              <a:cxn ang="0">
                <a:pos x="24" y="167"/>
              </a:cxn>
              <a:cxn ang="0">
                <a:pos x="19" y="147"/>
              </a:cxn>
              <a:cxn ang="0">
                <a:pos x="27" y="201"/>
              </a:cxn>
              <a:cxn ang="0">
                <a:pos x="66" y="187"/>
              </a:cxn>
              <a:cxn ang="0">
                <a:pos x="39" y="156"/>
              </a:cxn>
              <a:cxn ang="0">
                <a:pos x="98" y="174"/>
              </a:cxn>
              <a:cxn ang="0">
                <a:pos x="85" y="103"/>
              </a:cxn>
              <a:cxn ang="0">
                <a:pos x="112" y="138"/>
              </a:cxn>
              <a:cxn ang="0">
                <a:pos x="128" y="88"/>
              </a:cxn>
              <a:cxn ang="0">
                <a:pos x="133" y="52"/>
              </a:cxn>
              <a:cxn ang="0">
                <a:pos x="142" y="71"/>
              </a:cxn>
              <a:cxn ang="0">
                <a:pos x="121" y="57"/>
              </a:cxn>
              <a:cxn ang="0">
                <a:pos x="168" y="58"/>
              </a:cxn>
              <a:cxn ang="0">
                <a:pos x="180" y="65"/>
              </a:cxn>
              <a:cxn ang="0">
                <a:pos x="210" y="85"/>
              </a:cxn>
              <a:cxn ang="0">
                <a:pos x="276" y="91"/>
              </a:cxn>
              <a:cxn ang="0">
                <a:pos x="258" y="109"/>
              </a:cxn>
              <a:cxn ang="0">
                <a:pos x="295" y="122"/>
              </a:cxn>
              <a:cxn ang="0">
                <a:pos x="304" y="180"/>
              </a:cxn>
              <a:cxn ang="0">
                <a:pos x="283" y="181"/>
              </a:cxn>
              <a:cxn ang="0">
                <a:pos x="319" y="241"/>
              </a:cxn>
              <a:cxn ang="0">
                <a:pos x="337" y="241"/>
              </a:cxn>
              <a:cxn ang="0">
                <a:pos x="346" y="239"/>
              </a:cxn>
              <a:cxn ang="0">
                <a:pos x="386" y="256"/>
              </a:cxn>
              <a:cxn ang="0">
                <a:pos x="370" y="248"/>
              </a:cxn>
              <a:cxn ang="0">
                <a:pos x="392" y="299"/>
              </a:cxn>
              <a:cxn ang="0">
                <a:pos x="395" y="297"/>
              </a:cxn>
              <a:cxn ang="0">
                <a:pos x="405" y="321"/>
              </a:cxn>
              <a:cxn ang="0">
                <a:pos x="416" y="390"/>
              </a:cxn>
              <a:cxn ang="0">
                <a:pos x="370" y="401"/>
              </a:cxn>
              <a:cxn ang="0">
                <a:pos x="411" y="451"/>
              </a:cxn>
              <a:cxn ang="0">
                <a:pos x="374" y="428"/>
              </a:cxn>
              <a:cxn ang="0">
                <a:pos x="381" y="479"/>
              </a:cxn>
            </a:cxnLst>
            <a:rect l="0" t="0" r="r" b="b"/>
            <a:pathLst>
              <a:path w="477" h="482">
                <a:moveTo>
                  <a:pt x="417" y="431"/>
                </a:moveTo>
                <a:lnTo>
                  <a:pt x="413" y="431"/>
                </a:lnTo>
                <a:lnTo>
                  <a:pt x="392" y="430"/>
                </a:lnTo>
                <a:lnTo>
                  <a:pt x="414" y="464"/>
                </a:lnTo>
                <a:lnTo>
                  <a:pt x="419" y="452"/>
                </a:lnTo>
                <a:lnTo>
                  <a:pt x="395" y="468"/>
                </a:lnTo>
                <a:lnTo>
                  <a:pt x="417" y="468"/>
                </a:lnTo>
                <a:lnTo>
                  <a:pt x="423" y="467"/>
                </a:lnTo>
                <a:lnTo>
                  <a:pt x="431" y="465"/>
                </a:lnTo>
                <a:lnTo>
                  <a:pt x="440" y="456"/>
                </a:lnTo>
                <a:lnTo>
                  <a:pt x="441" y="449"/>
                </a:lnTo>
                <a:lnTo>
                  <a:pt x="443" y="448"/>
                </a:lnTo>
                <a:lnTo>
                  <a:pt x="446" y="431"/>
                </a:lnTo>
                <a:lnTo>
                  <a:pt x="446" y="425"/>
                </a:lnTo>
                <a:lnTo>
                  <a:pt x="444" y="418"/>
                </a:lnTo>
                <a:lnTo>
                  <a:pt x="441" y="412"/>
                </a:lnTo>
                <a:lnTo>
                  <a:pt x="437" y="407"/>
                </a:lnTo>
                <a:lnTo>
                  <a:pt x="431" y="404"/>
                </a:lnTo>
                <a:lnTo>
                  <a:pt x="429" y="403"/>
                </a:lnTo>
                <a:lnTo>
                  <a:pt x="399" y="393"/>
                </a:lnTo>
                <a:lnTo>
                  <a:pt x="410" y="433"/>
                </a:lnTo>
                <a:lnTo>
                  <a:pt x="426" y="412"/>
                </a:lnTo>
                <a:lnTo>
                  <a:pt x="404" y="421"/>
                </a:lnTo>
                <a:lnTo>
                  <a:pt x="437" y="424"/>
                </a:lnTo>
                <a:lnTo>
                  <a:pt x="444" y="424"/>
                </a:lnTo>
                <a:lnTo>
                  <a:pt x="456" y="418"/>
                </a:lnTo>
                <a:lnTo>
                  <a:pt x="460" y="413"/>
                </a:lnTo>
                <a:lnTo>
                  <a:pt x="463" y="407"/>
                </a:lnTo>
                <a:lnTo>
                  <a:pt x="475" y="378"/>
                </a:lnTo>
                <a:lnTo>
                  <a:pt x="477" y="372"/>
                </a:lnTo>
                <a:lnTo>
                  <a:pt x="477" y="366"/>
                </a:lnTo>
                <a:lnTo>
                  <a:pt x="475" y="358"/>
                </a:lnTo>
                <a:lnTo>
                  <a:pt x="471" y="354"/>
                </a:lnTo>
                <a:lnTo>
                  <a:pt x="446" y="321"/>
                </a:lnTo>
                <a:lnTo>
                  <a:pt x="444" y="354"/>
                </a:lnTo>
                <a:lnTo>
                  <a:pt x="454" y="343"/>
                </a:lnTo>
                <a:lnTo>
                  <a:pt x="459" y="339"/>
                </a:lnTo>
                <a:lnTo>
                  <a:pt x="460" y="332"/>
                </a:lnTo>
                <a:lnTo>
                  <a:pt x="462" y="326"/>
                </a:lnTo>
                <a:lnTo>
                  <a:pt x="459" y="314"/>
                </a:lnTo>
                <a:lnTo>
                  <a:pt x="454" y="308"/>
                </a:lnTo>
                <a:lnTo>
                  <a:pt x="444" y="297"/>
                </a:lnTo>
                <a:lnTo>
                  <a:pt x="450" y="308"/>
                </a:lnTo>
                <a:lnTo>
                  <a:pt x="444" y="288"/>
                </a:lnTo>
                <a:lnTo>
                  <a:pt x="443" y="308"/>
                </a:lnTo>
                <a:lnTo>
                  <a:pt x="451" y="291"/>
                </a:lnTo>
                <a:lnTo>
                  <a:pt x="454" y="285"/>
                </a:lnTo>
                <a:lnTo>
                  <a:pt x="454" y="280"/>
                </a:lnTo>
                <a:lnTo>
                  <a:pt x="453" y="272"/>
                </a:lnTo>
                <a:lnTo>
                  <a:pt x="451" y="266"/>
                </a:lnTo>
                <a:lnTo>
                  <a:pt x="447" y="262"/>
                </a:lnTo>
                <a:lnTo>
                  <a:pt x="440" y="254"/>
                </a:lnTo>
                <a:lnTo>
                  <a:pt x="435" y="250"/>
                </a:lnTo>
                <a:lnTo>
                  <a:pt x="428" y="248"/>
                </a:lnTo>
                <a:lnTo>
                  <a:pt x="422" y="247"/>
                </a:lnTo>
                <a:lnTo>
                  <a:pt x="420" y="247"/>
                </a:lnTo>
                <a:lnTo>
                  <a:pt x="395" y="248"/>
                </a:lnTo>
                <a:lnTo>
                  <a:pt x="420" y="266"/>
                </a:lnTo>
                <a:lnTo>
                  <a:pt x="416" y="253"/>
                </a:lnTo>
                <a:lnTo>
                  <a:pt x="413" y="275"/>
                </a:lnTo>
                <a:lnTo>
                  <a:pt x="428" y="254"/>
                </a:lnTo>
                <a:lnTo>
                  <a:pt x="431" y="248"/>
                </a:lnTo>
                <a:lnTo>
                  <a:pt x="432" y="242"/>
                </a:lnTo>
                <a:lnTo>
                  <a:pt x="432" y="235"/>
                </a:lnTo>
                <a:lnTo>
                  <a:pt x="431" y="230"/>
                </a:lnTo>
                <a:lnTo>
                  <a:pt x="425" y="214"/>
                </a:lnTo>
                <a:lnTo>
                  <a:pt x="422" y="208"/>
                </a:lnTo>
                <a:lnTo>
                  <a:pt x="417" y="204"/>
                </a:lnTo>
                <a:lnTo>
                  <a:pt x="405" y="198"/>
                </a:lnTo>
                <a:lnTo>
                  <a:pt x="396" y="198"/>
                </a:lnTo>
                <a:lnTo>
                  <a:pt x="380" y="201"/>
                </a:lnTo>
                <a:lnTo>
                  <a:pt x="374" y="204"/>
                </a:lnTo>
                <a:lnTo>
                  <a:pt x="370" y="207"/>
                </a:lnTo>
                <a:lnTo>
                  <a:pt x="356" y="217"/>
                </a:lnTo>
                <a:lnTo>
                  <a:pt x="396" y="235"/>
                </a:lnTo>
                <a:lnTo>
                  <a:pt x="395" y="217"/>
                </a:lnTo>
                <a:lnTo>
                  <a:pt x="393" y="210"/>
                </a:lnTo>
                <a:lnTo>
                  <a:pt x="390" y="204"/>
                </a:lnTo>
                <a:lnTo>
                  <a:pt x="386" y="199"/>
                </a:lnTo>
                <a:lnTo>
                  <a:pt x="374" y="193"/>
                </a:lnTo>
                <a:lnTo>
                  <a:pt x="368" y="193"/>
                </a:lnTo>
                <a:lnTo>
                  <a:pt x="362" y="195"/>
                </a:lnTo>
                <a:lnTo>
                  <a:pt x="347" y="199"/>
                </a:lnTo>
                <a:lnTo>
                  <a:pt x="378" y="213"/>
                </a:lnTo>
                <a:lnTo>
                  <a:pt x="374" y="202"/>
                </a:lnTo>
                <a:lnTo>
                  <a:pt x="370" y="196"/>
                </a:lnTo>
                <a:lnTo>
                  <a:pt x="365" y="192"/>
                </a:lnTo>
                <a:lnTo>
                  <a:pt x="359" y="189"/>
                </a:lnTo>
                <a:lnTo>
                  <a:pt x="353" y="187"/>
                </a:lnTo>
                <a:lnTo>
                  <a:pt x="347" y="187"/>
                </a:lnTo>
                <a:lnTo>
                  <a:pt x="343" y="189"/>
                </a:lnTo>
                <a:lnTo>
                  <a:pt x="323" y="195"/>
                </a:lnTo>
                <a:lnTo>
                  <a:pt x="343" y="196"/>
                </a:lnTo>
                <a:lnTo>
                  <a:pt x="317" y="183"/>
                </a:lnTo>
                <a:lnTo>
                  <a:pt x="331" y="208"/>
                </a:lnTo>
                <a:lnTo>
                  <a:pt x="332" y="193"/>
                </a:lnTo>
                <a:lnTo>
                  <a:pt x="302" y="216"/>
                </a:lnTo>
                <a:lnTo>
                  <a:pt x="320" y="219"/>
                </a:lnTo>
                <a:lnTo>
                  <a:pt x="328" y="219"/>
                </a:lnTo>
                <a:lnTo>
                  <a:pt x="334" y="217"/>
                </a:lnTo>
                <a:lnTo>
                  <a:pt x="340" y="214"/>
                </a:lnTo>
                <a:lnTo>
                  <a:pt x="344" y="210"/>
                </a:lnTo>
                <a:lnTo>
                  <a:pt x="346" y="207"/>
                </a:lnTo>
                <a:lnTo>
                  <a:pt x="349" y="202"/>
                </a:lnTo>
                <a:lnTo>
                  <a:pt x="352" y="196"/>
                </a:lnTo>
                <a:lnTo>
                  <a:pt x="353" y="190"/>
                </a:lnTo>
                <a:lnTo>
                  <a:pt x="353" y="184"/>
                </a:lnTo>
                <a:lnTo>
                  <a:pt x="350" y="177"/>
                </a:lnTo>
                <a:lnTo>
                  <a:pt x="350" y="175"/>
                </a:lnTo>
                <a:lnTo>
                  <a:pt x="329" y="140"/>
                </a:lnTo>
                <a:lnTo>
                  <a:pt x="329" y="165"/>
                </a:lnTo>
                <a:lnTo>
                  <a:pt x="340" y="146"/>
                </a:lnTo>
                <a:lnTo>
                  <a:pt x="343" y="140"/>
                </a:lnTo>
                <a:lnTo>
                  <a:pt x="343" y="132"/>
                </a:lnTo>
                <a:lnTo>
                  <a:pt x="341" y="126"/>
                </a:lnTo>
                <a:lnTo>
                  <a:pt x="338" y="120"/>
                </a:lnTo>
                <a:lnTo>
                  <a:pt x="335" y="116"/>
                </a:lnTo>
                <a:lnTo>
                  <a:pt x="329" y="112"/>
                </a:lnTo>
                <a:lnTo>
                  <a:pt x="326" y="110"/>
                </a:lnTo>
                <a:lnTo>
                  <a:pt x="307" y="103"/>
                </a:lnTo>
                <a:lnTo>
                  <a:pt x="319" y="112"/>
                </a:lnTo>
                <a:lnTo>
                  <a:pt x="304" y="91"/>
                </a:lnTo>
                <a:lnTo>
                  <a:pt x="307" y="112"/>
                </a:lnTo>
                <a:lnTo>
                  <a:pt x="311" y="95"/>
                </a:lnTo>
                <a:lnTo>
                  <a:pt x="313" y="89"/>
                </a:lnTo>
                <a:lnTo>
                  <a:pt x="313" y="86"/>
                </a:lnTo>
                <a:lnTo>
                  <a:pt x="311" y="76"/>
                </a:lnTo>
                <a:lnTo>
                  <a:pt x="310" y="68"/>
                </a:lnTo>
                <a:lnTo>
                  <a:pt x="305" y="64"/>
                </a:lnTo>
                <a:lnTo>
                  <a:pt x="295" y="51"/>
                </a:lnTo>
                <a:lnTo>
                  <a:pt x="291" y="45"/>
                </a:lnTo>
                <a:lnTo>
                  <a:pt x="285" y="42"/>
                </a:lnTo>
                <a:lnTo>
                  <a:pt x="279" y="40"/>
                </a:lnTo>
                <a:lnTo>
                  <a:pt x="262" y="40"/>
                </a:lnTo>
                <a:lnTo>
                  <a:pt x="252" y="42"/>
                </a:lnTo>
                <a:lnTo>
                  <a:pt x="228" y="45"/>
                </a:lnTo>
                <a:lnTo>
                  <a:pt x="252" y="57"/>
                </a:lnTo>
                <a:lnTo>
                  <a:pt x="232" y="27"/>
                </a:lnTo>
                <a:lnTo>
                  <a:pt x="228" y="21"/>
                </a:lnTo>
                <a:lnTo>
                  <a:pt x="223" y="18"/>
                </a:lnTo>
                <a:lnTo>
                  <a:pt x="218" y="15"/>
                </a:lnTo>
                <a:lnTo>
                  <a:pt x="210" y="15"/>
                </a:lnTo>
                <a:lnTo>
                  <a:pt x="204" y="16"/>
                </a:lnTo>
                <a:lnTo>
                  <a:pt x="203" y="16"/>
                </a:lnTo>
                <a:lnTo>
                  <a:pt x="188" y="22"/>
                </a:lnTo>
                <a:lnTo>
                  <a:pt x="213" y="27"/>
                </a:lnTo>
                <a:lnTo>
                  <a:pt x="189" y="6"/>
                </a:lnTo>
                <a:lnTo>
                  <a:pt x="185" y="3"/>
                </a:lnTo>
                <a:lnTo>
                  <a:pt x="177" y="0"/>
                </a:lnTo>
                <a:lnTo>
                  <a:pt x="150" y="0"/>
                </a:lnTo>
                <a:lnTo>
                  <a:pt x="139" y="3"/>
                </a:lnTo>
                <a:lnTo>
                  <a:pt x="133" y="7"/>
                </a:lnTo>
                <a:lnTo>
                  <a:pt x="128" y="13"/>
                </a:lnTo>
                <a:lnTo>
                  <a:pt x="125" y="25"/>
                </a:lnTo>
                <a:lnTo>
                  <a:pt x="125" y="40"/>
                </a:lnTo>
                <a:lnTo>
                  <a:pt x="143" y="16"/>
                </a:lnTo>
                <a:lnTo>
                  <a:pt x="134" y="19"/>
                </a:lnTo>
                <a:lnTo>
                  <a:pt x="164" y="31"/>
                </a:lnTo>
                <a:lnTo>
                  <a:pt x="158" y="21"/>
                </a:lnTo>
                <a:lnTo>
                  <a:pt x="153" y="15"/>
                </a:lnTo>
                <a:lnTo>
                  <a:pt x="149" y="10"/>
                </a:lnTo>
                <a:lnTo>
                  <a:pt x="142" y="9"/>
                </a:lnTo>
                <a:lnTo>
                  <a:pt x="136" y="7"/>
                </a:lnTo>
                <a:lnTo>
                  <a:pt x="130" y="9"/>
                </a:lnTo>
                <a:lnTo>
                  <a:pt x="128" y="9"/>
                </a:lnTo>
                <a:lnTo>
                  <a:pt x="115" y="13"/>
                </a:lnTo>
                <a:lnTo>
                  <a:pt x="109" y="16"/>
                </a:lnTo>
                <a:lnTo>
                  <a:pt x="103" y="21"/>
                </a:lnTo>
                <a:lnTo>
                  <a:pt x="100" y="25"/>
                </a:lnTo>
                <a:lnTo>
                  <a:pt x="97" y="33"/>
                </a:lnTo>
                <a:lnTo>
                  <a:pt x="97" y="36"/>
                </a:lnTo>
                <a:lnTo>
                  <a:pt x="95" y="55"/>
                </a:lnTo>
                <a:lnTo>
                  <a:pt x="133" y="34"/>
                </a:lnTo>
                <a:lnTo>
                  <a:pt x="119" y="27"/>
                </a:lnTo>
                <a:lnTo>
                  <a:pt x="107" y="24"/>
                </a:lnTo>
                <a:lnTo>
                  <a:pt x="100" y="25"/>
                </a:lnTo>
                <a:lnTo>
                  <a:pt x="94" y="27"/>
                </a:lnTo>
                <a:lnTo>
                  <a:pt x="89" y="31"/>
                </a:lnTo>
                <a:lnTo>
                  <a:pt x="85" y="37"/>
                </a:lnTo>
                <a:lnTo>
                  <a:pt x="83" y="43"/>
                </a:lnTo>
                <a:lnTo>
                  <a:pt x="82" y="46"/>
                </a:lnTo>
                <a:lnTo>
                  <a:pt x="77" y="95"/>
                </a:lnTo>
                <a:lnTo>
                  <a:pt x="77" y="94"/>
                </a:lnTo>
                <a:lnTo>
                  <a:pt x="76" y="101"/>
                </a:lnTo>
                <a:lnTo>
                  <a:pt x="76" y="107"/>
                </a:lnTo>
                <a:lnTo>
                  <a:pt x="77" y="113"/>
                </a:lnTo>
                <a:lnTo>
                  <a:pt x="80" y="119"/>
                </a:lnTo>
                <a:lnTo>
                  <a:pt x="85" y="125"/>
                </a:lnTo>
                <a:lnTo>
                  <a:pt x="89" y="128"/>
                </a:lnTo>
                <a:lnTo>
                  <a:pt x="97" y="131"/>
                </a:lnTo>
                <a:lnTo>
                  <a:pt x="110" y="131"/>
                </a:lnTo>
                <a:lnTo>
                  <a:pt x="94" y="86"/>
                </a:lnTo>
                <a:lnTo>
                  <a:pt x="79" y="100"/>
                </a:lnTo>
                <a:lnTo>
                  <a:pt x="103" y="95"/>
                </a:lnTo>
                <a:lnTo>
                  <a:pt x="89" y="91"/>
                </a:lnTo>
                <a:lnTo>
                  <a:pt x="83" y="89"/>
                </a:lnTo>
                <a:lnTo>
                  <a:pt x="77" y="89"/>
                </a:lnTo>
                <a:lnTo>
                  <a:pt x="76" y="91"/>
                </a:lnTo>
                <a:lnTo>
                  <a:pt x="60" y="95"/>
                </a:lnTo>
                <a:lnTo>
                  <a:pt x="52" y="97"/>
                </a:lnTo>
                <a:lnTo>
                  <a:pt x="48" y="101"/>
                </a:lnTo>
                <a:lnTo>
                  <a:pt x="43" y="107"/>
                </a:lnTo>
                <a:lnTo>
                  <a:pt x="40" y="119"/>
                </a:lnTo>
                <a:lnTo>
                  <a:pt x="42" y="125"/>
                </a:lnTo>
                <a:lnTo>
                  <a:pt x="43" y="132"/>
                </a:lnTo>
                <a:lnTo>
                  <a:pt x="46" y="135"/>
                </a:lnTo>
                <a:lnTo>
                  <a:pt x="68" y="161"/>
                </a:lnTo>
                <a:lnTo>
                  <a:pt x="67" y="129"/>
                </a:lnTo>
                <a:lnTo>
                  <a:pt x="57" y="144"/>
                </a:lnTo>
                <a:lnTo>
                  <a:pt x="95" y="141"/>
                </a:lnTo>
                <a:lnTo>
                  <a:pt x="74" y="120"/>
                </a:lnTo>
                <a:lnTo>
                  <a:pt x="70" y="116"/>
                </a:lnTo>
                <a:lnTo>
                  <a:pt x="63" y="114"/>
                </a:lnTo>
                <a:lnTo>
                  <a:pt x="57" y="113"/>
                </a:lnTo>
                <a:lnTo>
                  <a:pt x="52" y="113"/>
                </a:lnTo>
                <a:lnTo>
                  <a:pt x="37" y="116"/>
                </a:lnTo>
                <a:lnTo>
                  <a:pt x="30" y="119"/>
                </a:lnTo>
                <a:lnTo>
                  <a:pt x="25" y="122"/>
                </a:lnTo>
                <a:lnTo>
                  <a:pt x="21" y="128"/>
                </a:lnTo>
                <a:lnTo>
                  <a:pt x="18" y="134"/>
                </a:lnTo>
                <a:lnTo>
                  <a:pt x="16" y="140"/>
                </a:lnTo>
                <a:lnTo>
                  <a:pt x="16" y="146"/>
                </a:lnTo>
                <a:lnTo>
                  <a:pt x="18" y="150"/>
                </a:lnTo>
                <a:lnTo>
                  <a:pt x="24" y="167"/>
                </a:lnTo>
                <a:lnTo>
                  <a:pt x="24" y="152"/>
                </a:lnTo>
                <a:lnTo>
                  <a:pt x="18" y="175"/>
                </a:lnTo>
                <a:lnTo>
                  <a:pt x="57" y="162"/>
                </a:lnTo>
                <a:lnTo>
                  <a:pt x="43" y="152"/>
                </a:lnTo>
                <a:lnTo>
                  <a:pt x="39" y="147"/>
                </a:lnTo>
                <a:lnTo>
                  <a:pt x="31" y="146"/>
                </a:lnTo>
                <a:lnTo>
                  <a:pt x="25" y="146"/>
                </a:lnTo>
                <a:lnTo>
                  <a:pt x="19" y="147"/>
                </a:lnTo>
                <a:lnTo>
                  <a:pt x="13" y="150"/>
                </a:lnTo>
                <a:lnTo>
                  <a:pt x="9" y="156"/>
                </a:lnTo>
                <a:lnTo>
                  <a:pt x="6" y="159"/>
                </a:lnTo>
                <a:lnTo>
                  <a:pt x="0" y="170"/>
                </a:lnTo>
                <a:lnTo>
                  <a:pt x="45" y="193"/>
                </a:lnTo>
                <a:lnTo>
                  <a:pt x="51" y="183"/>
                </a:lnTo>
                <a:lnTo>
                  <a:pt x="13" y="190"/>
                </a:lnTo>
                <a:lnTo>
                  <a:pt x="27" y="201"/>
                </a:lnTo>
                <a:lnTo>
                  <a:pt x="30" y="204"/>
                </a:lnTo>
                <a:lnTo>
                  <a:pt x="36" y="205"/>
                </a:lnTo>
                <a:lnTo>
                  <a:pt x="42" y="207"/>
                </a:lnTo>
                <a:lnTo>
                  <a:pt x="49" y="205"/>
                </a:lnTo>
                <a:lnTo>
                  <a:pt x="55" y="204"/>
                </a:lnTo>
                <a:lnTo>
                  <a:pt x="60" y="199"/>
                </a:lnTo>
                <a:lnTo>
                  <a:pt x="64" y="193"/>
                </a:lnTo>
                <a:lnTo>
                  <a:pt x="66" y="187"/>
                </a:lnTo>
                <a:lnTo>
                  <a:pt x="71" y="164"/>
                </a:lnTo>
                <a:lnTo>
                  <a:pt x="73" y="162"/>
                </a:lnTo>
                <a:lnTo>
                  <a:pt x="73" y="156"/>
                </a:lnTo>
                <a:lnTo>
                  <a:pt x="71" y="149"/>
                </a:lnTo>
                <a:lnTo>
                  <a:pt x="66" y="132"/>
                </a:lnTo>
                <a:lnTo>
                  <a:pt x="46" y="167"/>
                </a:lnTo>
                <a:lnTo>
                  <a:pt x="61" y="164"/>
                </a:lnTo>
                <a:lnTo>
                  <a:pt x="39" y="156"/>
                </a:lnTo>
                <a:lnTo>
                  <a:pt x="60" y="177"/>
                </a:lnTo>
                <a:lnTo>
                  <a:pt x="63" y="180"/>
                </a:lnTo>
                <a:lnTo>
                  <a:pt x="68" y="183"/>
                </a:lnTo>
                <a:lnTo>
                  <a:pt x="76" y="184"/>
                </a:lnTo>
                <a:lnTo>
                  <a:pt x="82" y="184"/>
                </a:lnTo>
                <a:lnTo>
                  <a:pt x="88" y="181"/>
                </a:lnTo>
                <a:lnTo>
                  <a:pt x="94" y="178"/>
                </a:lnTo>
                <a:lnTo>
                  <a:pt x="98" y="174"/>
                </a:lnTo>
                <a:lnTo>
                  <a:pt x="109" y="159"/>
                </a:lnTo>
                <a:lnTo>
                  <a:pt x="109" y="158"/>
                </a:lnTo>
                <a:lnTo>
                  <a:pt x="112" y="152"/>
                </a:lnTo>
                <a:lnTo>
                  <a:pt x="113" y="146"/>
                </a:lnTo>
                <a:lnTo>
                  <a:pt x="113" y="140"/>
                </a:lnTo>
                <a:lnTo>
                  <a:pt x="110" y="132"/>
                </a:lnTo>
                <a:lnTo>
                  <a:pt x="107" y="128"/>
                </a:lnTo>
                <a:lnTo>
                  <a:pt x="85" y="103"/>
                </a:lnTo>
                <a:lnTo>
                  <a:pt x="71" y="143"/>
                </a:lnTo>
                <a:lnTo>
                  <a:pt x="88" y="138"/>
                </a:lnTo>
                <a:lnTo>
                  <a:pt x="74" y="138"/>
                </a:lnTo>
                <a:lnTo>
                  <a:pt x="88" y="143"/>
                </a:lnTo>
                <a:lnTo>
                  <a:pt x="94" y="144"/>
                </a:lnTo>
                <a:lnTo>
                  <a:pt x="101" y="144"/>
                </a:lnTo>
                <a:lnTo>
                  <a:pt x="107" y="141"/>
                </a:lnTo>
                <a:lnTo>
                  <a:pt x="112" y="138"/>
                </a:lnTo>
                <a:lnTo>
                  <a:pt x="127" y="125"/>
                </a:lnTo>
                <a:lnTo>
                  <a:pt x="128" y="123"/>
                </a:lnTo>
                <a:lnTo>
                  <a:pt x="133" y="119"/>
                </a:lnTo>
                <a:lnTo>
                  <a:pt x="134" y="112"/>
                </a:lnTo>
                <a:lnTo>
                  <a:pt x="136" y="106"/>
                </a:lnTo>
                <a:lnTo>
                  <a:pt x="134" y="100"/>
                </a:lnTo>
                <a:lnTo>
                  <a:pt x="133" y="94"/>
                </a:lnTo>
                <a:lnTo>
                  <a:pt x="128" y="88"/>
                </a:lnTo>
                <a:lnTo>
                  <a:pt x="124" y="83"/>
                </a:lnTo>
                <a:lnTo>
                  <a:pt x="116" y="82"/>
                </a:lnTo>
                <a:lnTo>
                  <a:pt x="110" y="80"/>
                </a:lnTo>
                <a:lnTo>
                  <a:pt x="101" y="80"/>
                </a:lnTo>
                <a:lnTo>
                  <a:pt x="127" y="110"/>
                </a:lnTo>
                <a:lnTo>
                  <a:pt x="128" y="103"/>
                </a:lnTo>
                <a:lnTo>
                  <a:pt x="128" y="101"/>
                </a:lnTo>
                <a:lnTo>
                  <a:pt x="133" y="52"/>
                </a:lnTo>
                <a:lnTo>
                  <a:pt x="95" y="71"/>
                </a:lnTo>
                <a:lnTo>
                  <a:pt x="109" y="79"/>
                </a:lnTo>
                <a:lnTo>
                  <a:pt x="112" y="80"/>
                </a:lnTo>
                <a:lnTo>
                  <a:pt x="119" y="82"/>
                </a:lnTo>
                <a:lnTo>
                  <a:pt x="125" y="82"/>
                </a:lnTo>
                <a:lnTo>
                  <a:pt x="131" y="79"/>
                </a:lnTo>
                <a:lnTo>
                  <a:pt x="137" y="76"/>
                </a:lnTo>
                <a:lnTo>
                  <a:pt x="142" y="71"/>
                </a:lnTo>
                <a:lnTo>
                  <a:pt x="144" y="65"/>
                </a:lnTo>
                <a:lnTo>
                  <a:pt x="146" y="58"/>
                </a:lnTo>
                <a:lnTo>
                  <a:pt x="147" y="39"/>
                </a:lnTo>
                <a:lnTo>
                  <a:pt x="130" y="61"/>
                </a:lnTo>
                <a:lnTo>
                  <a:pt x="143" y="57"/>
                </a:lnTo>
                <a:lnTo>
                  <a:pt x="113" y="45"/>
                </a:lnTo>
                <a:lnTo>
                  <a:pt x="119" y="55"/>
                </a:lnTo>
                <a:lnTo>
                  <a:pt x="121" y="57"/>
                </a:lnTo>
                <a:lnTo>
                  <a:pt x="125" y="62"/>
                </a:lnTo>
                <a:lnTo>
                  <a:pt x="130" y="65"/>
                </a:lnTo>
                <a:lnTo>
                  <a:pt x="137" y="68"/>
                </a:lnTo>
                <a:lnTo>
                  <a:pt x="143" y="68"/>
                </a:lnTo>
                <a:lnTo>
                  <a:pt x="149" y="67"/>
                </a:lnTo>
                <a:lnTo>
                  <a:pt x="158" y="64"/>
                </a:lnTo>
                <a:lnTo>
                  <a:pt x="164" y="62"/>
                </a:lnTo>
                <a:lnTo>
                  <a:pt x="168" y="58"/>
                </a:lnTo>
                <a:lnTo>
                  <a:pt x="173" y="54"/>
                </a:lnTo>
                <a:lnTo>
                  <a:pt x="174" y="46"/>
                </a:lnTo>
                <a:lnTo>
                  <a:pt x="176" y="40"/>
                </a:lnTo>
                <a:lnTo>
                  <a:pt x="176" y="25"/>
                </a:lnTo>
                <a:lnTo>
                  <a:pt x="150" y="51"/>
                </a:lnTo>
                <a:lnTo>
                  <a:pt x="173" y="51"/>
                </a:lnTo>
                <a:lnTo>
                  <a:pt x="156" y="45"/>
                </a:lnTo>
                <a:lnTo>
                  <a:pt x="180" y="65"/>
                </a:lnTo>
                <a:lnTo>
                  <a:pt x="186" y="70"/>
                </a:lnTo>
                <a:lnTo>
                  <a:pt x="194" y="71"/>
                </a:lnTo>
                <a:lnTo>
                  <a:pt x="200" y="71"/>
                </a:lnTo>
                <a:lnTo>
                  <a:pt x="206" y="70"/>
                </a:lnTo>
                <a:lnTo>
                  <a:pt x="220" y="64"/>
                </a:lnTo>
                <a:lnTo>
                  <a:pt x="191" y="54"/>
                </a:lnTo>
                <a:lnTo>
                  <a:pt x="210" y="83"/>
                </a:lnTo>
                <a:lnTo>
                  <a:pt x="210" y="85"/>
                </a:lnTo>
                <a:lnTo>
                  <a:pt x="216" y="89"/>
                </a:lnTo>
                <a:lnTo>
                  <a:pt x="220" y="94"/>
                </a:lnTo>
                <a:lnTo>
                  <a:pt x="228" y="95"/>
                </a:lnTo>
                <a:lnTo>
                  <a:pt x="234" y="95"/>
                </a:lnTo>
                <a:lnTo>
                  <a:pt x="258" y="92"/>
                </a:lnTo>
                <a:lnTo>
                  <a:pt x="268" y="91"/>
                </a:lnTo>
                <a:lnTo>
                  <a:pt x="265" y="91"/>
                </a:lnTo>
                <a:lnTo>
                  <a:pt x="276" y="91"/>
                </a:lnTo>
                <a:lnTo>
                  <a:pt x="256" y="80"/>
                </a:lnTo>
                <a:lnTo>
                  <a:pt x="267" y="94"/>
                </a:lnTo>
                <a:lnTo>
                  <a:pt x="261" y="82"/>
                </a:lnTo>
                <a:lnTo>
                  <a:pt x="262" y="92"/>
                </a:lnTo>
                <a:lnTo>
                  <a:pt x="264" y="83"/>
                </a:lnTo>
                <a:lnTo>
                  <a:pt x="259" y="100"/>
                </a:lnTo>
                <a:lnTo>
                  <a:pt x="258" y="101"/>
                </a:lnTo>
                <a:lnTo>
                  <a:pt x="258" y="109"/>
                </a:lnTo>
                <a:lnTo>
                  <a:pt x="259" y="114"/>
                </a:lnTo>
                <a:lnTo>
                  <a:pt x="262" y="120"/>
                </a:lnTo>
                <a:lnTo>
                  <a:pt x="277" y="141"/>
                </a:lnTo>
                <a:lnTo>
                  <a:pt x="279" y="143"/>
                </a:lnTo>
                <a:lnTo>
                  <a:pt x="283" y="147"/>
                </a:lnTo>
                <a:lnTo>
                  <a:pt x="289" y="150"/>
                </a:lnTo>
                <a:lnTo>
                  <a:pt x="308" y="158"/>
                </a:lnTo>
                <a:lnTo>
                  <a:pt x="295" y="122"/>
                </a:lnTo>
                <a:lnTo>
                  <a:pt x="285" y="141"/>
                </a:lnTo>
                <a:lnTo>
                  <a:pt x="283" y="147"/>
                </a:lnTo>
                <a:lnTo>
                  <a:pt x="282" y="153"/>
                </a:lnTo>
                <a:lnTo>
                  <a:pt x="283" y="159"/>
                </a:lnTo>
                <a:lnTo>
                  <a:pt x="285" y="167"/>
                </a:lnTo>
                <a:lnTo>
                  <a:pt x="305" y="202"/>
                </a:lnTo>
                <a:lnTo>
                  <a:pt x="307" y="175"/>
                </a:lnTo>
                <a:lnTo>
                  <a:pt x="304" y="180"/>
                </a:lnTo>
                <a:lnTo>
                  <a:pt x="329" y="168"/>
                </a:lnTo>
                <a:lnTo>
                  <a:pt x="311" y="165"/>
                </a:lnTo>
                <a:lnTo>
                  <a:pt x="310" y="165"/>
                </a:lnTo>
                <a:lnTo>
                  <a:pt x="302" y="165"/>
                </a:lnTo>
                <a:lnTo>
                  <a:pt x="296" y="168"/>
                </a:lnTo>
                <a:lnTo>
                  <a:pt x="291" y="171"/>
                </a:lnTo>
                <a:lnTo>
                  <a:pt x="286" y="175"/>
                </a:lnTo>
                <a:lnTo>
                  <a:pt x="283" y="181"/>
                </a:lnTo>
                <a:lnTo>
                  <a:pt x="282" y="187"/>
                </a:lnTo>
                <a:lnTo>
                  <a:pt x="280" y="202"/>
                </a:lnTo>
                <a:lnTo>
                  <a:pt x="280" y="207"/>
                </a:lnTo>
                <a:lnTo>
                  <a:pt x="282" y="213"/>
                </a:lnTo>
                <a:lnTo>
                  <a:pt x="285" y="219"/>
                </a:lnTo>
                <a:lnTo>
                  <a:pt x="288" y="223"/>
                </a:lnTo>
                <a:lnTo>
                  <a:pt x="294" y="227"/>
                </a:lnTo>
                <a:lnTo>
                  <a:pt x="319" y="241"/>
                </a:lnTo>
                <a:lnTo>
                  <a:pt x="325" y="244"/>
                </a:lnTo>
                <a:lnTo>
                  <a:pt x="332" y="244"/>
                </a:lnTo>
                <a:lnTo>
                  <a:pt x="338" y="242"/>
                </a:lnTo>
                <a:lnTo>
                  <a:pt x="358" y="236"/>
                </a:lnTo>
                <a:lnTo>
                  <a:pt x="326" y="223"/>
                </a:lnTo>
                <a:lnTo>
                  <a:pt x="331" y="233"/>
                </a:lnTo>
                <a:lnTo>
                  <a:pt x="334" y="236"/>
                </a:lnTo>
                <a:lnTo>
                  <a:pt x="337" y="241"/>
                </a:lnTo>
                <a:lnTo>
                  <a:pt x="343" y="245"/>
                </a:lnTo>
                <a:lnTo>
                  <a:pt x="349" y="248"/>
                </a:lnTo>
                <a:lnTo>
                  <a:pt x="356" y="248"/>
                </a:lnTo>
                <a:lnTo>
                  <a:pt x="362" y="247"/>
                </a:lnTo>
                <a:lnTo>
                  <a:pt x="377" y="242"/>
                </a:lnTo>
                <a:lnTo>
                  <a:pt x="344" y="220"/>
                </a:lnTo>
                <a:lnTo>
                  <a:pt x="346" y="238"/>
                </a:lnTo>
                <a:lnTo>
                  <a:pt x="346" y="239"/>
                </a:lnTo>
                <a:lnTo>
                  <a:pt x="347" y="247"/>
                </a:lnTo>
                <a:lnTo>
                  <a:pt x="352" y="251"/>
                </a:lnTo>
                <a:lnTo>
                  <a:pt x="356" y="257"/>
                </a:lnTo>
                <a:lnTo>
                  <a:pt x="362" y="260"/>
                </a:lnTo>
                <a:lnTo>
                  <a:pt x="368" y="262"/>
                </a:lnTo>
                <a:lnTo>
                  <a:pt x="374" y="262"/>
                </a:lnTo>
                <a:lnTo>
                  <a:pt x="381" y="260"/>
                </a:lnTo>
                <a:lnTo>
                  <a:pt x="386" y="256"/>
                </a:lnTo>
                <a:lnTo>
                  <a:pt x="399" y="245"/>
                </a:lnTo>
                <a:lnTo>
                  <a:pt x="389" y="251"/>
                </a:lnTo>
                <a:lnTo>
                  <a:pt x="405" y="248"/>
                </a:lnTo>
                <a:lnTo>
                  <a:pt x="377" y="232"/>
                </a:lnTo>
                <a:lnTo>
                  <a:pt x="383" y="248"/>
                </a:lnTo>
                <a:lnTo>
                  <a:pt x="386" y="225"/>
                </a:lnTo>
                <a:lnTo>
                  <a:pt x="371" y="245"/>
                </a:lnTo>
                <a:lnTo>
                  <a:pt x="370" y="248"/>
                </a:lnTo>
                <a:lnTo>
                  <a:pt x="367" y="256"/>
                </a:lnTo>
                <a:lnTo>
                  <a:pt x="367" y="262"/>
                </a:lnTo>
                <a:lnTo>
                  <a:pt x="368" y="268"/>
                </a:lnTo>
                <a:lnTo>
                  <a:pt x="372" y="281"/>
                </a:lnTo>
                <a:lnTo>
                  <a:pt x="375" y="287"/>
                </a:lnTo>
                <a:lnTo>
                  <a:pt x="380" y="293"/>
                </a:lnTo>
                <a:lnTo>
                  <a:pt x="384" y="296"/>
                </a:lnTo>
                <a:lnTo>
                  <a:pt x="392" y="299"/>
                </a:lnTo>
                <a:lnTo>
                  <a:pt x="398" y="299"/>
                </a:lnTo>
                <a:lnTo>
                  <a:pt x="423" y="297"/>
                </a:lnTo>
                <a:lnTo>
                  <a:pt x="404" y="290"/>
                </a:lnTo>
                <a:lnTo>
                  <a:pt x="411" y="297"/>
                </a:lnTo>
                <a:lnTo>
                  <a:pt x="407" y="268"/>
                </a:lnTo>
                <a:lnTo>
                  <a:pt x="398" y="284"/>
                </a:lnTo>
                <a:lnTo>
                  <a:pt x="395" y="290"/>
                </a:lnTo>
                <a:lnTo>
                  <a:pt x="395" y="297"/>
                </a:lnTo>
                <a:lnTo>
                  <a:pt x="396" y="303"/>
                </a:lnTo>
                <a:lnTo>
                  <a:pt x="402" y="323"/>
                </a:lnTo>
                <a:lnTo>
                  <a:pt x="404" y="329"/>
                </a:lnTo>
                <a:lnTo>
                  <a:pt x="408" y="333"/>
                </a:lnTo>
                <a:lnTo>
                  <a:pt x="419" y="343"/>
                </a:lnTo>
                <a:lnTo>
                  <a:pt x="419" y="308"/>
                </a:lnTo>
                <a:lnTo>
                  <a:pt x="408" y="318"/>
                </a:lnTo>
                <a:lnTo>
                  <a:pt x="405" y="321"/>
                </a:lnTo>
                <a:lnTo>
                  <a:pt x="402" y="327"/>
                </a:lnTo>
                <a:lnTo>
                  <a:pt x="401" y="333"/>
                </a:lnTo>
                <a:lnTo>
                  <a:pt x="401" y="339"/>
                </a:lnTo>
                <a:lnTo>
                  <a:pt x="402" y="346"/>
                </a:lnTo>
                <a:lnTo>
                  <a:pt x="407" y="351"/>
                </a:lnTo>
                <a:lnTo>
                  <a:pt x="432" y="384"/>
                </a:lnTo>
                <a:lnTo>
                  <a:pt x="428" y="360"/>
                </a:lnTo>
                <a:lnTo>
                  <a:pt x="416" y="390"/>
                </a:lnTo>
                <a:lnTo>
                  <a:pt x="443" y="373"/>
                </a:lnTo>
                <a:lnTo>
                  <a:pt x="410" y="370"/>
                </a:lnTo>
                <a:lnTo>
                  <a:pt x="404" y="370"/>
                </a:lnTo>
                <a:lnTo>
                  <a:pt x="398" y="372"/>
                </a:lnTo>
                <a:lnTo>
                  <a:pt x="392" y="375"/>
                </a:lnTo>
                <a:lnTo>
                  <a:pt x="387" y="379"/>
                </a:lnTo>
                <a:lnTo>
                  <a:pt x="371" y="400"/>
                </a:lnTo>
                <a:lnTo>
                  <a:pt x="370" y="401"/>
                </a:lnTo>
                <a:lnTo>
                  <a:pt x="367" y="407"/>
                </a:lnTo>
                <a:lnTo>
                  <a:pt x="365" y="415"/>
                </a:lnTo>
                <a:lnTo>
                  <a:pt x="365" y="421"/>
                </a:lnTo>
                <a:lnTo>
                  <a:pt x="368" y="427"/>
                </a:lnTo>
                <a:lnTo>
                  <a:pt x="371" y="433"/>
                </a:lnTo>
                <a:lnTo>
                  <a:pt x="375" y="437"/>
                </a:lnTo>
                <a:lnTo>
                  <a:pt x="381" y="440"/>
                </a:lnTo>
                <a:lnTo>
                  <a:pt x="411" y="451"/>
                </a:lnTo>
                <a:lnTo>
                  <a:pt x="395" y="422"/>
                </a:lnTo>
                <a:lnTo>
                  <a:pt x="392" y="439"/>
                </a:lnTo>
                <a:lnTo>
                  <a:pt x="417" y="418"/>
                </a:lnTo>
                <a:lnTo>
                  <a:pt x="395" y="418"/>
                </a:lnTo>
                <a:lnTo>
                  <a:pt x="390" y="418"/>
                </a:lnTo>
                <a:lnTo>
                  <a:pt x="384" y="421"/>
                </a:lnTo>
                <a:lnTo>
                  <a:pt x="378" y="424"/>
                </a:lnTo>
                <a:lnTo>
                  <a:pt x="374" y="428"/>
                </a:lnTo>
                <a:lnTo>
                  <a:pt x="371" y="434"/>
                </a:lnTo>
                <a:lnTo>
                  <a:pt x="367" y="446"/>
                </a:lnTo>
                <a:lnTo>
                  <a:pt x="365" y="453"/>
                </a:lnTo>
                <a:lnTo>
                  <a:pt x="365" y="459"/>
                </a:lnTo>
                <a:lnTo>
                  <a:pt x="368" y="465"/>
                </a:lnTo>
                <a:lnTo>
                  <a:pt x="371" y="471"/>
                </a:lnTo>
                <a:lnTo>
                  <a:pt x="375" y="476"/>
                </a:lnTo>
                <a:lnTo>
                  <a:pt x="381" y="479"/>
                </a:lnTo>
                <a:lnTo>
                  <a:pt x="389" y="480"/>
                </a:lnTo>
                <a:lnTo>
                  <a:pt x="410" y="482"/>
                </a:lnTo>
                <a:lnTo>
                  <a:pt x="417" y="431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68" name="Freeform 904"/>
          <p:cNvSpPr>
            <a:spLocks/>
          </p:cNvSpPr>
          <p:nvPr/>
        </p:nvSpPr>
        <p:spPr bwMode="auto">
          <a:xfrm>
            <a:off x="6958013" y="2873375"/>
            <a:ext cx="68262" cy="71438"/>
          </a:xfrm>
          <a:custGeom>
            <a:avLst/>
            <a:gdLst/>
            <a:ahLst/>
            <a:cxnLst>
              <a:cxn ang="0">
                <a:pos x="2" y="32"/>
              </a:cxn>
              <a:cxn ang="0">
                <a:pos x="0" y="38"/>
              </a:cxn>
              <a:cxn ang="0">
                <a:pos x="0" y="44"/>
              </a:cxn>
              <a:cxn ang="0">
                <a:pos x="3" y="50"/>
              </a:cxn>
              <a:cxn ang="0">
                <a:pos x="6" y="55"/>
              </a:cxn>
              <a:cxn ang="0">
                <a:pos x="11" y="59"/>
              </a:cxn>
              <a:cxn ang="0">
                <a:pos x="15" y="61"/>
              </a:cxn>
              <a:cxn ang="0">
                <a:pos x="21" y="62"/>
              </a:cxn>
              <a:cxn ang="0">
                <a:pos x="27" y="62"/>
              </a:cxn>
              <a:cxn ang="0">
                <a:pos x="33" y="59"/>
              </a:cxn>
              <a:cxn ang="0">
                <a:pos x="38" y="56"/>
              </a:cxn>
              <a:cxn ang="0">
                <a:pos x="42" y="52"/>
              </a:cxn>
              <a:cxn ang="0">
                <a:pos x="44" y="47"/>
              </a:cxn>
              <a:cxn ang="0">
                <a:pos x="50" y="29"/>
              </a:cxn>
              <a:cxn ang="0">
                <a:pos x="51" y="24"/>
              </a:cxn>
              <a:cxn ang="0">
                <a:pos x="51" y="18"/>
              </a:cxn>
              <a:cxn ang="0">
                <a:pos x="48" y="12"/>
              </a:cxn>
              <a:cxn ang="0">
                <a:pos x="45" y="7"/>
              </a:cxn>
              <a:cxn ang="0">
                <a:pos x="41" y="3"/>
              </a:cxn>
              <a:cxn ang="0">
                <a:pos x="36" y="1"/>
              </a:cxn>
              <a:cxn ang="0">
                <a:pos x="30" y="0"/>
              </a:cxn>
              <a:cxn ang="0">
                <a:pos x="24" y="0"/>
              </a:cxn>
              <a:cxn ang="0">
                <a:pos x="18" y="3"/>
              </a:cxn>
              <a:cxn ang="0">
                <a:pos x="14" y="6"/>
              </a:cxn>
              <a:cxn ang="0">
                <a:pos x="9" y="10"/>
              </a:cxn>
              <a:cxn ang="0">
                <a:pos x="8" y="15"/>
              </a:cxn>
              <a:cxn ang="0">
                <a:pos x="2" y="32"/>
              </a:cxn>
            </a:cxnLst>
            <a:rect l="0" t="0" r="r" b="b"/>
            <a:pathLst>
              <a:path w="51" h="62">
                <a:moveTo>
                  <a:pt x="2" y="32"/>
                </a:moveTo>
                <a:lnTo>
                  <a:pt x="0" y="38"/>
                </a:lnTo>
                <a:lnTo>
                  <a:pt x="0" y="44"/>
                </a:lnTo>
                <a:lnTo>
                  <a:pt x="3" y="50"/>
                </a:lnTo>
                <a:lnTo>
                  <a:pt x="6" y="55"/>
                </a:lnTo>
                <a:lnTo>
                  <a:pt x="11" y="59"/>
                </a:lnTo>
                <a:lnTo>
                  <a:pt x="15" y="61"/>
                </a:lnTo>
                <a:lnTo>
                  <a:pt x="21" y="62"/>
                </a:lnTo>
                <a:lnTo>
                  <a:pt x="27" y="62"/>
                </a:lnTo>
                <a:lnTo>
                  <a:pt x="33" y="59"/>
                </a:lnTo>
                <a:lnTo>
                  <a:pt x="38" y="56"/>
                </a:lnTo>
                <a:lnTo>
                  <a:pt x="42" y="52"/>
                </a:lnTo>
                <a:lnTo>
                  <a:pt x="44" y="47"/>
                </a:lnTo>
                <a:lnTo>
                  <a:pt x="50" y="29"/>
                </a:lnTo>
                <a:lnTo>
                  <a:pt x="51" y="24"/>
                </a:lnTo>
                <a:lnTo>
                  <a:pt x="51" y="18"/>
                </a:lnTo>
                <a:lnTo>
                  <a:pt x="48" y="12"/>
                </a:lnTo>
                <a:lnTo>
                  <a:pt x="45" y="7"/>
                </a:lnTo>
                <a:lnTo>
                  <a:pt x="41" y="3"/>
                </a:lnTo>
                <a:lnTo>
                  <a:pt x="36" y="1"/>
                </a:lnTo>
                <a:lnTo>
                  <a:pt x="30" y="0"/>
                </a:lnTo>
                <a:lnTo>
                  <a:pt x="24" y="0"/>
                </a:lnTo>
                <a:lnTo>
                  <a:pt x="18" y="3"/>
                </a:lnTo>
                <a:lnTo>
                  <a:pt x="14" y="6"/>
                </a:lnTo>
                <a:lnTo>
                  <a:pt x="9" y="10"/>
                </a:lnTo>
                <a:lnTo>
                  <a:pt x="8" y="15"/>
                </a:lnTo>
                <a:lnTo>
                  <a:pt x="2" y="32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69" name="Freeform 905"/>
          <p:cNvSpPr>
            <a:spLocks/>
          </p:cNvSpPr>
          <p:nvPr/>
        </p:nvSpPr>
        <p:spPr bwMode="auto">
          <a:xfrm>
            <a:off x="6859588" y="2814638"/>
            <a:ext cx="163512" cy="234950"/>
          </a:xfrm>
          <a:custGeom>
            <a:avLst/>
            <a:gdLst/>
            <a:ahLst/>
            <a:cxnLst>
              <a:cxn ang="0">
                <a:pos x="34" y="4"/>
              </a:cxn>
              <a:cxn ang="0">
                <a:pos x="30" y="1"/>
              </a:cxn>
              <a:cxn ang="0">
                <a:pos x="24" y="0"/>
              </a:cxn>
              <a:cxn ang="0">
                <a:pos x="18" y="0"/>
              </a:cxn>
              <a:cxn ang="0">
                <a:pos x="12" y="1"/>
              </a:cxn>
              <a:cxn ang="0">
                <a:pos x="7" y="6"/>
              </a:cxn>
              <a:cxn ang="0">
                <a:pos x="1" y="15"/>
              </a:cxn>
              <a:cxn ang="0">
                <a:pos x="0" y="21"/>
              </a:cxn>
              <a:cxn ang="0">
                <a:pos x="0" y="26"/>
              </a:cxn>
              <a:cxn ang="0">
                <a:pos x="1" y="32"/>
              </a:cxn>
              <a:cxn ang="0">
                <a:pos x="6" y="37"/>
              </a:cxn>
              <a:cxn ang="0">
                <a:pos x="10" y="40"/>
              </a:cxn>
              <a:cxn ang="0">
                <a:pos x="48" y="65"/>
              </a:cxn>
              <a:cxn ang="0">
                <a:pos x="43" y="62"/>
              </a:cxn>
              <a:cxn ang="0">
                <a:pos x="66" y="86"/>
              </a:cxn>
              <a:cxn ang="0">
                <a:pos x="64" y="84"/>
              </a:cxn>
              <a:cxn ang="0">
                <a:pos x="76" y="101"/>
              </a:cxn>
              <a:cxn ang="0">
                <a:pos x="71" y="90"/>
              </a:cxn>
              <a:cxn ang="0">
                <a:pos x="74" y="116"/>
              </a:cxn>
              <a:cxn ang="0">
                <a:pos x="74" y="108"/>
              </a:cxn>
              <a:cxn ang="0">
                <a:pos x="70" y="131"/>
              </a:cxn>
              <a:cxn ang="0">
                <a:pos x="70" y="139"/>
              </a:cxn>
              <a:cxn ang="0">
                <a:pos x="74" y="160"/>
              </a:cxn>
              <a:cxn ang="0">
                <a:pos x="76" y="150"/>
              </a:cxn>
              <a:cxn ang="0">
                <a:pos x="67" y="180"/>
              </a:cxn>
              <a:cxn ang="0">
                <a:pos x="66" y="186"/>
              </a:cxn>
              <a:cxn ang="0">
                <a:pos x="66" y="190"/>
              </a:cxn>
              <a:cxn ang="0">
                <a:pos x="69" y="196"/>
              </a:cxn>
              <a:cxn ang="0">
                <a:pos x="71" y="200"/>
              </a:cxn>
              <a:cxn ang="0">
                <a:pos x="76" y="205"/>
              </a:cxn>
              <a:cxn ang="0">
                <a:pos x="88" y="208"/>
              </a:cxn>
              <a:cxn ang="0">
                <a:pos x="92" y="208"/>
              </a:cxn>
              <a:cxn ang="0">
                <a:pos x="98" y="205"/>
              </a:cxn>
              <a:cxn ang="0">
                <a:pos x="103" y="202"/>
              </a:cxn>
              <a:cxn ang="0">
                <a:pos x="107" y="197"/>
              </a:cxn>
              <a:cxn ang="0">
                <a:pos x="109" y="191"/>
              </a:cxn>
              <a:cxn ang="0">
                <a:pos x="118" y="162"/>
              </a:cxn>
              <a:cxn ang="0">
                <a:pos x="119" y="157"/>
              </a:cxn>
              <a:cxn ang="0">
                <a:pos x="119" y="151"/>
              </a:cxn>
              <a:cxn ang="0">
                <a:pos x="115" y="131"/>
              </a:cxn>
              <a:cxn ang="0">
                <a:pos x="115" y="139"/>
              </a:cxn>
              <a:cxn ang="0">
                <a:pos x="119" y="117"/>
              </a:cxn>
              <a:cxn ang="0">
                <a:pos x="119" y="116"/>
              </a:cxn>
              <a:cxn ang="0">
                <a:pos x="119" y="110"/>
              </a:cxn>
              <a:cxn ang="0">
                <a:pos x="116" y="84"/>
              </a:cxn>
              <a:cxn ang="0">
                <a:pos x="115" y="80"/>
              </a:cxn>
              <a:cxn ang="0">
                <a:pos x="112" y="74"/>
              </a:cxn>
              <a:cxn ang="0">
                <a:pos x="100" y="58"/>
              </a:cxn>
              <a:cxn ang="0">
                <a:pos x="98" y="56"/>
              </a:cxn>
              <a:cxn ang="0">
                <a:pos x="76" y="32"/>
              </a:cxn>
              <a:cxn ang="0">
                <a:pos x="71" y="29"/>
              </a:cxn>
              <a:cxn ang="0">
                <a:pos x="34" y="4"/>
              </a:cxn>
            </a:cxnLst>
            <a:rect l="0" t="0" r="r" b="b"/>
            <a:pathLst>
              <a:path w="119" h="208">
                <a:moveTo>
                  <a:pt x="34" y="4"/>
                </a:moveTo>
                <a:lnTo>
                  <a:pt x="30" y="1"/>
                </a:lnTo>
                <a:lnTo>
                  <a:pt x="24" y="0"/>
                </a:lnTo>
                <a:lnTo>
                  <a:pt x="18" y="0"/>
                </a:lnTo>
                <a:lnTo>
                  <a:pt x="12" y="1"/>
                </a:lnTo>
                <a:lnTo>
                  <a:pt x="7" y="6"/>
                </a:lnTo>
                <a:lnTo>
                  <a:pt x="1" y="15"/>
                </a:lnTo>
                <a:lnTo>
                  <a:pt x="0" y="21"/>
                </a:lnTo>
                <a:lnTo>
                  <a:pt x="0" y="26"/>
                </a:lnTo>
                <a:lnTo>
                  <a:pt x="1" y="32"/>
                </a:lnTo>
                <a:lnTo>
                  <a:pt x="6" y="37"/>
                </a:lnTo>
                <a:lnTo>
                  <a:pt x="10" y="40"/>
                </a:lnTo>
                <a:lnTo>
                  <a:pt x="48" y="65"/>
                </a:lnTo>
                <a:lnTo>
                  <a:pt x="43" y="62"/>
                </a:lnTo>
                <a:lnTo>
                  <a:pt x="66" y="86"/>
                </a:lnTo>
                <a:lnTo>
                  <a:pt x="64" y="84"/>
                </a:lnTo>
                <a:lnTo>
                  <a:pt x="76" y="101"/>
                </a:lnTo>
                <a:lnTo>
                  <a:pt x="71" y="90"/>
                </a:lnTo>
                <a:lnTo>
                  <a:pt x="74" y="116"/>
                </a:lnTo>
                <a:lnTo>
                  <a:pt x="74" y="108"/>
                </a:lnTo>
                <a:lnTo>
                  <a:pt x="70" y="131"/>
                </a:lnTo>
                <a:lnTo>
                  <a:pt x="70" y="139"/>
                </a:lnTo>
                <a:lnTo>
                  <a:pt x="74" y="160"/>
                </a:lnTo>
                <a:lnTo>
                  <a:pt x="76" y="150"/>
                </a:lnTo>
                <a:lnTo>
                  <a:pt x="67" y="180"/>
                </a:lnTo>
                <a:lnTo>
                  <a:pt x="66" y="186"/>
                </a:lnTo>
                <a:lnTo>
                  <a:pt x="66" y="190"/>
                </a:lnTo>
                <a:lnTo>
                  <a:pt x="69" y="196"/>
                </a:lnTo>
                <a:lnTo>
                  <a:pt x="71" y="200"/>
                </a:lnTo>
                <a:lnTo>
                  <a:pt x="76" y="205"/>
                </a:lnTo>
                <a:lnTo>
                  <a:pt x="88" y="208"/>
                </a:lnTo>
                <a:lnTo>
                  <a:pt x="92" y="208"/>
                </a:lnTo>
                <a:lnTo>
                  <a:pt x="98" y="205"/>
                </a:lnTo>
                <a:lnTo>
                  <a:pt x="103" y="202"/>
                </a:lnTo>
                <a:lnTo>
                  <a:pt x="107" y="197"/>
                </a:lnTo>
                <a:lnTo>
                  <a:pt x="109" y="191"/>
                </a:lnTo>
                <a:lnTo>
                  <a:pt x="118" y="162"/>
                </a:lnTo>
                <a:lnTo>
                  <a:pt x="119" y="157"/>
                </a:lnTo>
                <a:lnTo>
                  <a:pt x="119" y="151"/>
                </a:lnTo>
                <a:lnTo>
                  <a:pt x="115" y="131"/>
                </a:lnTo>
                <a:lnTo>
                  <a:pt x="115" y="139"/>
                </a:lnTo>
                <a:lnTo>
                  <a:pt x="119" y="117"/>
                </a:lnTo>
                <a:lnTo>
                  <a:pt x="119" y="116"/>
                </a:lnTo>
                <a:lnTo>
                  <a:pt x="119" y="110"/>
                </a:lnTo>
                <a:lnTo>
                  <a:pt x="116" y="84"/>
                </a:lnTo>
                <a:lnTo>
                  <a:pt x="115" y="80"/>
                </a:lnTo>
                <a:lnTo>
                  <a:pt x="112" y="74"/>
                </a:lnTo>
                <a:lnTo>
                  <a:pt x="100" y="58"/>
                </a:lnTo>
                <a:lnTo>
                  <a:pt x="98" y="56"/>
                </a:lnTo>
                <a:lnTo>
                  <a:pt x="76" y="32"/>
                </a:lnTo>
                <a:lnTo>
                  <a:pt x="71" y="29"/>
                </a:lnTo>
                <a:lnTo>
                  <a:pt x="34" y="4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0" name="Freeform 906"/>
          <p:cNvSpPr>
            <a:spLocks/>
          </p:cNvSpPr>
          <p:nvPr/>
        </p:nvSpPr>
        <p:spPr bwMode="auto">
          <a:xfrm>
            <a:off x="6946900" y="2879725"/>
            <a:ext cx="71438" cy="65088"/>
          </a:xfrm>
          <a:custGeom>
            <a:avLst/>
            <a:gdLst/>
            <a:ahLst/>
            <a:cxnLst>
              <a:cxn ang="0">
                <a:pos x="42" y="12"/>
              </a:cxn>
              <a:cxn ang="0">
                <a:pos x="39" y="8"/>
              </a:cxn>
              <a:cxn ang="0">
                <a:pos x="34" y="3"/>
              </a:cxn>
              <a:cxn ang="0">
                <a:pos x="22" y="0"/>
              </a:cxn>
              <a:cxn ang="0">
                <a:pos x="16" y="0"/>
              </a:cxn>
              <a:cxn ang="0">
                <a:pos x="7" y="6"/>
              </a:cxn>
              <a:cxn ang="0">
                <a:pos x="3" y="11"/>
              </a:cxn>
              <a:cxn ang="0">
                <a:pos x="0" y="22"/>
              </a:cxn>
              <a:cxn ang="0">
                <a:pos x="0" y="28"/>
              </a:cxn>
              <a:cxn ang="0">
                <a:pos x="3" y="33"/>
              </a:cxn>
              <a:cxn ang="0">
                <a:pos x="10" y="46"/>
              </a:cxn>
              <a:cxn ang="0">
                <a:pos x="13" y="51"/>
              </a:cxn>
              <a:cxn ang="0">
                <a:pos x="18" y="55"/>
              </a:cxn>
              <a:cxn ang="0">
                <a:pos x="30" y="58"/>
              </a:cxn>
              <a:cxn ang="0">
                <a:pos x="36" y="58"/>
              </a:cxn>
              <a:cxn ang="0">
                <a:pos x="45" y="52"/>
              </a:cxn>
              <a:cxn ang="0">
                <a:pos x="49" y="48"/>
              </a:cxn>
              <a:cxn ang="0">
                <a:pos x="52" y="36"/>
              </a:cxn>
              <a:cxn ang="0">
                <a:pos x="52" y="30"/>
              </a:cxn>
              <a:cxn ang="0">
                <a:pos x="49" y="25"/>
              </a:cxn>
              <a:cxn ang="0">
                <a:pos x="42" y="12"/>
              </a:cxn>
            </a:cxnLst>
            <a:rect l="0" t="0" r="r" b="b"/>
            <a:pathLst>
              <a:path w="52" h="58">
                <a:moveTo>
                  <a:pt x="42" y="12"/>
                </a:moveTo>
                <a:lnTo>
                  <a:pt x="39" y="8"/>
                </a:lnTo>
                <a:lnTo>
                  <a:pt x="34" y="3"/>
                </a:lnTo>
                <a:lnTo>
                  <a:pt x="22" y="0"/>
                </a:lnTo>
                <a:lnTo>
                  <a:pt x="16" y="0"/>
                </a:lnTo>
                <a:lnTo>
                  <a:pt x="7" y="6"/>
                </a:lnTo>
                <a:lnTo>
                  <a:pt x="3" y="11"/>
                </a:lnTo>
                <a:lnTo>
                  <a:pt x="0" y="22"/>
                </a:lnTo>
                <a:lnTo>
                  <a:pt x="0" y="28"/>
                </a:lnTo>
                <a:lnTo>
                  <a:pt x="3" y="33"/>
                </a:lnTo>
                <a:lnTo>
                  <a:pt x="10" y="46"/>
                </a:lnTo>
                <a:lnTo>
                  <a:pt x="13" y="51"/>
                </a:lnTo>
                <a:lnTo>
                  <a:pt x="18" y="55"/>
                </a:lnTo>
                <a:lnTo>
                  <a:pt x="30" y="58"/>
                </a:lnTo>
                <a:lnTo>
                  <a:pt x="36" y="58"/>
                </a:lnTo>
                <a:lnTo>
                  <a:pt x="45" y="52"/>
                </a:lnTo>
                <a:lnTo>
                  <a:pt x="49" y="48"/>
                </a:lnTo>
                <a:lnTo>
                  <a:pt x="52" y="36"/>
                </a:lnTo>
                <a:lnTo>
                  <a:pt x="52" y="30"/>
                </a:lnTo>
                <a:lnTo>
                  <a:pt x="49" y="25"/>
                </a:lnTo>
                <a:lnTo>
                  <a:pt x="42" y="12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1" name="Freeform 907"/>
          <p:cNvSpPr>
            <a:spLocks/>
          </p:cNvSpPr>
          <p:nvPr/>
        </p:nvSpPr>
        <p:spPr bwMode="auto">
          <a:xfrm>
            <a:off x="6973888" y="2816225"/>
            <a:ext cx="176212" cy="233363"/>
          </a:xfrm>
          <a:custGeom>
            <a:avLst/>
            <a:gdLst/>
            <a:ahLst/>
            <a:cxnLst>
              <a:cxn ang="0">
                <a:pos x="123" y="39"/>
              </a:cxn>
              <a:cxn ang="0">
                <a:pos x="127" y="34"/>
              </a:cxn>
              <a:cxn ang="0">
                <a:pos x="129" y="28"/>
              </a:cxn>
              <a:cxn ang="0">
                <a:pos x="130" y="24"/>
              </a:cxn>
              <a:cxn ang="0">
                <a:pos x="130" y="18"/>
              </a:cxn>
              <a:cxn ang="0">
                <a:pos x="127" y="12"/>
              </a:cxn>
              <a:cxn ang="0">
                <a:pos x="124" y="8"/>
              </a:cxn>
              <a:cxn ang="0">
                <a:pos x="120" y="3"/>
              </a:cxn>
              <a:cxn ang="0">
                <a:pos x="114" y="2"/>
              </a:cxn>
              <a:cxn ang="0">
                <a:pos x="109" y="0"/>
              </a:cxn>
              <a:cxn ang="0">
                <a:pos x="103" y="0"/>
              </a:cxn>
              <a:cxn ang="0">
                <a:pos x="97" y="3"/>
              </a:cxn>
              <a:cxn ang="0">
                <a:pos x="93" y="6"/>
              </a:cxn>
              <a:cxn ang="0">
                <a:pos x="38" y="57"/>
              </a:cxn>
              <a:cxn ang="0">
                <a:pos x="39" y="55"/>
              </a:cxn>
              <a:cxn ang="0">
                <a:pos x="24" y="67"/>
              </a:cxn>
              <a:cxn ang="0">
                <a:pos x="21" y="69"/>
              </a:cxn>
              <a:cxn ang="0">
                <a:pos x="11" y="79"/>
              </a:cxn>
              <a:cxn ang="0">
                <a:pos x="8" y="85"/>
              </a:cxn>
              <a:cxn ang="0">
                <a:pos x="6" y="89"/>
              </a:cxn>
              <a:cxn ang="0">
                <a:pos x="5" y="92"/>
              </a:cxn>
              <a:cxn ang="0">
                <a:pos x="0" y="125"/>
              </a:cxn>
              <a:cxn ang="0">
                <a:pos x="0" y="131"/>
              </a:cxn>
              <a:cxn ang="0">
                <a:pos x="3" y="156"/>
              </a:cxn>
              <a:cxn ang="0">
                <a:pos x="3" y="152"/>
              </a:cxn>
              <a:cxn ang="0">
                <a:pos x="2" y="182"/>
              </a:cxn>
              <a:cxn ang="0">
                <a:pos x="2" y="188"/>
              </a:cxn>
              <a:cxn ang="0">
                <a:pos x="5" y="193"/>
              </a:cxn>
              <a:cxn ang="0">
                <a:pos x="8" y="198"/>
              </a:cxn>
              <a:cxn ang="0">
                <a:pos x="12" y="202"/>
              </a:cxn>
              <a:cxn ang="0">
                <a:pos x="17" y="204"/>
              </a:cxn>
              <a:cxn ang="0">
                <a:pos x="23" y="205"/>
              </a:cxn>
              <a:cxn ang="0">
                <a:pos x="29" y="205"/>
              </a:cxn>
              <a:cxn ang="0">
                <a:pos x="35" y="202"/>
              </a:cxn>
              <a:cxn ang="0">
                <a:pos x="39" y="199"/>
              </a:cxn>
              <a:cxn ang="0">
                <a:pos x="44" y="195"/>
              </a:cxn>
              <a:cxn ang="0">
                <a:pos x="45" y="190"/>
              </a:cxn>
              <a:cxn ang="0">
                <a:pos x="47" y="185"/>
              </a:cxn>
              <a:cxn ang="0">
                <a:pos x="48" y="155"/>
              </a:cxn>
              <a:cxn ang="0">
                <a:pos x="48" y="150"/>
              </a:cxn>
              <a:cxn ang="0">
                <a:pos x="45" y="125"/>
              </a:cxn>
              <a:cxn ang="0">
                <a:pos x="45" y="131"/>
              </a:cxn>
              <a:cxn ang="0">
                <a:pos x="50" y="98"/>
              </a:cxn>
              <a:cxn ang="0">
                <a:pos x="44" y="112"/>
              </a:cxn>
              <a:cxn ang="0">
                <a:pos x="54" y="101"/>
              </a:cxn>
              <a:cxn ang="0">
                <a:pos x="51" y="103"/>
              </a:cxn>
              <a:cxn ang="0">
                <a:pos x="66" y="91"/>
              </a:cxn>
              <a:cxn ang="0">
                <a:pos x="67" y="89"/>
              </a:cxn>
              <a:cxn ang="0">
                <a:pos x="123" y="39"/>
              </a:cxn>
            </a:cxnLst>
            <a:rect l="0" t="0" r="r" b="b"/>
            <a:pathLst>
              <a:path w="130" h="205">
                <a:moveTo>
                  <a:pt x="123" y="39"/>
                </a:moveTo>
                <a:lnTo>
                  <a:pt x="127" y="34"/>
                </a:lnTo>
                <a:lnTo>
                  <a:pt x="129" y="28"/>
                </a:lnTo>
                <a:lnTo>
                  <a:pt x="130" y="24"/>
                </a:lnTo>
                <a:lnTo>
                  <a:pt x="130" y="18"/>
                </a:lnTo>
                <a:lnTo>
                  <a:pt x="127" y="12"/>
                </a:lnTo>
                <a:lnTo>
                  <a:pt x="124" y="8"/>
                </a:lnTo>
                <a:lnTo>
                  <a:pt x="120" y="3"/>
                </a:lnTo>
                <a:lnTo>
                  <a:pt x="114" y="2"/>
                </a:lnTo>
                <a:lnTo>
                  <a:pt x="109" y="0"/>
                </a:lnTo>
                <a:lnTo>
                  <a:pt x="103" y="0"/>
                </a:lnTo>
                <a:lnTo>
                  <a:pt x="97" y="3"/>
                </a:lnTo>
                <a:lnTo>
                  <a:pt x="93" y="6"/>
                </a:lnTo>
                <a:lnTo>
                  <a:pt x="38" y="57"/>
                </a:lnTo>
                <a:lnTo>
                  <a:pt x="39" y="55"/>
                </a:lnTo>
                <a:lnTo>
                  <a:pt x="24" y="67"/>
                </a:lnTo>
                <a:lnTo>
                  <a:pt x="21" y="69"/>
                </a:lnTo>
                <a:lnTo>
                  <a:pt x="11" y="79"/>
                </a:lnTo>
                <a:lnTo>
                  <a:pt x="8" y="85"/>
                </a:lnTo>
                <a:lnTo>
                  <a:pt x="6" y="89"/>
                </a:lnTo>
                <a:lnTo>
                  <a:pt x="5" y="92"/>
                </a:lnTo>
                <a:lnTo>
                  <a:pt x="0" y="125"/>
                </a:lnTo>
                <a:lnTo>
                  <a:pt x="0" y="131"/>
                </a:lnTo>
                <a:lnTo>
                  <a:pt x="3" y="156"/>
                </a:lnTo>
                <a:lnTo>
                  <a:pt x="3" y="152"/>
                </a:lnTo>
                <a:lnTo>
                  <a:pt x="2" y="182"/>
                </a:lnTo>
                <a:lnTo>
                  <a:pt x="2" y="188"/>
                </a:lnTo>
                <a:lnTo>
                  <a:pt x="5" y="193"/>
                </a:lnTo>
                <a:lnTo>
                  <a:pt x="8" y="198"/>
                </a:lnTo>
                <a:lnTo>
                  <a:pt x="12" y="202"/>
                </a:lnTo>
                <a:lnTo>
                  <a:pt x="17" y="204"/>
                </a:lnTo>
                <a:lnTo>
                  <a:pt x="23" y="205"/>
                </a:lnTo>
                <a:lnTo>
                  <a:pt x="29" y="205"/>
                </a:lnTo>
                <a:lnTo>
                  <a:pt x="35" y="202"/>
                </a:lnTo>
                <a:lnTo>
                  <a:pt x="39" y="199"/>
                </a:lnTo>
                <a:lnTo>
                  <a:pt x="44" y="195"/>
                </a:lnTo>
                <a:lnTo>
                  <a:pt x="45" y="190"/>
                </a:lnTo>
                <a:lnTo>
                  <a:pt x="47" y="185"/>
                </a:lnTo>
                <a:lnTo>
                  <a:pt x="48" y="155"/>
                </a:lnTo>
                <a:lnTo>
                  <a:pt x="48" y="150"/>
                </a:lnTo>
                <a:lnTo>
                  <a:pt x="45" y="125"/>
                </a:lnTo>
                <a:lnTo>
                  <a:pt x="45" y="131"/>
                </a:lnTo>
                <a:lnTo>
                  <a:pt x="50" y="98"/>
                </a:lnTo>
                <a:lnTo>
                  <a:pt x="44" y="112"/>
                </a:lnTo>
                <a:lnTo>
                  <a:pt x="54" y="101"/>
                </a:lnTo>
                <a:lnTo>
                  <a:pt x="51" y="103"/>
                </a:lnTo>
                <a:lnTo>
                  <a:pt x="66" y="91"/>
                </a:lnTo>
                <a:lnTo>
                  <a:pt x="67" y="89"/>
                </a:lnTo>
                <a:lnTo>
                  <a:pt x="123" y="39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2" name="Freeform 908"/>
          <p:cNvSpPr>
            <a:spLocks/>
          </p:cNvSpPr>
          <p:nvPr/>
        </p:nvSpPr>
        <p:spPr bwMode="auto">
          <a:xfrm>
            <a:off x="6973888" y="2906713"/>
            <a:ext cx="65087" cy="79375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48" y="20"/>
              </a:cxn>
              <a:cxn ang="0">
                <a:pos x="47" y="14"/>
              </a:cxn>
              <a:cxn ang="0">
                <a:pos x="44" y="9"/>
              </a:cxn>
              <a:cxn ang="0">
                <a:pos x="39" y="5"/>
              </a:cxn>
              <a:cxn ang="0">
                <a:pos x="35" y="2"/>
              </a:cxn>
              <a:cxn ang="0">
                <a:pos x="29" y="0"/>
              </a:cxn>
              <a:cxn ang="0">
                <a:pos x="23" y="0"/>
              </a:cxn>
              <a:cxn ang="0">
                <a:pos x="17" y="2"/>
              </a:cxn>
              <a:cxn ang="0">
                <a:pos x="12" y="5"/>
              </a:cxn>
              <a:cxn ang="0">
                <a:pos x="8" y="9"/>
              </a:cxn>
              <a:cxn ang="0">
                <a:pos x="5" y="14"/>
              </a:cxn>
              <a:cxn ang="0">
                <a:pos x="3" y="20"/>
              </a:cxn>
              <a:cxn ang="0">
                <a:pos x="0" y="45"/>
              </a:cxn>
              <a:cxn ang="0">
                <a:pos x="0" y="51"/>
              </a:cxn>
              <a:cxn ang="0">
                <a:pos x="2" y="57"/>
              </a:cxn>
              <a:cxn ang="0">
                <a:pos x="5" y="61"/>
              </a:cxn>
              <a:cxn ang="0">
                <a:pos x="9" y="66"/>
              </a:cxn>
              <a:cxn ang="0">
                <a:pos x="14" y="69"/>
              </a:cxn>
              <a:cxn ang="0">
                <a:pos x="20" y="70"/>
              </a:cxn>
              <a:cxn ang="0">
                <a:pos x="26" y="70"/>
              </a:cxn>
              <a:cxn ang="0">
                <a:pos x="32" y="69"/>
              </a:cxn>
              <a:cxn ang="0">
                <a:pos x="36" y="66"/>
              </a:cxn>
              <a:cxn ang="0">
                <a:pos x="41" y="61"/>
              </a:cxn>
              <a:cxn ang="0">
                <a:pos x="44" y="57"/>
              </a:cxn>
              <a:cxn ang="0">
                <a:pos x="45" y="51"/>
              </a:cxn>
              <a:cxn ang="0">
                <a:pos x="48" y="26"/>
              </a:cxn>
            </a:cxnLst>
            <a:rect l="0" t="0" r="r" b="b"/>
            <a:pathLst>
              <a:path w="48" h="70">
                <a:moveTo>
                  <a:pt x="48" y="26"/>
                </a:moveTo>
                <a:lnTo>
                  <a:pt x="48" y="20"/>
                </a:lnTo>
                <a:lnTo>
                  <a:pt x="47" y="14"/>
                </a:lnTo>
                <a:lnTo>
                  <a:pt x="44" y="9"/>
                </a:lnTo>
                <a:lnTo>
                  <a:pt x="39" y="5"/>
                </a:lnTo>
                <a:lnTo>
                  <a:pt x="35" y="2"/>
                </a:lnTo>
                <a:lnTo>
                  <a:pt x="29" y="0"/>
                </a:lnTo>
                <a:lnTo>
                  <a:pt x="23" y="0"/>
                </a:lnTo>
                <a:lnTo>
                  <a:pt x="17" y="2"/>
                </a:lnTo>
                <a:lnTo>
                  <a:pt x="12" y="5"/>
                </a:lnTo>
                <a:lnTo>
                  <a:pt x="8" y="9"/>
                </a:lnTo>
                <a:lnTo>
                  <a:pt x="5" y="14"/>
                </a:lnTo>
                <a:lnTo>
                  <a:pt x="3" y="20"/>
                </a:lnTo>
                <a:lnTo>
                  <a:pt x="0" y="45"/>
                </a:lnTo>
                <a:lnTo>
                  <a:pt x="0" y="51"/>
                </a:lnTo>
                <a:lnTo>
                  <a:pt x="2" y="57"/>
                </a:lnTo>
                <a:lnTo>
                  <a:pt x="5" y="61"/>
                </a:lnTo>
                <a:lnTo>
                  <a:pt x="9" y="66"/>
                </a:lnTo>
                <a:lnTo>
                  <a:pt x="14" y="69"/>
                </a:lnTo>
                <a:lnTo>
                  <a:pt x="20" y="70"/>
                </a:lnTo>
                <a:lnTo>
                  <a:pt x="26" y="70"/>
                </a:lnTo>
                <a:lnTo>
                  <a:pt x="32" y="69"/>
                </a:lnTo>
                <a:lnTo>
                  <a:pt x="36" y="66"/>
                </a:lnTo>
                <a:lnTo>
                  <a:pt x="41" y="61"/>
                </a:lnTo>
                <a:lnTo>
                  <a:pt x="44" y="57"/>
                </a:lnTo>
                <a:lnTo>
                  <a:pt x="45" y="51"/>
                </a:lnTo>
                <a:lnTo>
                  <a:pt x="48" y="26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3" name="Freeform 909"/>
          <p:cNvSpPr>
            <a:spLocks/>
          </p:cNvSpPr>
          <p:nvPr/>
        </p:nvSpPr>
        <p:spPr bwMode="auto">
          <a:xfrm>
            <a:off x="7007225" y="2865438"/>
            <a:ext cx="76200" cy="61912"/>
          </a:xfrm>
          <a:custGeom>
            <a:avLst/>
            <a:gdLst/>
            <a:ahLst/>
            <a:cxnLst>
              <a:cxn ang="0">
                <a:pos x="7" y="15"/>
              </a:cxn>
              <a:cxn ang="0">
                <a:pos x="1" y="24"/>
              </a:cxn>
              <a:cxn ang="0">
                <a:pos x="0" y="30"/>
              </a:cxn>
              <a:cxn ang="0">
                <a:pos x="0" y="35"/>
              </a:cxn>
              <a:cxn ang="0">
                <a:pos x="1" y="40"/>
              </a:cxn>
              <a:cxn ang="0">
                <a:pos x="6" y="46"/>
              </a:cxn>
              <a:cxn ang="0">
                <a:pos x="15" y="52"/>
              </a:cxn>
              <a:cxn ang="0">
                <a:pos x="21" y="53"/>
              </a:cxn>
              <a:cxn ang="0">
                <a:pos x="27" y="53"/>
              </a:cxn>
              <a:cxn ang="0">
                <a:pos x="31" y="52"/>
              </a:cxn>
              <a:cxn ang="0">
                <a:pos x="37" y="47"/>
              </a:cxn>
              <a:cxn ang="0">
                <a:pos x="47" y="38"/>
              </a:cxn>
              <a:cxn ang="0">
                <a:pos x="53" y="30"/>
              </a:cxn>
              <a:cxn ang="0">
                <a:pos x="55" y="24"/>
              </a:cxn>
              <a:cxn ang="0">
                <a:pos x="55" y="18"/>
              </a:cxn>
              <a:cxn ang="0">
                <a:pos x="53" y="13"/>
              </a:cxn>
              <a:cxn ang="0">
                <a:pos x="49" y="7"/>
              </a:cxn>
              <a:cxn ang="0">
                <a:pos x="40" y="1"/>
              </a:cxn>
              <a:cxn ang="0">
                <a:pos x="34" y="0"/>
              </a:cxn>
              <a:cxn ang="0">
                <a:pos x="28" y="0"/>
              </a:cxn>
              <a:cxn ang="0">
                <a:pos x="24" y="1"/>
              </a:cxn>
              <a:cxn ang="0">
                <a:pos x="18" y="6"/>
              </a:cxn>
              <a:cxn ang="0">
                <a:pos x="7" y="15"/>
              </a:cxn>
            </a:cxnLst>
            <a:rect l="0" t="0" r="r" b="b"/>
            <a:pathLst>
              <a:path w="55" h="53">
                <a:moveTo>
                  <a:pt x="7" y="15"/>
                </a:move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1" y="40"/>
                </a:lnTo>
                <a:lnTo>
                  <a:pt x="6" y="46"/>
                </a:lnTo>
                <a:lnTo>
                  <a:pt x="15" y="52"/>
                </a:lnTo>
                <a:lnTo>
                  <a:pt x="21" y="53"/>
                </a:lnTo>
                <a:lnTo>
                  <a:pt x="27" y="53"/>
                </a:lnTo>
                <a:lnTo>
                  <a:pt x="31" y="52"/>
                </a:lnTo>
                <a:lnTo>
                  <a:pt x="37" y="47"/>
                </a:lnTo>
                <a:lnTo>
                  <a:pt x="47" y="38"/>
                </a:lnTo>
                <a:lnTo>
                  <a:pt x="53" y="30"/>
                </a:lnTo>
                <a:lnTo>
                  <a:pt x="55" y="24"/>
                </a:lnTo>
                <a:lnTo>
                  <a:pt x="55" y="18"/>
                </a:lnTo>
                <a:lnTo>
                  <a:pt x="53" y="13"/>
                </a:lnTo>
                <a:lnTo>
                  <a:pt x="49" y="7"/>
                </a:lnTo>
                <a:lnTo>
                  <a:pt x="40" y="1"/>
                </a:lnTo>
                <a:lnTo>
                  <a:pt x="34" y="0"/>
                </a:lnTo>
                <a:lnTo>
                  <a:pt x="28" y="0"/>
                </a:lnTo>
                <a:lnTo>
                  <a:pt x="24" y="1"/>
                </a:lnTo>
                <a:lnTo>
                  <a:pt x="18" y="6"/>
                </a:lnTo>
                <a:lnTo>
                  <a:pt x="7" y="15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4" name="Freeform 910"/>
          <p:cNvSpPr>
            <a:spLocks/>
          </p:cNvSpPr>
          <p:nvPr/>
        </p:nvSpPr>
        <p:spPr bwMode="auto">
          <a:xfrm>
            <a:off x="6989763" y="2878138"/>
            <a:ext cx="79375" cy="53975"/>
          </a:xfrm>
          <a:custGeom>
            <a:avLst/>
            <a:gdLst/>
            <a:ahLst/>
            <a:cxnLst>
              <a:cxn ang="0">
                <a:pos x="15" y="6"/>
              </a:cxn>
              <a:cxn ang="0">
                <a:pos x="11" y="7"/>
              </a:cxn>
              <a:cxn ang="0">
                <a:pos x="6" y="12"/>
              </a:cxn>
              <a:cxn ang="0">
                <a:pos x="3" y="16"/>
              </a:cxn>
              <a:cxn ang="0">
                <a:pos x="0" y="22"/>
              </a:cxn>
              <a:cxn ang="0">
                <a:pos x="0" y="28"/>
              </a:cxn>
              <a:cxn ang="0">
                <a:pos x="2" y="34"/>
              </a:cxn>
              <a:cxn ang="0">
                <a:pos x="3" y="38"/>
              </a:cxn>
              <a:cxn ang="0">
                <a:pos x="8" y="43"/>
              </a:cxn>
              <a:cxn ang="0">
                <a:pos x="12" y="46"/>
              </a:cxn>
              <a:cxn ang="0">
                <a:pos x="18" y="49"/>
              </a:cxn>
              <a:cxn ang="0">
                <a:pos x="24" y="49"/>
              </a:cxn>
              <a:cxn ang="0">
                <a:pos x="30" y="47"/>
              </a:cxn>
              <a:cxn ang="0">
                <a:pos x="44" y="43"/>
              </a:cxn>
              <a:cxn ang="0">
                <a:pos x="48" y="41"/>
              </a:cxn>
              <a:cxn ang="0">
                <a:pos x="52" y="37"/>
              </a:cxn>
              <a:cxn ang="0">
                <a:pos x="55" y="32"/>
              </a:cxn>
              <a:cxn ang="0">
                <a:pos x="58" y="26"/>
              </a:cxn>
              <a:cxn ang="0">
                <a:pos x="58" y="21"/>
              </a:cxn>
              <a:cxn ang="0">
                <a:pos x="57" y="15"/>
              </a:cxn>
              <a:cxn ang="0">
                <a:pos x="55" y="10"/>
              </a:cxn>
              <a:cxn ang="0">
                <a:pos x="51" y="6"/>
              </a:cxn>
              <a:cxn ang="0">
                <a:pos x="47" y="3"/>
              </a:cxn>
              <a:cxn ang="0">
                <a:pos x="41" y="0"/>
              </a:cxn>
              <a:cxn ang="0">
                <a:pos x="35" y="0"/>
              </a:cxn>
              <a:cxn ang="0">
                <a:pos x="29" y="1"/>
              </a:cxn>
              <a:cxn ang="0">
                <a:pos x="15" y="6"/>
              </a:cxn>
            </a:cxnLst>
            <a:rect l="0" t="0" r="r" b="b"/>
            <a:pathLst>
              <a:path w="58" h="49">
                <a:moveTo>
                  <a:pt x="15" y="6"/>
                </a:moveTo>
                <a:lnTo>
                  <a:pt x="11" y="7"/>
                </a:lnTo>
                <a:lnTo>
                  <a:pt x="6" y="12"/>
                </a:lnTo>
                <a:lnTo>
                  <a:pt x="3" y="16"/>
                </a:lnTo>
                <a:lnTo>
                  <a:pt x="0" y="22"/>
                </a:lnTo>
                <a:lnTo>
                  <a:pt x="0" y="28"/>
                </a:lnTo>
                <a:lnTo>
                  <a:pt x="2" y="34"/>
                </a:lnTo>
                <a:lnTo>
                  <a:pt x="3" y="38"/>
                </a:lnTo>
                <a:lnTo>
                  <a:pt x="8" y="43"/>
                </a:lnTo>
                <a:lnTo>
                  <a:pt x="12" y="46"/>
                </a:lnTo>
                <a:lnTo>
                  <a:pt x="18" y="49"/>
                </a:lnTo>
                <a:lnTo>
                  <a:pt x="24" y="49"/>
                </a:lnTo>
                <a:lnTo>
                  <a:pt x="30" y="47"/>
                </a:lnTo>
                <a:lnTo>
                  <a:pt x="44" y="43"/>
                </a:lnTo>
                <a:lnTo>
                  <a:pt x="48" y="41"/>
                </a:lnTo>
                <a:lnTo>
                  <a:pt x="52" y="37"/>
                </a:lnTo>
                <a:lnTo>
                  <a:pt x="55" y="32"/>
                </a:lnTo>
                <a:lnTo>
                  <a:pt x="58" y="26"/>
                </a:lnTo>
                <a:lnTo>
                  <a:pt x="58" y="21"/>
                </a:lnTo>
                <a:lnTo>
                  <a:pt x="57" y="15"/>
                </a:lnTo>
                <a:lnTo>
                  <a:pt x="55" y="10"/>
                </a:lnTo>
                <a:lnTo>
                  <a:pt x="51" y="6"/>
                </a:lnTo>
                <a:lnTo>
                  <a:pt x="47" y="3"/>
                </a:lnTo>
                <a:lnTo>
                  <a:pt x="41" y="0"/>
                </a:lnTo>
                <a:lnTo>
                  <a:pt x="35" y="0"/>
                </a:lnTo>
                <a:lnTo>
                  <a:pt x="29" y="1"/>
                </a:lnTo>
                <a:lnTo>
                  <a:pt x="15" y="6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5" name="Freeform 911"/>
          <p:cNvSpPr>
            <a:spLocks/>
          </p:cNvSpPr>
          <p:nvPr/>
        </p:nvSpPr>
        <p:spPr bwMode="auto">
          <a:xfrm>
            <a:off x="6973888" y="2873375"/>
            <a:ext cx="65087" cy="68263"/>
          </a:xfrm>
          <a:custGeom>
            <a:avLst/>
            <a:gdLst/>
            <a:ahLst/>
            <a:cxnLst>
              <a:cxn ang="0">
                <a:pos x="48" y="27"/>
              </a:cxn>
              <a:cxn ang="0">
                <a:pos x="48" y="21"/>
              </a:cxn>
              <a:cxn ang="0">
                <a:pos x="47" y="15"/>
              </a:cxn>
              <a:cxn ang="0">
                <a:pos x="44" y="9"/>
              </a:cxn>
              <a:cxn ang="0">
                <a:pos x="41" y="6"/>
              </a:cxn>
              <a:cxn ang="0">
                <a:pos x="35" y="2"/>
              </a:cxn>
              <a:cxn ang="0">
                <a:pos x="30" y="0"/>
              </a:cxn>
              <a:cxn ang="0">
                <a:pos x="24" y="0"/>
              </a:cxn>
              <a:cxn ang="0">
                <a:pos x="18" y="2"/>
              </a:cxn>
              <a:cxn ang="0">
                <a:pos x="12" y="5"/>
              </a:cxn>
              <a:cxn ang="0">
                <a:pos x="9" y="8"/>
              </a:cxn>
              <a:cxn ang="0">
                <a:pos x="5" y="14"/>
              </a:cxn>
              <a:cxn ang="0">
                <a:pos x="3" y="18"/>
              </a:cxn>
              <a:cxn ang="0">
                <a:pos x="0" y="34"/>
              </a:cxn>
              <a:cxn ang="0">
                <a:pos x="0" y="40"/>
              </a:cxn>
              <a:cxn ang="0">
                <a:pos x="2" y="46"/>
              </a:cxn>
              <a:cxn ang="0">
                <a:pos x="5" y="52"/>
              </a:cxn>
              <a:cxn ang="0">
                <a:pos x="8" y="55"/>
              </a:cxn>
              <a:cxn ang="0">
                <a:pos x="14" y="60"/>
              </a:cxn>
              <a:cxn ang="0">
                <a:pos x="18" y="61"/>
              </a:cxn>
              <a:cxn ang="0">
                <a:pos x="24" y="61"/>
              </a:cxn>
              <a:cxn ang="0">
                <a:pos x="30" y="60"/>
              </a:cxn>
              <a:cxn ang="0">
                <a:pos x="36" y="57"/>
              </a:cxn>
              <a:cxn ang="0">
                <a:pos x="39" y="54"/>
              </a:cxn>
              <a:cxn ang="0">
                <a:pos x="44" y="48"/>
              </a:cxn>
              <a:cxn ang="0">
                <a:pos x="45" y="43"/>
              </a:cxn>
              <a:cxn ang="0">
                <a:pos x="48" y="27"/>
              </a:cxn>
            </a:cxnLst>
            <a:rect l="0" t="0" r="r" b="b"/>
            <a:pathLst>
              <a:path w="48" h="61">
                <a:moveTo>
                  <a:pt x="48" y="27"/>
                </a:moveTo>
                <a:lnTo>
                  <a:pt x="48" y="21"/>
                </a:lnTo>
                <a:lnTo>
                  <a:pt x="47" y="15"/>
                </a:lnTo>
                <a:lnTo>
                  <a:pt x="44" y="9"/>
                </a:lnTo>
                <a:lnTo>
                  <a:pt x="41" y="6"/>
                </a:lnTo>
                <a:lnTo>
                  <a:pt x="35" y="2"/>
                </a:lnTo>
                <a:lnTo>
                  <a:pt x="30" y="0"/>
                </a:lnTo>
                <a:lnTo>
                  <a:pt x="24" y="0"/>
                </a:lnTo>
                <a:lnTo>
                  <a:pt x="18" y="2"/>
                </a:lnTo>
                <a:lnTo>
                  <a:pt x="12" y="5"/>
                </a:lnTo>
                <a:lnTo>
                  <a:pt x="9" y="8"/>
                </a:lnTo>
                <a:lnTo>
                  <a:pt x="5" y="14"/>
                </a:lnTo>
                <a:lnTo>
                  <a:pt x="3" y="18"/>
                </a:lnTo>
                <a:lnTo>
                  <a:pt x="0" y="34"/>
                </a:lnTo>
                <a:lnTo>
                  <a:pt x="0" y="40"/>
                </a:lnTo>
                <a:lnTo>
                  <a:pt x="2" y="46"/>
                </a:lnTo>
                <a:lnTo>
                  <a:pt x="5" y="52"/>
                </a:lnTo>
                <a:lnTo>
                  <a:pt x="8" y="55"/>
                </a:lnTo>
                <a:lnTo>
                  <a:pt x="14" y="60"/>
                </a:lnTo>
                <a:lnTo>
                  <a:pt x="18" y="61"/>
                </a:lnTo>
                <a:lnTo>
                  <a:pt x="24" y="61"/>
                </a:lnTo>
                <a:lnTo>
                  <a:pt x="30" y="60"/>
                </a:lnTo>
                <a:lnTo>
                  <a:pt x="36" y="57"/>
                </a:lnTo>
                <a:lnTo>
                  <a:pt x="39" y="54"/>
                </a:lnTo>
                <a:lnTo>
                  <a:pt x="44" y="48"/>
                </a:lnTo>
                <a:lnTo>
                  <a:pt x="45" y="43"/>
                </a:lnTo>
                <a:lnTo>
                  <a:pt x="48" y="27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6" name="Freeform 912"/>
          <p:cNvSpPr>
            <a:spLocks/>
          </p:cNvSpPr>
          <p:nvPr/>
        </p:nvSpPr>
        <p:spPr bwMode="auto">
          <a:xfrm>
            <a:off x="6977063" y="2846388"/>
            <a:ext cx="61912" cy="76200"/>
          </a:xfrm>
          <a:custGeom>
            <a:avLst/>
            <a:gdLst/>
            <a:ahLst/>
            <a:cxnLst>
              <a:cxn ang="0">
                <a:pos x="45" y="22"/>
              </a:cxn>
              <a:cxn ang="0">
                <a:pos x="44" y="16"/>
              </a:cxn>
              <a:cxn ang="0">
                <a:pos x="42" y="12"/>
              </a:cxn>
              <a:cxn ang="0">
                <a:pos x="39" y="6"/>
              </a:cxn>
              <a:cxn ang="0">
                <a:pos x="35" y="3"/>
              </a:cxn>
              <a:cxn ang="0">
                <a:pos x="23" y="0"/>
              </a:cxn>
              <a:cxn ang="0">
                <a:pos x="17" y="1"/>
              </a:cxn>
              <a:cxn ang="0">
                <a:pos x="12" y="3"/>
              </a:cxn>
              <a:cxn ang="0">
                <a:pos x="6" y="6"/>
              </a:cxn>
              <a:cxn ang="0">
                <a:pos x="3" y="12"/>
              </a:cxn>
              <a:cxn ang="0">
                <a:pos x="2" y="16"/>
              </a:cxn>
              <a:cxn ang="0">
                <a:pos x="0" y="22"/>
              </a:cxn>
              <a:cxn ang="0">
                <a:pos x="0" y="45"/>
              </a:cxn>
              <a:cxn ang="0">
                <a:pos x="3" y="56"/>
              </a:cxn>
              <a:cxn ang="0">
                <a:pos x="6" y="61"/>
              </a:cxn>
              <a:cxn ang="0">
                <a:pos x="12" y="64"/>
              </a:cxn>
              <a:cxn ang="0">
                <a:pos x="17" y="65"/>
              </a:cxn>
              <a:cxn ang="0">
                <a:pos x="23" y="67"/>
              </a:cxn>
              <a:cxn ang="0">
                <a:pos x="35" y="64"/>
              </a:cxn>
              <a:cxn ang="0">
                <a:pos x="39" y="61"/>
              </a:cxn>
              <a:cxn ang="0">
                <a:pos x="42" y="56"/>
              </a:cxn>
              <a:cxn ang="0">
                <a:pos x="45" y="45"/>
              </a:cxn>
              <a:cxn ang="0">
                <a:pos x="45" y="22"/>
              </a:cxn>
            </a:cxnLst>
            <a:rect l="0" t="0" r="r" b="b"/>
            <a:pathLst>
              <a:path w="45" h="67">
                <a:moveTo>
                  <a:pt x="45" y="22"/>
                </a:moveTo>
                <a:lnTo>
                  <a:pt x="44" y="16"/>
                </a:lnTo>
                <a:lnTo>
                  <a:pt x="42" y="12"/>
                </a:lnTo>
                <a:lnTo>
                  <a:pt x="39" y="6"/>
                </a:lnTo>
                <a:lnTo>
                  <a:pt x="35" y="3"/>
                </a:lnTo>
                <a:lnTo>
                  <a:pt x="23" y="0"/>
                </a:lnTo>
                <a:lnTo>
                  <a:pt x="17" y="1"/>
                </a:lnTo>
                <a:lnTo>
                  <a:pt x="12" y="3"/>
                </a:lnTo>
                <a:lnTo>
                  <a:pt x="6" y="6"/>
                </a:lnTo>
                <a:lnTo>
                  <a:pt x="3" y="12"/>
                </a:lnTo>
                <a:lnTo>
                  <a:pt x="2" y="16"/>
                </a:lnTo>
                <a:lnTo>
                  <a:pt x="0" y="22"/>
                </a:lnTo>
                <a:lnTo>
                  <a:pt x="0" y="45"/>
                </a:lnTo>
                <a:lnTo>
                  <a:pt x="3" y="56"/>
                </a:lnTo>
                <a:lnTo>
                  <a:pt x="6" y="61"/>
                </a:lnTo>
                <a:lnTo>
                  <a:pt x="12" y="64"/>
                </a:lnTo>
                <a:lnTo>
                  <a:pt x="17" y="65"/>
                </a:lnTo>
                <a:lnTo>
                  <a:pt x="23" y="67"/>
                </a:lnTo>
                <a:lnTo>
                  <a:pt x="35" y="64"/>
                </a:lnTo>
                <a:lnTo>
                  <a:pt x="39" y="61"/>
                </a:lnTo>
                <a:lnTo>
                  <a:pt x="42" y="56"/>
                </a:lnTo>
                <a:lnTo>
                  <a:pt x="45" y="45"/>
                </a:lnTo>
                <a:lnTo>
                  <a:pt x="45" y="22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7" name="Freeform 913"/>
          <p:cNvSpPr>
            <a:spLocks/>
          </p:cNvSpPr>
          <p:nvPr/>
        </p:nvSpPr>
        <p:spPr bwMode="auto">
          <a:xfrm>
            <a:off x="6965950" y="2820988"/>
            <a:ext cx="73025" cy="76200"/>
          </a:xfrm>
          <a:custGeom>
            <a:avLst/>
            <a:gdLst/>
            <a:ahLst/>
            <a:cxnLst>
              <a:cxn ang="0">
                <a:pos x="43" y="15"/>
              </a:cxn>
              <a:cxn ang="0">
                <a:pos x="42" y="10"/>
              </a:cxn>
              <a:cxn ang="0">
                <a:pos x="37" y="6"/>
              </a:cxn>
              <a:cxn ang="0">
                <a:pos x="33" y="3"/>
              </a:cxn>
              <a:cxn ang="0">
                <a:pos x="27" y="0"/>
              </a:cxn>
              <a:cxn ang="0">
                <a:pos x="21" y="0"/>
              </a:cxn>
              <a:cxn ang="0">
                <a:pos x="15" y="1"/>
              </a:cxn>
              <a:cxn ang="0">
                <a:pos x="10" y="3"/>
              </a:cxn>
              <a:cxn ang="0">
                <a:pos x="6" y="7"/>
              </a:cxn>
              <a:cxn ang="0">
                <a:pos x="3" y="12"/>
              </a:cxn>
              <a:cxn ang="0">
                <a:pos x="0" y="17"/>
              </a:cxn>
              <a:cxn ang="0">
                <a:pos x="0" y="23"/>
              </a:cxn>
              <a:cxn ang="0">
                <a:pos x="1" y="29"/>
              </a:cxn>
              <a:cxn ang="0">
                <a:pos x="9" y="52"/>
              </a:cxn>
              <a:cxn ang="0">
                <a:pos x="10" y="56"/>
              </a:cxn>
              <a:cxn ang="0">
                <a:pos x="15" y="61"/>
              </a:cxn>
              <a:cxn ang="0">
                <a:pos x="19" y="64"/>
              </a:cxn>
              <a:cxn ang="0">
                <a:pos x="25" y="67"/>
              </a:cxn>
              <a:cxn ang="0">
                <a:pos x="31" y="67"/>
              </a:cxn>
              <a:cxn ang="0">
                <a:pos x="37" y="65"/>
              </a:cxn>
              <a:cxn ang="0">
                <a:pos x="42" y="64"/>
              </a:cxn>
              <a:cxn ang="0">
                <a:pos x="46" y="59"/>
              </a:cxn>
              <a:cxn ang="0">
                <a:pos x="49" y="55"/>
              </a:cxn>
              <a:cxn ang="0">
                <a:pos x="52" y="49"/>
              </a:cxn>
              <a:cxn ang="0">
                <a:pos x="52" y="43"/>
              </a:cxn>
              <a:cxn ang="0">
                <a:pos x="51" y="37"/>
              </a:cxn>
              <a:cxn ang="0">
                <a:pos x="43" y="15"/>
              </a:cxn>
            </a:cxnLst>
            <a:rect l="0" t="0" r="r" b="b"/>
            <a:pathLst>
              <a:path w="52" h="67">
                <a:moveTo>
                  <a:pt x="43" y="15"/>
                </a:moveTo>
                <a:lnTo>
                  <a:pt x="42" y="10"/>
                </a:lnTo>
                <a:lnTo>
                  <a:pt x="37" y="6"/>
                </a:lnTo>
                <a:lnTo>
                  <a:pt x="33" y="3"/>
                </a:lnTo>
                <a:lnTo>
                  <a:pt x="27" y="0"/>
                </a:lnTo>
                <a:lnTo>
                  <a:pt x="21" y="0"/>
                </a:lnTo>
                <a:lnTo>
                  <a:pt x="15" y="1"/>
                </a:lnTo>
                <a:lnTo>
                  <a:pt x="10" y="3"/>
                </a:lnTo>
                <a:lnTo>
                  <a:pt x="6" y="7"/>
                </a:lnTo>
                <a:lnTo>
                  <a:pt x="3" y="12"/>
                </a:lnTo>
                <a:lnTo>
                  <a:pt x="0" y="17"/>
                </a:lnTo>
                <a:lnTo>
                  <a:pt x="0" y="23"/>
                </a:lnTo>
                <a:lnTo>
                  <a:pt x="1" y="29"/>
                </a:lnTo>
                <a:lnTo>
                  <a:pt x="9" y="52"/>
                </a:lnTo>
                <a:lnTo>
                  <a:pt x="10" y="56"/>
                </a:lnTo>
                <a:lnTo>
                  <a:pt x="15" y="61"/>
                </a:lnTo>
                <a:lnTo>
                  <a:pt x="19" y="64"/>
                </a:lnTo>
                <a:lnTo>
                  <a:pt x="25" y="67"/>
                </a:lnTo>
                <a:lnTo>
                  <a:pt x="31" y="67"/>
                </a:lnTo>
                <a:lnTo>
                  <a:pt x="37" y="65"/>
                </a:lnTo>
                <a:lnTo>
                  <a:pt x="42" y="64"/>
                </a:lnTo>
                <a:lnTo>
                  <a:pt x="46" y="59"/>
                </a:lnTo>
                <a:lnTo>
                  <a:pt x="49" y="55"/>
                </a:lnTo>
                <a:lnTo>
                  <a:pt x="52" y="49"/>
                </a:lnTo>
                <a:lnTo>
                  <a:pt x="52" y="43"/>
                </a:lnTo>
                <a:lnTo>
                  <a:pt x="51" y="37"/>
                </a:lnTo>
                <a:lnTo>
                  <a:pt x="43" y="15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8" name="Freeform 914"/>
          <p:cNvSpPr>
            <a:spLocks/>
          </p:cNvSpPr>
          <p:nvPr/>
        </p:nvSpPr>
        <p:spPr bwMode="auto">
          <a:xfrm>
            <a:off x="6965950" y="2820988"/>
            <a:ext cx="61913" cy="52387"/>
          </a:xfrm>
          <a:custGeom>
            <a:avLst/>
            <a:gdLst/>
            <a:ahLst/>
            <a:cxnLst>
              <a:cxn ang="0">
                <a:pos x="22" y="0"/>
              </a:cxn>
              <a:cxn ang="0">
                <a:pos x="16" y="1"/>
              </a:cxn>
              <a:cxn ang="0">
                <a:pos x="12" y="3"/>
              </a:cxn>
              <a:cxn ang="0">
                <a:pos x="6" y="6"/>
              </a:cxn>
              <a:cxn ang="0">
                <a:pos x="3" y="12"/>
              </a:cxn>
              <a:cxn ang="0">
                <a:pos x="1" y="16"/>
              </a:cxn>
              <a:cxn ang="0">
                <a:pos x="0" y="22"/>
              </a:cxn>
              <a:cxn ang="0">
                <a:pos x="3" y="34"/>
              </a:cxn>
              <a:cxn ang="0">
                <a:pos x="6" y="38"/>
              </a:cxn>
              <a:cxn ang="0">
                <a:pos x="12" y="41"/>
              </a:cxn>
              <a:cxn ang="0">
                <a:pos x="16" y="43"/>
              </a:cxn>
              <a:cxn ang="0">
                <a:pos x="22" y="44"/>
              </a:cxn>
              <a:cxn ang="0">
                <a:pos x="34" y="41"/>
              </a:cxn>
              <a:cxn ang="0">
                <a:pos x="39" y="38"/>
              </a:cxn>
              <a:cxn ang="0">
                <a:pos x="42" y="34"/>
              </a:cxn>
              <a:cxn ang="0">
                <a:pos x="45" y="22"/>
              </a:cxn>
              <a:cxn ang="0">
                <a:pos x="43" y="16"/>
              </a:cxn>
              <a:cxn ang="0">
                <a:pos x="42" y="12"/>
              </a:cxn>
              <a:cxn ang="0">
                <a:pos x="39" y="6"/>
              </a:cxn>
              <a:cxn ang="0">
                <a:pos x="34" y="3"/>
              </a:cxn>
              <a:cxn ang="0">
                <a:pos x="22" y="0"/>
              </a:cxn>
            </a:cxnLst>
            <a:rect l="0" t="0" r="r" b="b"/>
            <a:pathLst>
              <a:path w="45" h="44">
                <a:moveTo>
                  <a:pt x="22" y="0"/>
                </a:moveTo>
                <a:lnTo>
                  <a:pt x="16" y="1"/>
                </a:lnTo>
                <a:lnTo>
                  <a:pt x="12" y="3"/>
                </a:lnTo>
                <a:lnTo>
                  <a:pt x="6" y="6"/>
                </a:lnTo>
                <a:lnTo>
                  <a:pt x="3" y="12"/>
                </a:lnTo>
                <a:lnTo>
                  <a:pt x="1" y="16"/>
                </a:lnTo>
                <a:lnTo>
                  <a:pt x="0" y="22"/>
                </a:lnTo>
                <a:lnTo>
                  <a:pt x="3" y="34"/>
                </a:lnTo>
                <a:lnTo>
                  <a:pt x="6" y="38"/>
                </a:lnTo>
                <a:lnTo>
                  <a:pt x="12" y="41"/>
                </a:lnTo>
                <a:lnTo>
                  <a:pt x="16" y="43"/>
                </a:lnTo>
                <a:lnTo>
                  <a:pt x="22" y="44"/>
                </a:lnTo>
                <a:lnTo>
                  <a:pt x="34" y="41"/>
                </a:lnTo>
                <a:lnTo>
                  <a:pt x="39" y="38"/>
                </a:lnTo>
                <a:lnTo>
                  <a:pt x="42" y="34"/>
                </a:lnTo>
                <a:lnTo>
                  <a:pt x="45" y="22"/>
                </a:lnTo>
                <a:lnTo>
                  <a:pt x="43" y="16"/>
                </a:lnTo>
                <a:lnTo>
                  <a:pt x="42" y="12"/>
                </a:lnTo>
                <a:lnTo>
                  <a:pt x="39" y="6"/>
                </a:lnTo>
                <a:lnTo>
                  <a:pt x="34" y="3"/>
                </a:lnTo>
                <a:lnTo>
                  <a:pt x="22" y="0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9" name="Freeform 915"/>
          <p:cNvSpPr>
            <a:spLocks/>
          </p:cNvSpPr>
          <p:nvPr/>
        </p:nvSpPr>
        <p:spPr bwMode="auto">
          <a:xfrm>
            <a:off x="6961188" y="2820988"/>
            <a:ext cx="69850" cy="76200"/>
          </a:xfrm>
          <a:custGeom>
            <a:avLst/>
            <a:gdLst/>
            <a:ahLst/>
            <a:cxnLst>
              <a:cxn ang="0">
                <a:pos x="8" y="50"/>
              </a:cxn>
              <a:cxn ang="0">
                <a:pos x="9" y="55"/>
              </a:cxn>
              <a:cxn ang="0">
                <a:pos x="12" y="61"/>
              </a:cxn>
              <a:cxn ang="0">
                <a:pos x="17" y="64"/>
              </a:cxn>
              <a:cxn ang="0">
                <a:pos x="29" y="67"/>
              </a:cxn>
              <a:cxn ang="0">
                <a:pos x="35" y="65"/>
              </a:cxn>
              <a:cxn ang="0">
                <a:pos x="39" y="64"/>
              </a:cxn>
              <a:cxn ang="0">
                <a:pos x="45" y="61"/>
              </a:cxn>
              <a:cxn ang="0">
                <a:pos x="48" y="56"/>
              </a:cxn>
              <a:cxn ang="0">
                <a:pos x="51" y="44"/>
              </a:cxn>
              <a:cxn ang="0">
                <a:pos x="50" y="38"/>
              </a:cxn>
              <a:cxn ang="0">
                <a:pos x="44" y="16"/>
              </a:cxn>
              <a:cxn ang="0">
                <a:pos x="42" y="12"/>
              </a:cxn>
              <a:cxn ang="0">
                <a:pos x="39" y="6"/>
              </a:cxn>
              <a:cxn ang="0">
                <a:pos x="35" y="3"/>
              </a:cxn>
              <a:cxn ang="0">
                <a:pos x="23" y="0"/>
              </a:cxn>
              <a:cxn ang="0">
                <a:pos x="17" y="1"/>
              </a:cxn>
              <a:cxn ang="0">
                <a:pos x="12" y="3"/>
              </a:cxn>
              <a:cxn ang="0">
                <a:pos x="6" y="6"/>
              </a:cxn>
              <a:cxn ang="0">
                <a:pos x="3" y="10"/>
              </a:cxn>
              <a:cxn ang="0">
                <a:pos x="0" y="22"/>
              </a:cxn>
              <a:cxn ang="0">
                <a:pos x="2" y="28"/>
              </a:cxn>
              <a:cxn ang="0">
                <a:pos x="8" y="50"/>
              </a:cxn>
            </a:cxnLst>
            <a:rect l="0" t="0" r="r" b="b"/>
            <a:pathLst>
              <a:path w="51" h="67">
                <a:moveTo>
                  <a:pt x="8" y="50"/>
                </a:moveTo>
                <a:lnTo>
                  <a:pt x="9" y="55"/>
                </a:lnTo>
                <a:lnTo>
                  <a:pt x="12" y="61"/>
                </a:lnTo>
                <a:lnTo>
                  <a:pt x="17" y="64"/>
                </a:lnTo>
                <a:lnTo>
                  <a:pt x="29" y="67"/>
                </a:lnTo>
                <a:lnTo>
                  <a:pt x="35" y="65"/>
                </a:lnTo>
                <a:lnTo>
                  <a:pt x="39" y="64"/>
                </a:lnTo>
                <a:lnTo>
                  <a:pt x="45" y="61"/>
                </a:lnTo>
                <a:lnTo>
                  <a:pt x="48" y="56"/>
                </a:lnTo>
                <a:lnTo>
                  <a:pt x="51" y="44"/>
                </a:lnTo>
                <a:lnTo>
                  <a:pt x="50" y="38"/>
                </a:lnTo>
                <a:lnTo>
                  <a:pt x="44" y="16"/>
                </a:lnTo>
                <a:lnTo>
                  <a:pt x="42" y="12"/>
                </a:lnTo>
                <a:lnTo>
                  <a:pt x="39" y="6"/>
                </a:lnTo>
                <a:lnTo>
                  <a:pt x="35" y="3"/>
                </a:lnTo>
                <a:lnTo>
                  <a:pt x="23" y="0"/>
                </a:lnTo>
                <a:lnTo>
                  <a:pt x="17" y="1"/>
                </a:lnTo>
                <a:lnTo>
                  <a:pt x="12" y="3"/>
                </a:lnTo>
                <a:lnTo>
                  <a:pt x="6" y="6"/>
                </a:lnTo>
                <a:lnTo>
                  <a:pt x="3" y="10"/>
                </a:lnTo>
                <a:lnTo>
                  <a:pt x="0" y="22"/>
                </a:lnTo>
                <a:lnTo>
                  <a:pt x="2" y="28"/>
                </a:lnTo>
                <a:lnTo>
                  <a:pt x="8" y="50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80" name="Freeform 916"/>
          <p:cNvSpPr>
            <a:spLocks/>
          </p:cNvSpPr>
          <p:nvPr/>
        </p:nvSpPr>
        <p:spPr bwMode="auto">
          <a:xfrm>
            <a:off x="6965950" y="2846388"/>
            <a:ext cx="65088" cy="79375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0" y="49"/>
              </a:cxn>
              <a:cxn ang="0">
                <a:pos x="2" y="55"/>
              </a:cxn>
              <a:cxn ang="0">
                <a:pos x="5" y="59"/>
              </a:cxn>
              <a:cxn ang="0">
                <a:pos x="9" y="64"/>
              </a:cxn>
              <a:cxn ang="0">
                <a:pos x="14" y="67"/>
              </a:cxn>
              <a:cxn ang="0">
                <a:pos x="20" y="68"/>
              </a:cxn>
              <a:cxn ang="0">
                <a:pos x="26" y="68"/>
              </a:cxn>
              <a:cxn ang="0">
                <a:pos x="32" y="67"/>
              </a:cxn>
              <a:cxn ang="0">
                <a:pos x="36" y="64"/>
              </a:cxn>
              <a:cxn ang="0">
                <a:pos x="41" y="59"/>
              </a:cxn>
              <a:cxn ang="0">
                <a:pos x="44" y="55"/>
              </a:cxn>
              <a:cxn ang="0">
                <a:pos x="45" y="49"/>
              </a:cxn>
              <a:cxn ang="0">
                <a:pos x="48" y="25"/>
              </a:cxn>
              <a:cxn ang="0">
                <a:pos x="48" y="19"/>
              </a:cxn>
              <a:cxn ang="0">
                <a:pos x="47" y="13"/>
              </a:cxn>
              <a:cxn ang="0">
                <a:pos x="44" y="9"/>
              </a:cxn>
              <a:cxn ang="0">
                <a:pos x="39" y="4"/>
              </a:cxn>
              <a:cxn ang="0">
                <a:pos x="35" y="1"/>
              </a:cxn>
              <a:cxn ang="0">
                <a:pos x="29" y="0"/>
              </a:cxn>
              <a:cxn ang="0">
                <a:pos x="23" y="0"/>
              </a:cxn>
              <a:cxn ang="0">
                <a:pos x="17" y="1"/>
              </a:cxn>
              <a:cxn ang="0">
                <a:pos x="12" y="4"/>
              </a:cxn>
              <a:cxn ang="0">
                <a:pos x="8" y="9"/>
              </a:cxn>
              <a:cxn ang="0">
                <a:pos x="5" y="13"/>
              </a:cxn>
              <a:cxn ang="0">
                <a:pos x="3" y="19"/>
              </a:cxn>
              <a:cxn ang="0">
                <a:pos x="0" y="43"/>
              </a:cxn>
            </a:cxnLst>
            <a:rect l="0" t="0" r="r" b="b"/>
            <a:pathLst>
              <a:path w="48" h="68">
                <a:moveTo>
                  <a:pt x="0" y="43"/>
                </a:moveTo>
                <a:lnTo>
                  <a:pt x="0" y="49"/>
                </a:lnTo>
                <a:lnTo>
                  <a:pt x="2" y="55"/>
                </a:lnTo>
                <a:lnTo>
                  <a:pt x="5" y="59"/>
                </a:lnTo>
                <a:lnTo>
                  <a:pt x="9" y="64"/>
                </a:lnTo>
                <a:lnTo>
                  <a:pt x="14" y="67"/>
                </a:lnTo>
                <a:lnTo>
                  <a:pt x="20" y="68"/>
                </a:lnTo>
                <a:lnTo>
                  <a:pt x="26" y="68"/>
                </a:lnTo>
                <a:lnTo>
                  <a:pt x="32" y="67"/>
                </a:lnTo>
                <a:lnTo>
                  <a:pt x="36" y="64"/>
                </a:lnTo>
                <a:lnTo>
                  <a:pt x="41" y="59"/>
                </a:lnTo>
                <a:lnTo>
                  <a:pt x="44" y="55"/>
                </a:lnTo>
                <a:lnTo>
                  <a:pt x="45" y="49"/>
                </a:lnTo>
                <a:lnTo>
                  <a:pt x="48" y="25"/>
                </a:lnTo>
                <a:lnTo>
                  <a:pt x="48" y="19"/>
                </a:lnTo>
                <a:lnTo>
                  <a:pt x="47" y="13"/>
                </a:lnTo>
                <a:lnTo>
                  <a:pt x="44" y="9"/>
                </a:lnTo>
                <a:lnTo>
                  <a:pt x="39" y="4"/>
                </a:lnTo>
                <a:lnTo>
                  <a:pt x="35" y="1"/>
                </a:lnTo>
                <a:lnTo>
                  <a:pt x="29" y="0"/>
                </a:lnTo>
                <a:lnTo>
                  <a:pt x="23" y="0"/>
                </a:lnTo>
                <a:lnTo>
                  <a:pt x="17" y="1"/>
                </a:lnTo>
                <a:lnTo>
                  <a:pt x="12" y="4"/>
                </a:lnTo>
                <a:lnTo>
                  <a:pt x="8" y="9"/>
                </a:lnTo>
                <a:lnTo>
                  <a:pt x="5" y="13"/>
                </a:lnTo>
                <a:lnTo>
                  <a:pt x="3" y="19"/>
                </a:lnTo>
                <a:lnTo>
                  <a:pt x="0" y="43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8181" name="Picture 9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572000"/>
            <a:ext cx="2414588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" name="Group 918"/>
          <p:cNvGrpSpPr>
            <a:grpSpLocks/>
          </p:cNvGrpSpPr>
          <p:nvPr/>
        </p:nvGrpSpPr>
        <p:grpSpPr bwMode="auto">
          <a:xfrm>
            <a:off x="3276600" y="1981200"/>
            <a:ext cx="2438400" cy="914400"/>
            <a:chOff x="1374" y="893"/>
            <a:chExt cx="698" cy="377"/>
          </a:xfrm>
        </p:grpSpPr>
        <p:graphicFrame>
          <p:nvGraphicFramePr>
            <p:cNvPr id="268183" name="Object 919"/>
            <p:cNvGraphicFramePr>
              <a:graphicFrameLocks/>
            </p:cNvGraphicFramePr>
            <p:nvPr/>
          </p:nvGraphicFramePr>
          <p:xfrm>
            <a:off x="1374" y="893"/>
            <a:ext cx="390" cy="372"/>
          </p:xfrm>
          <a:graphic>
            <a:graphicData uri="http://schemas.openxmlformats.org/presentationml/2006/ole">
              <p:oleObj spid="_x0000_s1026" name="Designer Drawing" r:id="rId6" imgW="618840" imgH="590400" progId="">
                <p:embed/>
              </p:oleObj>
            </a:graphicData>
          </a:graphic>
        </p:graphicFrame>
        <p:graphicFrame>
          <p:nvGraphicFramePr>
            <p:cNvPr id="268184" name="Object 920"/>
            <p:cNvGraphicFramePr>
              <a:graphicFrameLocks/>
            </p:cNvGraphicFramePr>
            <p:nvPr/>
          </p:nvGraphicFramePr>
          <p:xfrm>
            <a:off x="1682" y="898"/>
            <a:ext cx="390" cy="372"/>
          </p:xfrm>
          <a:graphic>
            <a:graphicData uri="http://schemas.openxmlformats.org/presentationml/2006/ole">
              <p:oleObj spid="_x0000_s1027" name="Designer Drawing" r:id="rId7" imgW="618840" imgH="590400" progId="">
                <p:embed/>
              </p:oleObj>
            </a:graphicData>
          </a:graphic>
        </p:graphicFrame>
      </p:grpSp>
      <p:sp>
        <p:nvSpPr>
          <p:cNvPr id="268185" name="Rectangle 921"/>
          <p:cNvSpPr>
            <a:spLocks noChangeArrowheads="1"/>
          </p:cNvSpPr>
          <p:nvPr/>
        </p:nvSpPr>
        <p:spPr bwMode="auto">
          <a:xfrm>
            <a:off x="6669088" y="4265613"/>
            <a:ext cx="1630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kumimoji="0" lang="en-US">
                <a:solidFill>
                  <a:schemeClr val="tx1"/>
                </a:solidFill>
                <a:effectLst/>
                <a:latin typeface="Arial" charset="0"/>
              </a:rPr>
              <a:t>Treatment Plant</a:t>
            </a:r>
          </a:p>
        </p:txBody>
      </p:sp>
      <p:sp>
        <p:nvSpPr>
          <p:cNvPr id="268186" name="Freeform 922"/>
          <p:cNvSpPr>
            <a:spLocks/>
          </p:cNvSpPr>
          <p:nvPr/>
        </p:nvSpPr>
        <p:spPr bwMode="auto">
          <a:xfrm>
            <a:off x="3152775" y="3038475"/>
            <a:ext cx="2662238" cy="109538"/>
          </a:xfrm>
          <a:custGeom>
            <a:avLst/>
            <a:gdLst/>
            <a:ahLst/>
            <a:cxnLst>
              <a:cxn ang="0">
                <a:pos x="2043" y="60"/>
              </a:cxn>
              <a:cxn ang="0">
                <a:pos x="1977" y="52"/>
              </a:cxn>
              <a:cxn ang="0">
                <a:pos x="1785" y="34"/>
              </a:cxn>
              <a:cxn ang="0">
                <a:pos x="1721" y="30"/>
              </a:cxn>
              <a:cxn ang="0">
                <a:pos x="1659" y="25"/>
              </a:cxn>
              <a:cxn ang="0">
                <a:pos x="1529" y="17"/>
              </a:cxn>
              <a:cxn ang="0">
                <a:pos x="1276" y="5"/>
              </a:cxn>
              <a:cxn ang="0">
                <a:pos x="1211" y="3"/>
              </a:cxn>
              <a:cxn ang="0">
                <a:pos x="1149" y="2"/>
              </a:cxn>
              <a:cxn ang="0">
                <a:pos x="1083" y="0"/>
              </a:cxn>
              <a:cxn ang="0">
                <a:pos x="831" y="0"/>
              </a:cxn>
              <a:cxn ang="0">
                <a:pos x="703" y="3"/>
              </a:cxn>
              <a:cxn ang="0">
                <a:pos x="639" y="6"/>
              </a:cxn>
              <a:cxn ang="0">
                <a:pos x="575" y="8"/>
              </a:cxn>
              <a:cxn ang="0">
                <a:pos x="513" y="11"/>
              </a:cxn>
              <a:cxn ang="0">
                <a:pos x="384" y="19"/>
              </a:cxn>
              <a:cxn ang="0">
                <a:pos x="322" y="24"/>
              </a:cxn>
              <a:cxn ang="0">
                <a:pos x="256" y="28"/>
              </a:cxn>
              <a:cxn ang="0">
                <a:pos x="128" y="40"/>
              </a:cxn>
              <a:cxn ang="0">
                <a:pos x="0" y="55"/>
              </a:cxn>
              <a:cxn ang="0">
                <a:pos x="6" y="118"/>
              </a:cxn>
              <a:cxn ang="0">
                <a:pos x="134" y="103"/>
              </a:cxn>
              <a:cxn ang="0">
                <a:pos x="262" y="91"/>
              </a:cxn>
              <a:cxn ang="0">
                <a:pos x="325" y="86"/>
              </a:cxn>
              <a:cxn ang="0">
                <a:pos x="387" y="82"/>
              </a:cxn>
              <a:cxn ang="0">
                <a:pos x="516" y="73"/>
              </a:cxn>
              <a:cxn ang="0">
                <a:pos x="578" y="70"/>
              </a:cxn>
              <a:cxn ang="0">
                <a:pos x="642" y="69"/>
              </a:cxn>
              <a:cxn ang="0">
                <a:pos x="706" y="66"/>
              </a:cxn>
              <a:cxn ang="0">
                <a:pos x="767" y="64"/>
              </a:cxn>
              <a:cxn ang="0">
                <a:pos x="831" y="63"/>
              </a:cxn>
              <a:cxn ang="0">
                <a:pos x="1083" y="63"/>
              </a:cxn>
              <a:cxn ang="0">
                <a:pos x="1146" y="64"/>
              </a:cxn>
              <a:cxn ang="0">
                <a:pos x="1209" y="66"/>
              </a:cxn>
              <a:cxn ang="0">
                <a:pos x="1273" y="67"/>
              </a:cxn>
              <a:cxn ang="0">
                <a:pos x="1526" y="79"/>
              </a:cxn>
              <a:cxn ang="0">
                <a:pos x="1653" y="88"/>
              </a:cxn>
              <a:cxn ang="0">
                <a:pos x="1715" y="92"/>
              </a:cxn>
              <a:cxn ang="0">
                <a:pos x="1779" y="97"/>
              </a:cxn>
              <a:cxn ang="0">
                <a:pos x="1971" y="115"/>
              </a:cxn>
              <a:cxn ang="0">
                <a:pos x="2037" y="122"/>
              </a:cxn>
              <a:cxn ang="0">
                <a:pos x="2043" y="60"/>
              </a:cxn>
            </a:cxnLst>
            <a:rect l="0" t="0" r="r" b="b"/>
            <a:pathLst>
              <a:path w="2043" h="122">
                <a:moveTo>
                  <a:pt x="2043" y="60"/>
                </a:moveTo>
                <a:lnTo>
                  <a:pt x="1977" y="52"/>
                </a:lnTo>
                <a:lnTo>
                  <a:pt x="1785" y="34"/>
                </a:lnTo>
                <a:lnTo>
                  <a:pt x="1721" y="30"/>
                </a:lnTo>
                <a:lnTo>
                  <a:pt x="1659" y="25"/>
                </a:lnTo>
                <a:lnTo>
                  <a:pt x="1529" y="17"/>
                </a:lnTo>
                <a:lnTo>
                  <a:pt x="1276" y="5"/>
                </a:lnTo>
                <a:lnTo>
                  <a:pt x="1211" y="3"/>
                </a:lnTo>
                <a:lnTo>
                  <a:pt x="1149" y="2"/>
                </a:lnTo>
                <a:lnTo>
                  <a:pt x="1083" y="0"/>
                </a:lnTo>
                <a:lnTo>
                  <a:pt x="831" y="0"/>
                </a:lnTo>
                <a:lnTo>
                  <a:pt x="703" y="3"/>
                </a:lnTo>
                <a:lnTo>
                  <a:pt x="639" y="6"/>
                </a:lnTo>
                <a:lnTo>
                  <a:pt x="575" y="8"/>
                </a:lnTo>
                <a:lnTo>
                  <a:pt x="513" y="11"/>
                </a:lnTo>
                <a:lnTo>
                  <a:pt x="384" y="19"/>
                </a:lnTo>
                <a:lnTo>
                  <a:pt x="322" y="24"/>
                </a:lnTo>
                <a:lnTo>
                  <a:pt x="256" y="28"/>
                </a:lnTo>
                <a:lnTo>
                  <a:pt x="128" y="40"/>
                </a:lnTo>
                <a:lnTo>
                  <a:pt x="0" y="55"/>
                </a:lnTo>
                <a:lnTo>
                  <a:pt x="6" y="118"/>
                </a:lnTo>
                <a:lnTo>
                  <a:pt x="134" y="103"/>
                </a:lnTo>
                <a:lnTo>
                  <a:pt x="262" y="91"/>
                </a:lnTo>
                <a:lnTo>
                  <a:pt x="325" y="86"/>
                </a:lnTo>
                <a:lnTo>
                  <a:pt x="387" y="82"/>
                </a:lnTo>
                <a:lnTo>
                  <a:pt x="516" y="73"/>
                </a:lnTo>
                <a:lnTo>
                  <a:pt x="578" y="70"/>
                </a:lnTo>
                <a:lnTo>
                  <a:pt x="642" y="69"/>
                </a:lnTo>
                <a:lnTo>
                  <a:pt x="706" y="66"/>
                </a:lnTo>
                <a:lnTo>
                  <a:pt x="767" y="64"/>
                </a:lnTo>
                <a:lnTo>
                  <a:pt x="831" y="63"/>
                </a:lnTo>
                <a:lnTo>
                  <a:pt x="1083" y="63"/>
                </a:lnTo>
                <a:lnTo>
                  <a:pt x="1146" y="64"/>
                </a:lnTo>
                <a:lnTo>
                  <a:pt x="1209" y="66"/>
                </a:lnTo>
                <a:lnTo>
                  <a:pt x="1273" y="67"/>
                </a:lnTo>
                <a:lnTo>
                  <a:pt x="1526" y="79"/>
                </a:lnTo>
                <a:lnTo>
                  <a:pt x="1653" y="88"/>
                </a:lnTo>
                <a:lnTo>
                  <a:pt x="1715" y="92"/>
                </a:lnTo>
                <a:lnTo>
                  <a:pt x="1779" y="97"/>
                </a:lnTo>
                <a:lnTo>
                  <a:pt x="1971" y="115"/>
                </a:lnTo>
                <a:lnTo>
                  <a:pt x="2037" y="122"/>
                </a:lnTo>
                <a:lnTo>
                  <a:pt x="2043" y="6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87" name="Line 923"/>
          <p:cNvSpPr>
            <a:spLocks noChangeShapeType="1"/>
          </p:cNvSpPr>
          <p:nvPr/>
        </p:nvSpPr>
        <p:spPr bwMode="auto">
          <a:xfrm>
            <a:off x="2297113" y="3048000"/>
            <a:ext cx="0" cy="220663"/>
          </a:xfrm>
          <a:prstGeom prst="line">
            <a:avLst/>
          </a:prstGeom>
          <a:noFill/>
          <a:ln w="63500">
            <a:solidFill>
              <a:srgbClr val="CC99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8188" name="Line 924"/>
          <p:cNvSpPr>
            <a:spLocks noChangeShapeType="1"/>
          </p:cNvSpPr>
          <p:nvPr/>
        </p:nvSpPr>
        <p:spPr bwMode="auto">
          <a:xfrm rot="91644" flipH="1">
            <a:off x="2271713" y="3255963"/>
            <a:ext cx="1947862" cy="15875"/>
          </a:xfrm>
          <a:prstGeom prst="line">
            <a:avLst/>
          </a:prstGeom>
          <a:noFill/>
          <a:ln w="63500">
            <a:solidFill>
              <a:srgbClr val="CC99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8189" name="Line 925"/>
          <p:cNvSpPr>
            <a:spLocks noChangeShapeType="1"/>
          </p:cNvSpPr>
          <p:nvPr/>
        </p:nvSpPr>
        <p:spPr bwMode="auto">
          <a:xfrm rot="-740740" flipH="1" flipV="1">
            <a:off x="4724400" y="3200400"/>
            <a:ext cx="1597025" cy="220663"/>
          </a:xfrm>
          <a:prstGeom prst="line">
            <a:avLst/>
          </a:prstGeom>
          <a:noFill/>
          <a:ln w="63500">
            <a:solidFill>
              <a:srgbClr val="00FF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8190" name="Line 926"/>
          <p:cNvSpPr>
            <a:spLocks noChangeShapeType="1"/>
          </p:cNvSpPr>
          <p:nvPr/>
        </p:nvSpPr>
        <p:spPr bwMode="auto">
          <a:xfrm flipH="1">
            <a:off x="3103563" y="3436938"/>
            <a:ext cx="1260475" cy="1404937"/>
          </a:xfrm>
          <a:prstGeom prst="line">
            <a:avLst/>
          </a:prstGeom>
          <a:noFill/>
          <a:ln w="127000">
            <a:solidFill>
              <a:srgbClr val="00FFFF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8191" name="Line 927"/>
          <p:cNvSpPr>
            <a:spLocks noChangeShapeType="1"/>
          </p:cNvSpPr>
          <p:nvPr/>
        </p:nvSpPr>
        <p:spPr bwMode="auto">
          <a:xfrm rot="7783412" flipH="1" flipV="1">
            <a:off x="2900363" y="4151312"/>
            <a:ext cx="1779588" cy="49213"/>
          </a:xfrm>
          <a:prstGeom prst="line">
            <a:avLst/>
          </a:prstGeom>
          <a:noFill/>
          <a:ln w="50800">
            <a:solidFill>
              <a:srgbClr val="CC9900"/>
            </a:solidFill>
            <a:round/>
            <a:headEnd type="triangle" w="sm" len="sm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8192" name="Rectangle 928"/>
          <p:cNvSpPr>
            <a:spLocks noChangeArrowheads="1"/>
          </p:cNvSpPr>
          <p:nvPr/>
        </p:nvSpPr>
        <p:spPr bwMode="auto">
          <a:xfrm>
            <a:off x="2203450" y="3257550"/>
            <a:ext cx="1817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kumimoji="0" lang="en-US" b="1">
                <a:solidFill>
                  <a:schemeClr val="tx1"/>
                </a:solidFill>
                <a:effectLst/>
                <a:latin typeface="Arial" charset="0"/>
              </a:rPr>
              <a:t>wastewater</a:t>
            </a:r>
          </a:p>
        </p:txBody>
      </p:sp>
      <p:sp>
        <p:nvSpPr>
          <p:cNvPr id="268193" name="Freeform 929"/>
          <p:cNvSpPr>
            <a:spLocks/>
          </p:cNvSpPr>
          <p:nvPr/>
        </p:nvSpPr>
        <p:spPr bwMode="auto">
          <a:xfrm flipH="1">
            <a:off x="6140450" y="3101975"/>
            <a:ext cx="412750" cy="9525"/>
          </a:xfrm>
          <a:custGeom>
            <a:avLst/>
            <a:gdLst/>
            <a:ahLst/>
            <a:cxnLst>
              <a:cxn ang="0">
                <a:pos x="351" y="11"/>
              </a:cxn>
              <a:cxn ang="0">
                <a:pos x="352" y="11"/>
              </a:cxn>
              <a:cxn ang="0">
                <a:pos x="354" y="9"/>
              </a:cxn>
              <a:cxn ang="0">
                <a:pos x="355" y="9"/>
              </a:cxn>
              <a:cxn ang="0">
                <a:pos x="355" y="5"/>
              </a:cxn>
              <a:cxn ang="0">
                <a:pos x="354" y="3"/>
              </a:cxn>
              <a:cxn ang="0">
                <a:pos x="354" y="2"/>
              </a:cxn>
              <a:cxn ang="0">
                <a:pos x="351" y="2"/>
              </a:cxn>
              <a:cxn ang="0">
                <a:pos x="5" y="0"/>
              </a:cxn>
              <a:cxn ang="0">
                <a:pos x="3" y="0"/>
              </a:cxn>
              <a:cxn ang="0">
                <a:pos x="2" y="2"/>
              </a:cxn>
              <a:cxn ang="0">
                <a:pos x="0" y="2"/>
              </a:cxn>
              <a:cxn ang="0">
                <a:pos x="0" y="6"/>
              </a:cxn>
              <a:cxn ang="0">
                <a:pos x="2" y="8"/>
              </a:cxn>
              <a:cxn ang="0">
                <a:pos x="2" y="9"/>
              </a:cxn>
              <a:cxn ang="0">
                <a:pos x="5" y="9"/>
              </a:cxn>
              <a:cxn ang="0">
                <a:pos x="351" y="11"/>
              </a:cxn>
            </a:cxnLst>
            <a:rect l="0" t="0" r="r" b="b"/>
            <a:pathLst>
              <a:path w="355" h="11">
                <a:moveTo>
                  <a:pt x="351" y="11"/>
                </a:moveTo>
                <a:lnTo>
                  <a:pt x="352" y="11"/>
                </a:lnTo>
                <a:lnTo>
                  <a:pt x="354" y="9"/>
                </a:lnTo>
                <a:lnTo>
                  <a:pt x="355" y="9"/>
                </a:lnTo>
                <a:lnTo>
                  <a:pt x="355" y="5"/>
                </a:lnTo>
                <a:lnTo>
                  <a:pt x="354" y="3"/>
                </a:lnTo>
                <a:lnTo>
                  <a:pt x="354" y="2"/>
                </a:lnTo>
                <a:lnTo>
                  <a:pt x="351" y="2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2"/>
                </a:lnTo>
                <a:lnTo>
                  <a:pt x="0" y="6"/>
                </a:lnTo>
                <a:lnTo>
                  <a:pt x="2" y="8"/>
                </a:lnTo>
                <a:lnTo>
                  <a:pt x="2" y="9"/>
                </a:lnTo>
                <a:lnTo>
                  <a:pt x="5" y="9"/>
                </a:lnTo>
                <a:lnTo>
                  <a:pt x="351" y="1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94" name="Freeform 930"/>
          <p:cNvSpPr>
            <a:spLocks/>
          </p:cNvSpPr>
          <p:nvPr/>
        </p:nvSpPr>
        <p:spPr bwMode="auto">
          <a:xfrm flipH="1">
            <a:off x="6543675" y="3049588"/>
            <a:ext cx="9525" cy="61912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0" y="66"/>
              </a:cxn>
              <a:cxn ang="0">
                <a:pos x="2" y="66"/>
              </a:cxn>
              <a:cxn ang="0">
                <a:pos x="3" y="67"/>
              </a:cxn>
              <a:cxn ang="0">
                <a:pos x="8" y="67"/>
              </a:cxn>
              <a:cxn ang="0">
                <a:pos x="8" y="66"/>
              </a:cxn>
              <a:cxn ang="0">
                <a:pos x="9" y="66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3"/>
              </a:cxn>
            </a:cxnLst>
            <a:rect l="0" t="0" r="r" b="b"/>
            <a:pathLst>
              <a:path w="9" h="67">
                <a:moveTo>
                  <a:pt x="0" y="63"/>
                </a:moveTo>
                <a:lnTo>
                  <a:pt x="0" y="66"/>
                </a:lnTo>
                <a:lnTo>
                  <a:pt x="2" y="66"/>
                </a:lnTo>
                <a:lnTo>
                  <a:pt x="3" y="67"/>
                </a:lnTo>
                <a:lnTo>
                  <a:pt x="8" y="67"/>
                </a:lnTo>
                <a:lnTo>
                  <a:pt x="8" y="66"/>
                </a:lnTo>
                <a:lnTo>
                  <a:pt x="9" y="66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3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95" name="Freeform 931"/>
          <p:cNvSpPr>
            <a:spLocks/>
          </p:cNvSpPr>
          <p:nvPr/>
        </p:nvSpPr>
        <p:spPr bwMode="auto">
          <a:xfrm flipH="1">
            <a:off x="6140450" y="3049588"/>
            <a:ext cx="9525" cy="61912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0" y="67"/>
              </a:cxn>
              <a:cxn ang="0">
                <a:pos x="2" y="67"/>
              </a:cxn>
              <a:cxn ang="0">
                <a:pos x="3" y="69"/>
              </a:cxn>
              <a:cxn ang="0">
                <a:pos x="8" y="69"/>
              </a:cxn>
              <a:cxn ang="0">
                <a:pos x="8" y="67"/>
              </a:cxn>
              <a:cxn ang="0">
                <a:pos x="9" y="67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4"/>
              </a:cxn>
            </a:cxnLst>
            <a:rect l="0" t="0" r="r" b="b"/>
            <a:pathLst>
              <a:path w="9" h="69">
                <a:moveTo>
                  <a:pt x="0" y="64"/>
                </a:moveTo>
                <a:lnTo>
                  <a:pt x="0" y="67"/>
                </a:lnTo>
                <a:lnTo>
                  <a:pt x="2" y="67"/>
                </a:lnTo>
                <a:lnTo>
                  <a:pt x="3" y="69"/>
                </a:lnTo>
                <a:lnTo>
                  <a:pt x="8" y="69"/>
                </a:lnTo>
                <a:lnTo>
                  <a:pt x="8" y="67"/>
                </a:lnTo>
                <a:lnTo>
                  <a:pt x="9" y="67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96" name="Freeform 932"/>
          <p:cNvSpPr>
            <a:spLocks/>
          </p:cNvSpPr>
          <p:nvPr/>
        </p:nvSpPr>
        <p:spPr bwMode="auto">
          <a:xfrm flipH="1">
            <a:off x="5843588" y="3122613"/>
            <a:ext cx="317500" cy="80962"/>
          </a:xfrm>
          <a:custGeom>
            <a:avLst/>
            <a:gdLst/>
            <a:ahLst/>
            <a:cxnLst>
              <a:cxn ang="0">
                <a:pos x="273" y="55"/>
              </a:cxn>
              <a:cxn ang="0">
                <a:pos x="0" y="89"/>
              </a:cxn>
              <a:cxn ang="0">
                <a:pos x="0" y="35"/>
              </a:cxn>
              <a:cxn ang="0">
                <a:pos x="268" y="0"/>
              </a:cxn>
              <a:cxn ang="0">
                <a:pos x="273" y="55"/>
              </a:cxn>
            </a:cxnLst>
            <a:rect l="0" t="0" r="r" b="b"/>
            <a:pathLst>
              <a:path w="273" h="89">
                <a:moveTo>
                  <a:pt x="273" y="55"/>
                </a:moveTo>
                <a:lnTo>
                  <a:pt x="0" y="89"/>
                </a:lnTo>
                <a:lnTo>
                  <a:pt x="0" y="35"/>
                </a:lnTo>
                <a:lnTo>
                  <a:pt x="268" y="0"/>
                </a:lnTo>
                <a:lnTo>
                  <a:pt x="273" y="5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97" name="Freeform 933"/>
          <p:cNvSpPr>
            <a:spLocks/>
          </p:cNvSpPr>
          <p:nvPr/>
        </p:nvSpPr>
        <p:spPr bwMode="auto">
          <a:xfrm flipH="1">
            <a:off x="5837238" y="3117850"/>
            <a:ext cx="328612" cy="88900"/>
          </a:xfrm>
          <a:custGeom>
            <a:avLst/>
            <a:gdLst/>
            <a:ahLst/>
            <a:cxnLst>
              <a:cxn ang="0">
                <a:pos x="272" y="60"/>
              </a:cxn>
              <a:cxn ang="0">
                <a:pos x="277" y="55"/>
              </a:cxn>
              <a:cxn ang="0">
                <a:pos x="4" y="89"/>
              </a:cxn>
              <a:cxn ang="0">
                <a:pos x="9" y="94"/>
              </a:cxn>
              <a:cxn ang="0">
                <a:pos x="9" y="40"/>
              </a:cxn>
              <a:cxn ang="0">
                <a:pos x="4" y="45"/>
              </a:cxn>
              <a:cxn ang="0">
                <a:pos x="272" y="9"/>
              </a:cxn>
              <a:cxn ang="0">
                <a:pos x="268" y="5"/>
              </a:cxn>
              <a:cxn ang="0">
                <a:pos x="272" y="60"/>
              </a:cxn>
              <a:cxn ang="0">
                <a:pos x="281" y="60"/>
              </a:cxn>
              <a:cxn ang="0">
                <a:pos x="277" y="5"/>
              </a:cxn>
              <a:cxn ang="0">
                <a:pos x="277" y="3"/>
              </a:cxn>
              <a:cxn ang="0">
                <a:pos x="275" y="2"/>
              </a:cxn>
              <a:cxn ang="0">
                <a:pos x="274" y="0"/>
              </a:cxn>
              <a:cxn ang="0">
                <a:pos x="272" y="0"/>
              </a:cxn>
              <a:cxn ang="0">
                <a:pos x="4" y="36"/>
              </a:cxn>
              <a:cxn ang="0">
                <a:pos x="3" y="36"/>
              </a:cxn>
              <a:cxn ang="0">
                <a:pos x="1" y="37"/>
              </a:cxn>
              <a:cxn ang="0">
                <a:pos x="0" y="39"/>
              </a:cxn>
              <a:cxn ang="0">
                <a:pos x="0" y="40"/>
              </a:cxn>
              <a:cxn ang="0">
                <a:pos x="0" y="94"/>
              </a:cxn>
              <a:cxn ang="0">
                <a:pos x="0" y="95"/>
              </a:cxn>
              <a:cxn ang="0">
                <a:pos x="1" y="97"/>
              </a:cxn>
              <a:cxn ang="0">
                <a:pos x="3" y="98"/>
              </a:cxn>
              <a:cxn ang="0">
                <a:pos x="4" y="98"/>
              </a:cxn>
              <a:cxn ang="0">
                <a:pos x="277" y="64"/>
              </a:cxn>
              <a:cxn ang="0">
                <a:pos x="278" y="64"/>
              </a:cxn>
              <a:cxn ang="0">
                <a:pos x="280" y="63"/>
              </a:cxn>
              <a:cxn ang="0">
                <a:pos x="281" y="61"/>
              </a:cxn>
              <a:cxn ang="0">
                <a:pos x="281" y="60"/>
              </a:cxn>
              <a:cxn ang="0">
                <a:pos x="272" y="60"/>
              </a:cxn>
            </a:cxnLst>
            <a:rect l="0" t="0" r="r" b="b"/>
            <a:pathLst>
              <a:path w="281" h="98">
                <a:moveTo>
                  <a:pt x="272" y="60"/>
                </a:moveTo>
                <a:lnTo>
                  <a:pt x="277" y="55"/>
                </a:lnTo>
                <a:lnTo>
                  <a:pt x="4" y="89"/>
                </a:lnTo>
                <a:lnTo>
                  <a:pt x="9" y="94"/>
                </a:lnTo>
                <a:lnTo>
                  <a:pt x="9" y="40"/>
                </a:lnTo>
                <a:lnTo>
                  <a:pt x="4" y="45"/>
                </a:lnTo>
                <a:lnTo>
                  <a:pt x="272" y="9"/>
                </a:lnTo>
                <a:lnTo>
                  <a:pt x="268" y="5"/>
                </a:lnTo>
                <a:lnTo>
                  <a:pt x="272" y="60"/>
                </a:lnTo>
                <a:lnTo>
                  <a:pt x="281" y="60"/>
                </a:lnTo>
                <a:lnTo>
                  <a:pt x="277" y="5"/>
                </a:lnTo>
                <a:lnTo>
                  <a:pt x="277" y="3"/>
                </a:lnTo>
                <a:lnTo>
                  <a:pt x="275" y="2"/>
                </a:lnTo>
                <a:lnTo>
                  <a:pt x="274" y="0"/>
                </a:lnTo>
                <a:lnTo>
                  <a:pt x="272" y="0"/>
                </a:lnTo>
                <a:lnTo>
                  <a:pt x="4" y="36"/>
                </a:lnTo>
                <a:lnTo>
                  <a:pt x="3" y="36"/>
                </a:lnTo>
                <a:lnTo>
                  <a:pt x="1" y="37"/>
                </a:lnTo>
                <a:lnTo>
                  <a:pt x="0" y="39"/>
                </a:lnTo>
                <a:lnTo>
                  <a:pt x="0" y="40"/>
                </a:lnTo>
                <a:lnTo>
                  <a:pt x="0" y="94"/>
                </a:lnTo>
                <a:lnTo>
                  <a:pt x="0" y="95"/>
                </a:lnTo>
                <a:lnTo>
                  <a:pt x="1" y="97"/>
                </a:lnTo>
                <a:lnTo>
                  <a:pt x="3" y="98"/>
                </a:lnTo>
                <a:lnTo>
                  <a:pt x="4" y="98"/>
                </a:lnTo>
                <a:lnTo>
                  <a:pt x="277" y="64"/>
                </a:lnTo>
                <a:lnTo>
                  <a:pt x="278" y="64"/>
                </a:lnTo>
                <a:lnTo>
                  <a:pt x="280" y="63"/>
                </a:lnTo>
                <a:lnTo>
                  <a:pt x="281" y="61"/>
                </a:lnTo>
                <a:lnTo>
                  <a:pt x="281" y="60"/>
                </a:lnTo>
                <a:lnTo>
                  <a:pt x="272" y="6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98" name="Freeform 934"/>
          <p:cNvSpPr>
            <a:spLocks/>
          </p:cNvSpPr>
          <p:nvPr/>
        </p:nvSpPr>
        <p:spPr bwMode="auto">
          <a:xfrm flipH="1">
            <a:off x="2743200" y="3101975"/>
            <a:ext cx="414338" cy="9525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1" y="2"/>
              </a:cxn>
              <a:cxn ang="0">
                <a:pos x="1" y="3"/>
              </a:cxn>
              <a:cxn ang="0">
                <a:pos x="0" y="5"/>
              </a:cxn>
              <a:cxn ang="0">
                <a:pos x="0" y="9"/>
              </a:cxn>
              <a:cxn ang="0">
                <a:pos x="1" y="9"/>
              </a:cxn>
              <a:cxn ang="0">
                <a:pos x="3" y="11"/>
              </a:cxn>
              <a:cxn ang="0">
                <a:pos x="4" y="11"/>
              </a:cxn>
              <a:cxn ang="0">
                <a:pos x="350" y="9"/>
              </a:cxn>
              <a:cxn ang="0">
                <a:pos x="353" y="9"/>
              </a:cxn>
              <a:cxn ang="0">
                <a:pos x="353" y="8"/>
              </a:cxn>
              <a:cxn ang="0">
                <a:pos x="354" y="6"/>
              </a:cxn>
              <a:cxn ang="0">
                <a:pos x="354" y="2"/>
              </a:cxn>
              <a:cxn ang="0">
                <a:pos x="353" y="2"/>
              </a:cxn>
              <a:cxn ang="0">
                <a:pos x="352" y="0"/>
              </a:cxn>
              <a:cxn ang="0">
                <a:pos x="350" y="0"/>
              </a:cxn>
              <a:cxn ang="0">
                <a:pos x="4" y="2"/>
              </a:cxn>
            </a:cxnLst>
            <a:rect l="0" t="0" r="r" b="b"/>
            <a:pathLst>
              <a:path w="354" h="11">
                <a:moveTo>
                  <a:pt x="4" y="2"/>
                </a:moveTo>
                <a:lnTo>
                  <a:pt x="1" y="2"/>
                </a:lnTo>
                <a:lnTo>
                  <a:pt x="1" y="3"/>
                </a:lnTo>
                <a:lnTo>
                  <a:pt x="0" y="5"/>
                </a:lnTo>
                <a:lnTo>
                  <a:pt x="0" y="9"/>
                </a:lnTo>
                <a:lnTo>
                  <a:pt x="1" y="9"/>
                </a:lnTo>
                <a:lnTo>
                  <a:pt x="3" y="11"/>
                </a:lnTo>
                <a:lnTo>
                  <a:pt x="4" y="11"/>
                </a:lnTo>
                <a:lnTo>
                  <a:pt x="350" y="9"/>
                </a:lnTo>
                <a:lnTo>
                  <a:pt x="353" y="9"/>
                </a:lnTo>
                <a:lnTo>
                  <a:pt x="353" y="8"/>
                </a:lnTo>
                <a:lnTo>
                  <a:pt x="354" y="6"/>
                </a:lnTo>
                <a:lnTo>
                  <a:pt x="354" y="2"/>
                </a:lnTo>
                <a:lnTo>
                  <a:pt x="353" y="2"/>
                </a:lnTo>
                <a:lnTo>
                  <a:pt x="352" y="0"/>
                </a:lnTo>
                <a:lnTo>
                  <a:pt x="350" y="0"/>
                </a:lnTo>
                <a:lnTo>
                  <a:pt x="4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99" name="Freeform 935"/>
          <p:cNvSpPr>
            <a:spLocks/>
          </p:cNvSpPr>
          <p:nvPr/>
        </p:nvSpPr>
        <p:spPr bwMode="auto">
          <a:xfrm flipH="1">
            <a:off x="2743200" y="3049588"/>
            <a:ext cx="11113" cy="61912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0" y="66"/>
              </a:cxn>
              <a:cxn ang="0">
                <a:pos x="1" y="66"/>
              </a:cxn>
              <a:cxn ang="0">
                <a:pos x="3" y="67"/>
              </a:cxn>
              <a:cxn ang="0">
                <a:pos x="7" y="67"/>
              </a:cxn>
              <a:cxn ang="0">
                <a:pos x="7" y="66"/>
              </a:cxn>
              <a:cxn ang="0">
                <a:pos x="8" y="66"/>
              </a:cxn>
              <a:cxn ang="0">
                <a:pos x="8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3"/>
              </a:cxn>
            </a:cxnLst>
            <a:rect l="0" t="0" r="r" b="b"/>
            <a:pathLst>
              <a:path w="8" h="67">
                <a:moveTo>
                  <a:pt x="0" y="63"/>
                </a:moveTo>
                <a:lnTo>
                  <a:pt x="0" y="66"/>
                </a:lnTo>
                <a:lnTo>
                  <a:pt x="1" y="66"/>
                </a:lnTo>
                <a:lnTo>
                  <a:pt x="3" y="67"/>
                </a:lnTo>
                <a:lnTo>
                  <a:pt x="7" y="67"/>
                </a:lnTo>
                <a:lnTo>
                  <a:pt x="7" y="66"/>
                </a:lnTo>
                <a:lnTo>
                  <a:pt x="8" y="66"/>
                </a:lnTo>
                <a:lnTo>
                  <a:pt x="8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3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0" name="Freeform 936"/>
          <p:cNvSpPr>
            <a:spLocks/>
          </p:cNvSpPr>
          <p:nvPr/>
        </p:nvSpPr>
        <p:spPr bwMode="auto">
          <a:xfrm flipH="1">
            <a:off x="2743200" y="3049588"/>
            <a:ext cx="11113" cy="61912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0" y="66"/>
              </a:cxn>
              <a:cxn ang="0">
                <a:pos x="1" y="66"/>
              </a:cxn>
              <a:cxn ang="0">
                <a:pos x="3" y="67"/>
              </a:cxn>
              <a:cxn ang="0">
                <a:pos x="7" y="67"/>
              </a:cxn>
              <a:cxn ang="0">
                <a:pos x="7" y="66"/>
              </a:cxn>
              <a:cxn ang="0">
                <a:pos x="8" y="66"/>
              </a:cxn>
              <a:cxn ang="0">
                <a:pos x="8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3"/>
              </a:cxn>
            </a:cxnLst>
            <a:rect l="0" t="0" r="r" b="b"/>
            <a:pathLst>
              <a:path w="8" h="67">
                <a:moveTo>
                  <a:pt x="0" y="63"/>
                </a:moveTo>
                <a:lnTo>
                  <a:pt x="0" y="66"/>
                </a:lnTo>
                <a:lnTo>
                  <a:pt x="1" y="66"/>
                </a:lnTo>
                <a:lnTo>
                  <a:pt x="3" y="67"/>
                </a:lnTo>
                <a:lnTo>
                  <a:pt x="7" y="67"/>
                </a:lnTo>
                <a:lnTo>
                  <a:pt x="7" y="66"/>
                </a:lnTo>
                <a:lnTo>
                  <a:pt x="8" y="66"/>
                </a:lnTo>
                <a:lnTo>
                  <a:pt x="8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3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1" name="Freeform 937"/>
          <p:cNvSpPr>
            <a:spLocks/>
          </p:cNvSpPr>
          <p:nvPr/>
        </p:nvSpPr>
        <p:spPr bwMode="auto">
          <a:xfrm flipH="1">
            <a:off x="5930900" y="3140075"/>
            <a:ext cx="11113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6" y="9"/>
              </a:cxn>
              <a:cxn ang="0">
                <a:pos x="10" y="4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4" y="0"/>
              </a:cxn>
              <a:cxn ang="0">
                <a:pos x="2" y="3"/>
              </a:cxn>
              <a:cxn ang="0">
                <a:pos x="2" y="4"/>
              </a:cxn>
              <a:cxn ang="0">
                <a:pos x="6" y="0"/>
              </a:cxn>
              <a:cxn ang="0">
                <a:pos x="2" y="1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10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6" y="9"/>
                </a:lnTo>
                <a:lnTo>
                  <a:pt x="10" y="4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4" y="0"/>
                </a:lnTo>
                <a:lnTo>
                  <a:pt x="2" y="3"/>
                </a:lnTo>
                <a:lnTo>
                  <a:pt x="2" y="4"/>
                </a:lnTo>
                <a:lnTo>
                  <a:pt x="6" y="0"/>
                </a:lnTo>
                <a:lnTo>
                  <a:pt x="2" y="1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2" name="Freeform 938"/>
          <p:cNvSpPr>
            <a:spLocks/>
          </p:cNvSpPr>
          <p:nvPr/>
        </p:nvSpPr>
        <p:spPr bwMode="auto">
          <a:xfrm flipH="1">
            <a:off x="5930900" y="3140075"/>
            <a:ext cx="11113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4"/>
              </a:cxn>
              <a:cxn ang="0">
                <a:pos x="4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  <a:cxn ang="0">
                <a:pos x="2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10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4"/>
                </a:lnTo>
                <a:lnTo>
                  <a:pt x="4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3" name="Freeform 939"/>
          <p:cNvSpPr>
            <a:spLocks/>
          </p:cNvSpPr>
          <p:nvPr/>
        </p:nvSpPr>
        <p:spPr bwMode="auto">
          <a:xfrm flipH="1">
            <a:off x="5915025" y="3155950"/>
            <a:ext cx="25400" cy="12700"/>
          </a:xfrm>
          <a:custGeom>
            <a:avLst/>
            <a:gdLst/>
            <a:ahLst/>
            <a:cxnLst>
              <a:cxn ang="0">
                <a:pos x="8" y="4"/>
              </a:cxn>
              <a:cxn ang="0">
                <a:pos x="8" y="3"/>
              </a:cxn>
              <a:cxn ang="0">
                <a:pos x="7" y="1"/>
              </a:cxn>
              <a:cxn ang="0">
                <a:pos x="7" y="0"/>
              </a:cxn>
              <a:cxn ang="0">
                <a:pos x="2" y="0"/>
              </a:cxn>
              <a:cxn ang="0">
                <a:pos x="0" y="3"/>
              </a:cxn>
              <a:cxn ang="0">
                <a:pos x="0" y="9"/>
              </a:cxn>
              <a:cxn ang="0">
                <a:pos x="4" y="13"/>
              </a:cxn>
              <a:cxn ang="0">
                <a:pos x="4" y="12"/>
              </a:cxn>
              <a:cxn ang="0">
                <a:pos x="4" y="13"/>
              </a:cxn>
              <a:cxn ang="0">
                <a:pos x="16" y="13"/>
              </a:cxn>
              <a:cxn ang="0">
                <a:pos x="16" y="12"/>
              </a:cxn>
              <a:cxn ang="0">
                <a:pos x="16" y="13"/>
              </a:cxn>
              <a:cxn ang="0">
                <a:pos x="20" y="9"/>
              </a:cxn>
              <a:cxn ang="0">
                <a:pos x="19" y="7"/>
              </a:cxn>
              <a:cxn ang="0">
                <a:pos x="17" y="9"/>
              </a:cxn>
              <a:cxn ang="0">
                <a:pos x="22" y="4"/>
              </a:cxn>
              <a:cxn ang="0">
                <a:pos x="22" y="3"/>
              </a:cxn>
              <a:cxn ang="0">
                <a:pos x="20" y="1"/>
              </a:cxn>
              <a:cxn ang="0">
                <a:pos x="20" y="0"/>
              </a:cxn>
              <a:cxn ang="0">
                <a:pos x="16" y="0"/>
              </a:cxn>
              <a:cxn ang="0">
                <a:pos x="13" y="3"/>
              </a:cxn>
              <a:cxn ang="0">
                <a:pos x="13" y="4"/>
              </a:cxn>
              <a:cxn ang="0">
                <a:pos x="17" y="0"/>
              </a:cxn>
              <a:cxn ang="0">
                <a:pos x="13" y="1"/>
              </a:cxn>
              <a:cxn ang="0">
                <a:pos x="11" y="6"/>
              </a:cxn>
              <a:cxn ang="0">
                <a:pos x="13" y="4"/>
              </a:cxn>
              <a:cxn ang="0">
                <a:pos x="10" y="6"/>
              </a:cxn>
              <a:cxn ang="0">
                <a:pos x="10" y="7"/>
              </a:cxn>
              <a:cxn ang="0">
                <a:pos x="10" y="6"/>
              </a:cxn>
              <a:cxn ang="0">
                <a:pos x="7" y="4"/>
              </a:cxn>
              <a:cxn ang="0">
                <a:pos x="8" y="6"/>
              </a:cxn>
              <a:cxn ang="0">
                <a:pos x="8" y="4"/>
              </a:cxn>
            </a:cxnLst>
            <a:rect l="0" t="0" r="r" b="b"/>
            <a:pathLst>
              <a:path w="22" h="13">
                <a:moveTo>
                  <a:pt x="8" y="4"/>
                </a:moveTo>
                <a:lnTo>
                  <a:pt x="8" y="3"/>
                </a:lnTo>
                <a:lnTo>
                  <a:pt x="7" y="1"/>
                </a:lnTo>
                <a:lnTo>
                  <a:pt x="7" y="0"/>
                </a:lnTo>
                <a:lnTo>
                  <a:pt x="2" y="0"/>
                </a:lnTo>
                <a:lnTo>
                  <a:pt x="0" y="3"/>
                </a:lnTo>
                <a:lnTo>
                  <a:pt x="0" y="9"/>
                </a:lnTo>
                <a:lnTo>
                  <a:pt x="4" y="13"/>
                </a:lnTo>
                <a:lnTo>
                  <a:pt x="4" y="12"/>
                </a:lnTo>
                <a:lnTo>
                  <a:pt x="4" y="13"/>
                </a:lnTo>
                <a:lnTo>
                  <a:pt x="16" y="13"/>
                </a:lnTo>
                <a:lnTo>
                  <a:pt x="16" y="12"/>
                </a:lnTo>
                <a:lnTo>
                  <a:pt x="16" y="13"/>
                </a:lnTo>
                <a:lnTo>
                  <a:pt x="20" y="9"/>
                </a:lnTo>
                <a:lnTo>
                  <a:pt x="19" y="7"/>
                </a:lnTo>
                <a:lnTo>
                  <a:pt x="17" y="9"/>
                </a:lnTo>
                <a:lnTo>
                  <a:pt x="22" y="4"/>
                </a:lnTo>
                <a:lnTo>
                  <a:pt x="22" y="3"/>
                </a:lnTo>
                <a:lnTo>
                  <a:pt x="20" y="1"/>
                </a:lnTo>
                <a:lnTo>
                  <a:pt x="20" y="0"/>
                </a:lnTo>
                <a:lnTo>
                  <a:pt x="16" y="0"/>
                </a:lnTo>
                <a:lnTo>
                  <a:pt x="13" y="3"/>
                </a:lnTo>
                <a:lnTo>
                  <a:pt x="13" y="4"/>
                </a:lnTo>
                <a:lnTo>
                  <a:pt x="17" y="0"/>
                </a:lnTo>
                <a:lnTo>
                  <a:pt x="13" y="1"/>
                </a:lnTo>
                <a:lnTo>
                  <a:pt x="11" y="6"/>
                </a:lnTo>
                <a:lnTo>
                  <a:pt x="13" y="4"/>
                </a:lnTo>
                <a:lnTo>
                  <a:pt x="10" y="6"/>
                </a:lnTo>
                <a:lnTo>
                  <a:pt x="10" y="7"/>
                </a:lnTo>
                <a:lnTo>
                  <a:pt x="10" y="6"/>
                </a:lnTo>
                <a:lnTo>
                  <a:pt x="7" y="4"/>
                </a:lnTo>
                <a:lnTo>
                  <a:pt x="8" y="6"/>
                </a:lnTo>
                <a:lnTo>
                  <a:pt x="8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4" name="Freeform 940"/>
          <p:cNvSpPr>
            <a:spLocks/>
          </p:cNvSpPr>
          <p:nvPr/>
        </p:nvSpPr>
        <p:spPr bwMode="auto">
          <a:xfrm flipH="1">
            <a:off x="5915025" y="3151188"/>
            <a:ext cx="25400" cy="1270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3"/>
              </a:cxn>
              <a:cxn ang="0">
                <a:pos x="1" y="13"/>
              </a:cxn>
              <a:cxn ang="0">
                <a:pos x="2" y="15"/>
              </a:cxn>
              <a:cxn ang="0">
                <a:pos x="7" y="15"/>
              </a:cxn>
              <a:cxn ang="0">
                <a:pos x="7" y="13"/>
              </a:cxn>
              <a:cxn ang="0">
                <a:pos x="8" y="13"/>
              </a:cxn>
              <a:cxn ang="0">
                <a:pos x="8" y="10"/>
              </a:cxn>
              <a:cxn ang="0">
                <a:pos x="7" y="9"/>
              </a:cxn>
              <a:cxn ang="0">
                <a:pos x="8" y="9"/>
              </a:cxn>
              <a:cxn ang="0">
                <a:pos x="8" y="7"/>
              </a:cxn>
              <a:cxn ang="0">
                <a:pos x="10" y="9"/>
              </a:cxn>
              <a:cxn ang="0">
                <a:pos x="11" y="7"/>
              </a:cxn>
              <a:cxn ang="0">
                <a:pos x="11" y="9"/>
              </a:cxn>
              <a:cxn ang="0">
                <a:pos x="13" y="9"/>
              </a:cxn>
              <a:cxn ang="0">
                <a:pos x="11" y="10"/>
              </a:cxn>
              <a:cxn ang="0">
                <a:pos x="14" y="13"/>
              </a:cxn>
              <a:cxn ang="0">
                <a:pos x="13" y="10"/>
              </a:cxn>
              <a:cxn ang="0">
                <a:pos x="13" y="13"/>
              </a:cxn>
              <a:cxn ang="0">
                <a:pos x="14" y="13"/>
              </a:cxn>
              <a:cxn ang="0">
                <a:pos x="16" y="15"/>
              </a:cxn>
              <a:cxn ang="0">
                <a:pos x="20" y="15"/>
              </a:cxn>
              <a:cxn ang="0">
                <a:pos x="20" y="13"/>
              </a:cxn>
              <a:cxn ang="0">
                <a:pos x="22" y="13"/>
              </a:cxn>
              <a:cxn ang="0">
                <a:pos x="22" y="10"/>
              </a:cxn>
              <a:cxn ang="0">
                <a:pos x="20" y="7"/>
              </a:cxn>
              <a:cxn ang="0">
                <a:pos x="19" y="3"/>
              </a:cxn>
              <a:cxn ang="0">
                <a:pos x="17" y="3"/>
              </a:cxn>
              <a:cxn ang="0">
                <a:pos x="17" y="1"/>
              </a:cxn>
              <a:cxn ang="0">
                <a:pos x="10" y="0"/>
              </a:cxn>
              <a:cxn ang="0">
                <a:pos x="2" y="1"/>
              </a:cxn>
              <a:cxn ang="0">
                <a:pos x="2" y="3"/>
              </a:cxn>
              <a:cxn ang="0">
                <a:pos x="1" y="3"/>
              </a:cxn>
              <a:cxn ang="0">
                <a:pos x="0" y="10"/>
              </a:cxn>
            </a:cxnLst>
            <a:rect l="0" t="0" r="r" b="b"/>
            <a:pathLst>
              <a:path w="22" h="15">
                <a:moveTo>
                  <a:pt x="0" y="10"/>
                </a:moveTo>
                <a:lnTo>
                  <a:pt x="0" y="13"/>
                </a:lnTo>
                <a:lnTo>
                  <a:pt x="1" y="13"/>
                </a:lnTo>
                <a:lnTo>
                  <a:pt x="2" y="15"/>
                </a:lnTo>
                <a:lnTo>
                  <a:pt x="7" y="15"/>
                </a:lnTo>
                <a:lnTo>
                  <a:pt x="7" y="13"/>
                </a:lnTo>
                <a:lnTo>
                  <a:pt x="8" y="13"/>
                </a:lnTo>
                <a:lnTo>
                  <a:pt x="8" y="10"/>
                </a:lnTo>
                <a:lnTo>
                  <a:pt x="7" y="9"/>
                </a:lnTo>
                <a:lnTo>
                  <a:pt x="8" y="9"/>
                </a:lnTo>
                <a:lnTo>
                  <a:pt x="8" y="7"/>
                </a:lnTo>
                <a:lnTo>
                  <a:pt x="10" y="9"/>
                </a:lnTo>
                <a:lnTo>
                  <a:pt x="11" y="7"/>
                </a:lnTo>
                <a:lnTo>
                  <a:pt x="11" y="9"/>
                </a:lnTo>
                <a:lnTo>
                  <a:pt x="13" y="9"/>
                </a:lnTo>
                <a:lnTo>
                  <a:pt x="11" y="10"/>
                </a:lnTo>
                <a:lnTo>
                  <a:pt x="14" y="13"/>
                </a:lnTo>
                <a:lnTo>
                  <a:pt x="13" y="10"/>
                </a:lnTo>
                <a:lnTo>
                  <a:pt x="13" y="13"/>
                </a:lnTo>
                <a:lnTo>
                  <a:pt x="14" y="13"/>
                </a:lnTo>
                <a:lnTo>
                  <a:pt x="16" y="15"/>
                </a:lnTo>
                <a:lnTo>
                  <a:pt x="20" y="15"/>
                </a:lnTo>
                <a:lnTo>
                  <a:pt x="20" y="13"/>
                </a:lnTo>
                <a:lnTo>
                  <a:pt x="22" y="13"/>
                </a:lnTo>
                <a:lnTo>
                  <a:pt x="22" y="10"/>
                </a:lnTo>
                <a:lnTo>
                  <a:pt x="20" y="7"/>
                </a:lnTo>
                <a:lnTo>
                  <a:pt x="19" y="3"/>
                </a:lnTo>
                <a:lnTo>
                  <a:pt x="17" y="3"/>
                </a:lnTo>
                <a:lnTo>
                  <a:pt x="17" y="1"/>
                </a:lnTo>
                <a:lnTo>
                  <a:pt x="10" y="0"/>
                </a:lnTo>
                <a:lnTo>
                  <a:pt x="2" y="1"/>
                </a:lnTo>
                <a:lnTo>
                  <a:pt x="2" y="3"/>
                </a:lnTo>
                <a:lnTo>
                  <a:pt x="1" y="3"/>
                </a:lnTo>
                <a:lnTo>
                  <a:pt x="0" y="1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5" name="Freeform 941"/>
          <p:cNvSpPr>
            <a:spLocks/>
          </p:cNvSpPr>
          <p:nvPr/>
        </p:nvSpPr>
        <p:spPr bwMode="auto">
          <a:xfrm flipH="1">
            <a:off x="6046788" y="3048000"/>
            <a:ext cx="33337" cy="23813"/>
          </a:xfrm>
          <a:custGeom>
            <a:avLst/>
            <a:gdLst/>
            <a:ahLst/>
            <a:cxnLst>
              <a:cxn ang="0">
                <a:pos x="18" y="21"/>
              </a:cxn>
              <a:cxn ang="0">
                <a:pos x="18" y="22"/>
              </a:cxn>
              <a:cxn ang="0">
                <a:pos x="21" y="25"/>
              </a:cxn>
              <a:cxn ang="0">
                <a:pos x="24" y="25"/>
              </a:cxn>
              <a:cxn ang="0">
                <a:pos x="27" y="22"/>
              </a:cxn>
              <a:cxn ang="0">
                <a:pos x="27" y="21"/>
              </a:cxn>
              <a:cxn ang="0">
                <a:pos x="26" y="18"/>
              </a:cxn>
              <a:cxn ang="0">
                <a:pos x="26" y="15"/>
              </a:cxn>
              <a:cxn ang="0">
                <a:pos x="24" y="13"/>
              </a:cxn>
              <a:cxn ang="0">
                <a:pos x="24" y="12"/>
              </a:cxn>
              <a:cxn ang="0">
                <a:pos x="15" y="3"/>
              </a:cxn>
              <a:cxn ang="0">
                <a:pos x="14" y="3"/>
              </a:cxn>
              <a:cxn ang="0">
                <a:pos x="12" y="1"/>
              </a:cxn>
              <a:cxn ang="0">
                <a:pos x="11" y="1"/>
              </a:cxn>
              <a:cxn ang="0">
                <a:pos x="9" y="0"/>
              </a:cxn>
              <a:cxn ang="0">
                <a:pos x="5" y="0"/>
              </a:cxn>
              <a:cxn ang="0">
                <a:pos x="6" y="0"/>
              </a:cxn>
              <a:cxn ang="0">
                <a:pos x="3" y="0"/>
              </a:cxn>
              <a:cxn ang="0">
                <a:pos x="0" y="3"/>
              </a:cxn>
              <a:cxn ang="0">
                <a:pos x="0" y="6"/>
              </a:cxn>
              <a:cxn ang="0">
                <a:pos x="3" y="9"/>
              </a:cxn>
              <a:cxn ang="0">
                <a:pos x="5" y="9"/>
              </a:cxn>
              <a:cxn ang="0">
                <a:pos x="6" y="9"/>
              </a:cxn>
              <a:cxn ang="0">
                <a:pos x="8" y="10"/>
              </a:cxn>
              <a:cxn ang="0">
                <a:pos x="9" y="10"/>
              </a:cxn>
              <a:cxn ang="0">
                <a:pos x="11" y="12"/>
              </a:cxn>
              <a:cxn ang="0">
                <a:pos x="12" y="12"/>
              </a:cxn>
              <a:cxn ang="0">
                <a:pos x="15" y="15"/>
              </a:cxn>
              <a:cxn ang="0">
                <a:pos x="15" y="16"/>
              </a:cxn>
              <a:cxn ang="0">
                <a:pos x="17" y="18"/>
              </a:cxn>
              <a:cxn ang="0">
                <a:pos x="17" y="21"/>
              </a:cxn>
              <a:cxn ang="0">
                <a:pos x="20" y="24"/>
              </a:cxn>
              <a:cxn ang="0">
                <a:pos x="18" y="21"/>
              </a:cxn>
            </a:cxnLst>
            <a:rect l="0" t="0" r="r" b="b"/>
            <a:pathLst>
              <a:path w="27" h="25">
                <a:moveTo>
                  <a:pt x="18" y="21"/>
                </a:moveTo>
                <a:lnTo>
                  <a:pt x="18" y="22"/>
                </a:lnTo>
                <a:lnTo>
                  <a:pt x="21" y="25"/>
                </a:lnTo>
                <a:lnTo>
                  <a:pt x="24" y="25"/>
                </a:lnTo>
                <a:lnTo>
                  <a:pt x="27" y="22"/>
                </a:lnTo>
                <a:lnTo>
                  <a:pt x="27" y="21"/>
                </a:lnTo>
                <a:lnTo>
                  <a:pt x="26" y="18"/>
                </a:lnTo>
                <a:lnTo>
                  <a:pt x="26" y="15"/>
                </a:lnTo>
                <a:lnTo>
                  <a:pt x="24" y="13"/>
                </a:lnTo>
                <a:lnTo>
                  <a:pt x="24" y="12"/>
                </a:lnTo>
                <a:lnTo>
                  <a:pt x="15" y="3"/>
                </a:lnTo>
                <a:lnTo>
                  <a:pt x="14" y="3"/>
                </a:lnTo>
                <a:lnTo>
                  <a:pt x="12" y="1"/>
                </a:lnTo>
                <a:lnTo>
                  <a:pt x="11" y="1"/>
                </a:lnTo>
                <a:lnTo>
                  <a:pt x="9" y="0"/>
                </a:lnTo>
                <a:lnTo>
                  <a:pt x="5" y="0"/>
                </a:lnTo>
                <a:lnTo>
                  <a:pt x="6" y="0"/>
                </a:lnTo>
                <a:lnTo>
                  <a:pt x="3" y="0"/>
                </a:lnTo>
                <a:lnTo>
                  <a:pt x="0" y="3"/>
                </a:lnTo>
                <a:lnTo>
                  <a:pt x="0" y="6"/>
                </a:lnTo>
                <a:lnTo>
                  <a:pt x="3" y="9"/>
                </a:lnTo>
                <a:lnTo>
                  <a:pt x="5" y="9"/>
                </a:lnTo>
                <a:lnTo>
                  <a:pt x="6" y="9"/>
                </a:lnTo>
                <a:lnTo>
                  <a:pt x="8" y="10"/>
                </a:lnTo>
                <a:lnTo>
                  <a:pt x="9" y="10"/>
                </a:lnTo>
                <a:lnTo>
                  <a:pt x="11" y="12"/>
                </a:lnTo>
                <a:lnTo>
                  <a:pt x="12" y="12"/>
                </a:lnTo>
                <a:lnTo>
                  <a:pt x="15" y="15"/>
                </a:lnTo>
                <a:lnTo>
                  <a:pt x="15" y="16"/>
                </a:lnTo>
                <a:lnTo>
                  <a:pt x="17" y="18"/>
                </a:lnTo>
                <a:lnTo>
                  <a:pt x="17" y="21"/>
                </a:lnTo>
                <a:lnTo>
                  <a:pt x="20" y="24"/>
                </a:lnTo>
                <a:lnTo>
                  <a:pt x="18" y="2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6" name="Freeform 942"/>
          <p:cNvSpPr>
            <a:spLocks/>
          </p:cNvSpPr>
          <p:nvPr/>
        </p:nvSpPr>
        <p:spPr bwMode="auto">
          <a:xfrm flipH="1">
            <a:off x="6507163" y="3084513"/>
            <a:ext cx="11112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2"/>
              </a:cxn>
              <a:cxn ang="0">
                <a:pos x="0" y="7"/>
              </a:cxn>
              <a:cxn ang="0">
                <a:pos x="2" y="7"/>
              </a:cxn>
              <a:cxn ang="0">
                <a:pos x="3" y="8"/>
              </a:cxn>
              <a:cxn ang="0">
                <a:pos x="9" y="8"/>
              </a:cxn>
              <a:cxn ang="0">
                <a:pos x="9" y="7"/>
              </a:cxn>
              <a:cxn ang="0">
                <a:pos x="11" y="7"/>
              </a:cxn>
              <a:cxn ang="0">
                <a:pos x="11" y="2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8">
                <a:moveTo>
                  <a:pt x="5" y="0"/>
                </a:moveTo>
                <a:lnTo>
                  <a:pt x="3" y="0"/>
                </a:lnTo>
                <a:lnTo>
                  <a:pt x="0" y="2"/>
                </a:lnTo>
                <a:lnTo>
                  <a:pt x="0" y="7"/>
                </a:lnTo>
                <a:lnTo>
                  <a:pt x="2" y="7"/>
                </a:lnTo>
                <a:lnTo>
                  <a:pt x="3" y="8"/>
                </a:lnTo>
                <a:lnTo>
                  <a:pt x="9" y="8"/>
                </a:lnTo>
                <a:lnTo>
                  <a:pt x="9" y="7"/>
                </a:lnTo>
                <a:lnTo>
                  <a:pt x="11" y="7"/>
                </a:lnTo>
                <a:lnTo>
                  <a:pt x="11" y="2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7" name="Freeform 943"/>
          <p:cNvSpPr>
            <a:spLocks/>
          </p:cNvSpPr>
          <p:nvPr/>
        </p:nvSpPr>
        <p:spPr bwMode="auto">
          <a:xfrm flipH="1">
            <a:off x="6507163" y="3084513"/>
            <a:ext cx="11112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2"/>
              </a:cxn>
              <a:cxn ang="0">
                <a:pos x="0" y="7"/>
              </a:cxn>
              <a:cxn ang="0">
                <a:pos x="2" y="7"/>
              </a:cxn>
              <a:cxn ang="0">
                <a:pos x="3" y="8"/>
              </a:cxn>
              <a:cxn ang="0">
                <a:pos x="6" y="8"/>
              </a:cxn>
              <a:cxn ang="0">
                <a:pos x="5" y="8"/>
              </a:cxn>
              <a:cxn ang="0">
                <a:pos x="9" y="8"/>
              </a:cxn>
              <a:cxn ang="0">
                <a:pos x="9" y="7"/>
              </a:cxn>
              <a:cxn ang="0">
                <a:pos x="11" y="7"/>
              </a:cxn>
              <a:cxn ang="0">
                <a:pos x="11" y="2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8">
                <a:moveTo>
                  <a:pt x="5" y="0"/>
                </a:moveTo>
                <a:lnTo>
                  <a:pt x="3" y="0"/>
                </a:lnTo>
                <a:lnTo>
                  <a:pt x="0" y="2"/>
                </a:lnTo>
                <a:lnTo>
                  <a:pt x="0" y="7"/>
                </a:lnTo>
                <a:lnTo>
                  <a:pt x="2" y="7"/>
                </a:lnTo>
                <a:lnTo>
                  <a:pt x="3" y="8"/>
                </a:lnTo>
                <a:lnTo>
                  <a:pt x="6" y="8"/>
                </a:lnTo>
                <a:lnTo>
                  <a:pt x="5" y="8"/>
                </a:lnTo>
                <a:lnTo>
                  <a:pt x="9" y="8"/>
                </a:lnTo>
                <a:lnTo>
                  <a:pt x="9" y="7"/>
                </a:lnTo>
                <a:lnTo>
                  <a:pt x="11" y="7"/>
                </a:lnTo>
                <a:lnTo>
                  <a:pt x="11" y="2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8" name="Freeform 944"/>
          <p:cNvSpPr>
            <a:spLocks/>
          </p:cNvSpPr>
          <p:nvPr/>
        </p:nvSpPr>
        <p:spPr bwMode="auto">
          <a:xfrm flipH="1">
            <a:off x="6524625" y="3074988"/>
            <a:ext cx="12700" cy="9525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5" y="9"/>
              </a:cxn>
              <a:cxn ang="0">
                <a:pos x="6" y="9"/>
              </a:cxn>
              <a:cxn ang="0">
                <a:pos x="11" y="4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5" y="0"/>
              </a:cxn>
              <a:cxn ang="0">
                <a:pos x="2" y="3"/>
              </a:cxn>
              <a:cxn ang="0">
                <a:pos x="2" y="4"/>
              </a:cxn>
              <a:cxn ang="0">
                <a:pos x="6" y="0"/>
              </a:cxn>
              <a:cxn ang="0">
                <a:pos x="5" y="0"/>
              </a:cxn>
              <a:cxn ang="0">
                <a:pos x="9" y="4"/>
              </a:cxn>
            </a:cxnLst>
            <a:rect l="0" t="0" r="r" b="b"/>
            <a:pathLst>
              <a:path w="11" h="9">
                <a:moveTo>
                  <a:pt x="9" y="4"/>
                </a:move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5" y="9"/>
                </a:lnTo>
                <a:lnTo>
                  <a:pt x="6" y="9"/>
                </a:lnTo>
                <a:lnTo>
                  <a:pt x="11" y="4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5" y="0"/>
                </a:lnTo>
                <a:lnTo>
                  <a:pt x="2" y="3"/>
                </a:lnTo>
                <a:lnTo>
                  <a:pt x="2" y="4"/>
                </a:lnTo>
                <a:lnTo>
                  <a:pt x="6" y="0"/>
                </a:lnTo>
                <a:lnTo>
                  <a:pt x="5" y="0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9" name="Freeform 945"/>
          <p:cNvSpPr>
            <a:spLocks/>
          </p:cNvSpPr>
          <p:nvPr/>
        </p:nvSpPr>
        <p:spPr bwMode="auto">
          <a:xfrm flipH="1">
            <a:off x="6524625" y="3074988"/>
            <a:ext cx="12700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0" name="Freeform 946"/>
          <p:cNvSpPr>
            <a:spLocks/>
          </p:cNvSpPr>
          <p:nvPr/>
        </p:nvSpPr>
        <p:spPr bwMode="auto">
          <a:xfrm flipH="1">
            <a:off x="6511925" y="3060700"/>
            <a:ext cx="11113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1" name="Freeform 947"/>
          <p:cNvSpPr>
            <a:spLocks/>
          </p:cNvSpPr>
          <p:nvPr/>
        </p:nvSpPr>
        <p:spPr bwMode="auto">
          <a:xfrm flipH="1">
            <a:off x="6511925" y="3059113"/>
            <a:ext cx="11113" cy="11112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4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4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2" name="Freeform 948"/>
          <p:cNvSpPr>
            <a:spLocks/>
          </p:cNvSpPr>
          <p:nvPr/>
        </p:nvSpPr>
        <p:spPr bwMode="auto">
          <a:xfrm flipH="1">
            <a:off x="6511925" y="3090863"/>
            <a:ext cx="11113" cy="9525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9" y="6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5" y="2"/>
              </a:cxn>
            </a:cxnLst>
            <a:rect l="0" t="0" r="r" b="b"/>
            <a:pathLst>
              <a:path w="9" h="11">
                <a:moveTo>
                  <a:pt x="5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9" y="6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5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3" name="Freeform 949"/>
          <p:cNvSpPr>
            <a:spLocks/>
          </p:cNvSpPr>
          <p:nvPr/>
        </p:nvSpPr>
        <p:spPr bwMode="auto">
          <a:xfrm flipH="1">
            <a:off x="6511925" y="3090863"/>
            <a:ext cx="11113" cy="9525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9" y="6"/>
              </a:cxn>
              <a:cxn ang="0">
                <a:pos x="9" y="5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2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5" y="2"/>
              </a:cxn>
            </a:cxnLst>
            <a:rect l="0" t="0" r="r" b="b"/>
            <a:pathLst>
              <a:path w="9" h="11">
                <a:moveTo>
                  <a:pt x="5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9" y="6"/>
                </a:lnTo>
                <a:lnTo>
                  <a:pt x="9" y="5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5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4" name="Freeform 950"/>
          <p:cNvSpPr>
            <a:spLocks/>
          </p:cNvSpPr>
          <p:nvPr/>
        </p:nvSpPr>
        <p:spPr bwMode="auto">
          <a:xfrm flipH="1">
            <a:off x="6524625" y="3059113"/>
            <a:ext cx="14288" cy="11112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4" y="10"/>
              </a:cxn>
              <a:cxn ang="0">
                <a:pos x="7" y="7"/>
              </a:cxn>
              <a:cxn ang="0">
                <a:pos x="6" y="9"/>
              </a:cxn>
              <a:cxn ang="0">
                <a:pos x="10" y="4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4" y="0"/>
              </a:cxn>
              <a:cxn ang="0">
                <a:pos x="1" y="3"/>
              </a:cxn>
              <a:cxn ang="0">
                <a:pos x="1" y="4"/>
              </a:cxn>
              <a:cxn ang="0">
                <a:pos x="6" y="0"/>
              </a:cxn>
              <a:cxn ang="0">
                <a:pos x="1" y="1"/>
              </a:cxn>
              <a:cxn ang="0">
                <a:pos x="4" y="1"/>
              </a:cxn>
              <a:cxn ang="0">
                <a:pos x="9" y="4"/>
              </a:cxn>
            </a:cxnLst>
            <a:rect l="0" t="0" r="r" b="b"/>
            <a:pathLst>
              <a:path w="10" h="10">
                <a:moveTo>
                  <a:pt x="9" y="4"/>
                </a:move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4" y="10"/>
                </a:lnTo>
                <a:lnTo>
                  <a:pt x="7" y="7"/>
                </a:lnTo>
                <a:lnTo>
                  <a:pt x="6" y="9"/>
                </a:lnTo>
                <a:lnTo>
                  <a:pt x="10" y="4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4" y="0"/>
                </a:lnTo>
                <a:lnTo>
                  <a:pt x="1" y="3"/>
                </a:lnTo>
                <a:lnTo>
                  <a:pt x="1" y="4"/>
                </a:lnTo>
                <a:lnTo>
                  <a:pt x="6" y="0"/>
                </a:lnTo>
                <a:lnTo>
                  <a:pt x="1" y="1"/>
                </a:lnTo>
                <a:lnTo>
                  <a:pt x="4" y="1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5" name="Freeform 951"/>
          <p:cNvSpPr>
            <a:spLocks/>
          </p:cNvSpPr>
          <p:nvPr/>
        </p:nvSpPr>
        <p:spPr bwMode="auto">
          <a:xfrm flipH="1">
            <a:off x="6524625" y="3059113"/>
            <a:ext cx="14288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6" name="Freeform 952"/>
          <p:cNvSpPr>
            <a:spLocks/>
          </p:cNvSpPr>
          <p:nvPr/>
        </p:nvSpPr>
        <p:spPr bwMode="auto">
          <a:xfrm flipH="1">
            <a:off x="6524625" y="3100388"/>
            <a:ext cx="12700" cy="7937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5" y="9"/>
              </a:cxn>
              <a:cxn ang="0">
                <a:pos x="6" y="9"/>
              </a:cxn>
              <a:cxn ang="0">
                <a:pos x="11" y="5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5" y="0"/>
              </a:cxn>
              <a:cxn ang="0">
                <a:pos x="2" y="3"/>
              </a:cxn>
              <a:cxn ang="0">
                <a:pos x="2" y="5"/>
              </a:cxn>
              <a:cxn ang="0">
                <a:pos x="6" y="0"/>
              </a:cxn>
              <a:cxn ang="0">
                <a:pos x="5" y="0"/>
              </a:cxn>
              <a:cxn ang="0">
                <a:pos x="9" y="5"/>
              </a:cxn>
            </a:cxnLst>
            <a:rect l="0" t="0" r="r" b="b"/>
            <a:pathLst>
              <a:path w="11" h="9">
                <a:moveTo>
                  <a:pt x="9" y="5"/>
                </a:move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5" y="9"/>
                </a:lnTo>
                <a:lnTo>
                  <a:pt x="6" y="9"/>
                </a:lnTo>
                <a:lnTo>
                  <a:pt x="11" y="5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5" y="0"/>
                </a:lnTo>
                <a:lnTo>
                  <a:pt x="2" y="3"/>
                </a:lnTo>
                <a:lnTo>
                  <a:pt x="2" y="5"/>
                </a:lnTo>
                <a:lnTo>
                  <a:pt x="6" y="0"/>
                </a:lnTo>
                <a:lnTo>
                  <a:pt x="5" y="0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7" name="Freeform 953"/>
          <p:cNvSpPr>
            <a:spLocks/>
          </p:cNvSpPr>
          <p:nvPr/>
        </p:nvSpPr>
        <p:spPr bwMode="auto">
          <a:xfrm flipH="1">
            <a:off x="6524625" y="3100388"/>
            <a:ext cx="12700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8" name="Freeform 954"/>
          <p:cNvSpPr>
            <a:spLocks/>
          </p:cNvSpPr>
          <p:nvPr/>
        </p:nvSpPr>
        <p:spPr bwMode="auto">
          <a:xfrm flipH="1">
            <a:off x="6532563" y="3087688"/>
            <a:ext cx="9525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9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9" name="Freeform 955"/>
          <p:cNvSpPr>
            <a:spLocks/>
          </p:cNvSpPr>
          <p:nvPr/>
        </p:nvSpPr>
        <p:spPr bwMode="auto">
          <a:xfrm flipH="1">
            <a:off x="6532563" y="3087688"/>
            <a:ext cx="9525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4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7"/>
              </a:cxn>
              <a:cxn ang="0">
                <a:pos x="9" y="7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  <a:cxn ang="0">
                <a:pos x="1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9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4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7"/>
                </a:lnTo>
                <a:lnTo>
                  <a:pt x="9" y="7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0" name="Freeform 956"/>
          <p:cNvSpPr>
            <a:spLocks/>
          </p:cNvSpPr>
          <p:nvPr/>
        </p:nvSpPr>
        <p:spPr bwMode="auto">
          <a:xfrm flipH="1">
            <a:off x="6511925" y="3100388"/>
            <a:ext cx="6350" cy="79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6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4" y="9"/>
              </a:cxn>
              <a:cxn ang="0">
                <a:pos x="6" y="9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6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6" y="0"/>
                </a:ln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4" y="9"/>
                </a:lnTo>
                <a:lnTo>
                  <a:pt x="6" y="9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1" name="Freeform 957"/>
          <p:cNvSpPr>
            <a:spLocks/>
          </p:cNvSpPr>
          <p:nvPr/>
        </p:nvSpPr>
        <p:spPr bwMode="auto">
          <a:xfrm flipH="1">
            <a:off x="6507163" y="3100388"/>
            <a:ext cx="11112" cy="79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8"/>
              </a:cxn>
              <a:cxn ang="0">
                <a:pos x="9" y="8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9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8"/>
                </a:lnTo>
                <a:lnTo>
                  <a:pt x="9" y="8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2" name="Freeform 958"/>
          <p:cNvSpPr>
            <a:spLocks/>
          </p:cNvSpPr>
          <p:nvPr/>
        </p:nvSpPr>
        <p:spPr bwMode="auto">
          <a:xfrm flipH="1">
            <a:off x="6375400" y="3065463"/>
            <a:ext cx="7938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6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5" y="9"/>
              </a:cxn>
              <a:cxn ang="0">
                <a:pos x="6" y="9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6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6" y="0"/>
                </a:ln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6" y="9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3" name="Freeform 959"/>
          <p:cNvSpPr>
            <a:spLocks/>
          </p:cNvSpPr>
          <p:nvPr/>
        </p:nvSpPr>
        <p:spPr bwMode="auto">
          <a:xfrm flipH="1">
            <a:off x="6373813" y="3065463"/>
            <a:ext cx="9525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4" name="Freeform 960"/>
          <p:cNvSpPr>
            <a:spLocks/>
          </p:cNvSpPr>
          <p:nvPr/>
        </p:nvSpPr>
        <p:spPr bwMode="auto">
          <a:xfrm flipH="1">
            <a:off x="6408738" y="3073400"/>
            <a:ext cx="11112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5" name="Freeform 961"/>
          <p:cNvSpPr>
            <a:spLocks/>
          </p:cNvSpPr>
          <p:nvPr/>
        </p:nvSpPr>
        <p:spPr bwMode="auto">
          <a:xfrm flipH="1">
            <a:off x="6408738" y="3073400"/>
            <a:ext cx="11112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6" name="Freeform 962"/>
          <p:cNvSpPr>
            <a:spLocks/>
          </p:cNvSpPr>
          <p:nvPr/>
        </p:nvSpPr>
        <p:spPr bwMode="auto">
          <a:xfrm flipH="1">
            <a:off x="6383338" y="3062288"/>
            <a:ext cx="11112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6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2" y="1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10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6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2" y="1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7" name="Freeform 963"/>
          <p:cNvSpPr>
            <a:spLocks/>
          </p:cNvSpPr>
          <p:nvPr/>
        </p:nvSpPr>
        <p:spPr bwMode="auto">
          <a:xfrm flipH="1">
            <a:off x="6383338" y="3062288"/>
            <a:ext cx="11112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4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10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4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8" name="Freeform 964"/>
          <p:cNvSpPr>
            <a:spLocks/>
          </p:cNvSpPr>
          <p:nvPr/>
        </p:nvSpPr>
        <p:spPr bwMode="auto">
          <a:xfrm flipH="1">
            <a:off x="6424613" y="3062288"/>
            <a:ext cx="19050" cy="206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4" y="9"/>
              </a:cxn>
              <a:cxn ang="0">
                <a:pos x="4" y="7"/>
              </a:cxn>
              <a:cxn ang="0">
                <a:pos x="4" y="9"/>
              </a:cxn>
              <a:cxn ang="0">
                <a:pos x="6" y="9"/>
              </a:cxn>
              <a:cxn ang="0">
                <a:pos x="6" y="10"/>
              </a:cxn>
              <a:cxn ang="0">
                <a:pos x="7" y="10"/>
              </a:cxn>
              <a:cxn ang="0">
                <a:pos x="6" y="12"/>
              </a:cxn>
              <a:cxn ang="0">
                <a:pos x="9" y="15"/>
              </a:cxn>
              <a:cxn ang="0">
                <a:pos x="12" y="7"/>
              </a:cxn>
              <a:cxn ang="0">
                <a:pos x="7" y="9"/>
              </a:cxn>
              <a:cxn ang="0">
                <a:pos x="7" y="12"/>
              </a:cxn>
              <a:cxn ang="0">
                <a:pos x="6" y="12"/>
              </a:cxn>
              <a:cxn ang="0">
                <a:pos x="6" y="13"/>
              </a:cxn>
              <a:cxn ang="0">
                <a:pos x="1" y="13"/>
              </a:cxn>
              <a:cxn ang="0">
                <a:pos x="0" y="18"/>
              </a:cxn>
              <a:cxn ang="0">
                <a:pos x="4" y="13"/>
              </a:cxn>
              <a:cxn ang="0">
                <a:pos x="3" y="13"/>
              </a:cxn>
              <a:cxn ang="0">
                <a:pos x="0" y="16"/>
              </a:cxn>
              <a:cxn ang="0">
                <a:pos x="0" y="21"/>
              </a:cxn>
              <a:cxn ang="0">
                <a:pos x="1" y="21"/>
              </a:cxn>
              <a:cxn ang="0">
                <a:pos x="3" y="22"/>
              </a:cxn>
              <a:cxn ang="0">
                <a:pos x="4" y="22"/>
              </a:cxn>
              <a:cxn ang="0">
                <a:pos x="9" y="18"/>
              </a:cxn>
              <a:cxn ang="0">
                <a:pos x="7" y="19"/>
              </a:cxn>
              <a:cxn ang="0">
                <a:pos x="12" y="19"/>
              </a:cxn>
              <a:cxn ang="0">
                <a:pos x="12" y="18"/>
              </a:cxn>
              <a:cxn ang="0">
                <a:pos x="13" y="18"/>
              </a:cxn>
              <a:cxn ang="0">
                <a:pos x="13" y="15"/>
              </a:cxn>
              <a:cxn ang="0">
                <a:pos x="12" y="16"/>
              </a:cxn>
              <a:cxn ang="0">
                <a:pos x="15" y="9"/>
              </a:cxn>
              <a:cxn ang="0">
                <a:pos x="13" y="4"/>
              </a:cxn>
              <a:cxn ang="0">
                <a:pos x="12" y="4"/>
              </a:cxn>
              <a:cxn ang="0">
                <a:pos x="12" y="3"/>
              </a:cxn>
              <a:cxn ang="0">
                <a:pos x="10" y="3"/>
              </a:cxn>
              <a:cxn ang="0">
                <a:pos x="10" y="1"/>
              </a:cxn>
              <a:cxn ang="0">
                <a:pos x="4" y="0"/>
              </a:cxn>
            </a:cxnLst>
            <a:rect l="0" t="0" r="r" b="b"/>
            <a:pathLst>
              <a:path w="15" h="22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4" y="9"/>
                </a:lnTo>
                <a:lnTo>
                  <a:pt x="4" y="7"/>
                </a:lnTo>
                <a:lnTo>
                  <a:pt x="4" y="9"/>
                </a:lnTo>
                <a:lnTo>
                  <a:pt x="6" y="9"/>
                </a:lnTo>
                <a:lnTo>
                  <a:pt x="6" y="10"/>
                </a:lnTo>
                <a:lnTo>
                  <a:pt x="7" y="10"/>
                </a:lnTo>
                <a:lnTo>
                  <a:pt x="6" y="12"/>
                </a:lnTo>
                <a:lnTo>
                  <a:pt x="9" y="15"/>
                </a:lnTo>
                <a:lnTo>
                  <a:pt x="12" y="7"/>
                </a:lnTo>
                <a:lnTo>
                  <a:pt x="7" y="9"/>
                </a:lnTo>
                <a:lnTo>
                  <a:pt x="7" y="12"/>
                </a:lnTo>
                <a:lnTo>
                  <a:pt x="6" y="12"/>
                </a:lnTo>
                <a:lnTo>
                  <a:pt x="6" y="13"/>
                </a:lnTo>
                <a:lnTo>
                  <a:pt x="1" y="13"/>
                </a:lnTo>
                <a:lnTo>
                  <a:pt x="0" y="18"/>
                </a:lnTo>
                <a:lnTo>
                  <a:pt x="4" y="13"/>
                </a:lnTo>
                <a:lnTo>
                  <a:pt x="3" y="13"/>
                </a:lnTo>
                <a:lnTo>
                  <a:pt x="0" y="16"/>
                </a:lnTo>
                <a:lnTo>
                  <a:pt x="0" y="21"/>
                </a:lnTo>
                <a:lnTo>
                  <a:pt x="1" y="21"/>
                </a:lnTo>
                <a:lnTo>
                  <a:pt x="3" y="22"/>
                </a:lnTo>
                <a:lnTo>
                  <a:pt x="4" y="22"/>
                </a:lnTo>
                <a:lnTo>
                  <a:pt x="9" y="18"/>
                </a:lnTo>
                <a:lnTo>
                  <a:pt x="7" y="19"/>
                </a:lnTo>
                <a:lnTo>
                  <a:pt x="12" y="19"/>
                </a:lnTo>
                <a:lnTo>
                  <a:pt x="12" y="18"/>
                </a:lnTo>
                <a:lnTo>
                  <a:pt x="13" y="18"/>
                </a:lnTo>
                <a:lnTo>
                  <a:pt x="13" y="15"/>
                </a:lnTo>
                <a:lnTo>
                  <a:pt x="12" y="16"/>
                </a:lnTo>
                <a:lnTo>
                  <a:pt x="15" y="9"/>
                </a:lnTo>
                <a:lnTo>
                  <a:pt x="13" y="4"/>
                </a:lnTo>
                <a:lnTo>
                  <a:pt x="12" y="4"/>
                </a:lnTo>
                <a:lnTo>
                  <a:pt x="12" y="3"/>
                </a:lnTo>
                <a:lnTo>
                  <a:pt x="10" y="3"/>
                </a:lnTo>
                <a:lnTo>
                  <a:pt x="10" y="1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9" name="Freeform 965"/>
          <p:cNvSpPr>
            <a:spLocks/>
          </p:cNvSpPr>
          <p:nvPr/>
        </p:nvSpPr>
        <p:spPr bwMode="auto">
          <a:xfrm flipH="1">
            <a:off x="6432550" y="3062288"/>
            <a:ext cx="17463" cy="20637"/>
          </a:xfrm>
          <a:custGeom>
            <a:avLst/>
            <a:gdLst/>
            <a:ahLst/>
            <a:cxnLst>
              <a:cxn ang="0">
                <a:pos x="10" y="9"/>
              </a:cxn>
              <a:cxn ang="0">
                <a:pos x="13" y="9"/>
              </a:cxn>
              <a:cxn ang="0">
                <a:pos x="13" y="7"/>
              </a:cxn>
              <a:cxn ang="0">
                <a:pos x="15" y="7"/>
              </a:cxn>
              <a:cxn ang="0">
                <a:pos x="15" y="3"/>
              </a:cxn>
              <a:cxn ang="0">
                <a:pos x="13" y="1"/>
              </a:cxn>
              <a:cxn ang="0">
                <a:pos x="13" y="0"/>
              </a:cxn>
              <a:cxn ang="0">
                <a:pos x="4" y="0"/>
              </a:cxn>
              <a:cxn ang="0">
                <a:pos x="0" y="4"/>
              </a:cxn>
              <a:cxn ang="0">
                <a:pos x="1" y="4"/>
              </a:cxn>
              <a:cxn ang="0">
                <a:pos x="0" y="4"/>
              </a:cxn>
              <a:cxn ang="0">
                <a:pos x="0" y="16"/>
              </a:cxn>
              <a:cxn ang="0">
                <a:pos x="1" y="16"/>
              </a:cxn>
              <a:cxn ang="0">
                <a:pos x="0" y="16"/>
              </a:cxn>
              <a:cxn ang="0">
                <a:pos x="4" y="21"/>
              </a:cxn>
              <a:cxn ang="0">
                <a:pos x="7" y="21"/>
              </a:cxn>
              <a:cxn ang="0">
                <a:pos x="10" y="22"/>
              </a:cxn>
              <a:cxn ang="0">
                <a:pos x="13" y="22"/>
              </a:cxn>
              <a:cxn ang="0">
                <a:pos x="13" y="21"/>
              </a:cxn>
              <a:cxn ang="0">
                <a:pos x="15" y="21"/>
              </a:cxn>
              <a:cxn ang="0">
                <a:pos x="15" y="16"/>
              </a:cxn>
              <a:cxn ang="0">
                <a:pos x="13" y="15"/>
              </a:cxn>
              <a:cxn ang="0">
                <a:pos x="13" y="13"/>
              </a:cxn>
              <a:cxn ang="0">
                <a:pos x="10" y="13"/>
              </a:cxn>
              <a:cxn ang="0">
                <a:pos x="13" y="15"/>
              </a:cxn>
              <a:cxn ang="0">
                <a:pos x="10" y="12"/>
              </a:cxn>
              <a:cxn ang="0">
                <a:pos x="7" y="12"/>
              </a:cxn>
              <a:cxn ang="0">
                <a:pos x="9" y="13"/>
              </a:cxn>
              <a:cxn ang="0">
                <a:pos x="7" y="10"/>
              </a:cxn>
              <a:cxn ang="0">
                <a:pos x="6" y="10"/>
              </a:cxn>
              <a:cxn ang="0">
                <a:pos x="7" y="10"/>
              </a:cxn>
              <a:cxn ang="0">
                <a:pos x="9" y="7"/>
              </a:cxn>
              <a:cxn ang="0">
                <a:pos x="7" y="9"/>
              </a:cxn>
              <a:cxn ang="0">
                <a:pos x="10" y="9"/>
              </a:cxn>
            </a:cxnLst>
            <a:rect l="0" t="0" r="r" b="b"/>
            <a:pathLst>
              <a:path w="15" h="22">
                <a:moveTo>
                  <a:pt x="10" y="9"/>
                </a:moveTo>
                <a:lnTo>
                  <a:pt x="13" y="9"/>
                </a:lnTo>
                <a:lnTo>
                  <a:pt x="13" y="7"/>
                </a:lnTo>
                <a:lnTo>
                  <a:pt x="15" y="7"/>
                </a:lnTo>
                <a:lnTo>
                  <a:pt x="15" y="3"/>
                </a:lnTo>
                <a:lnTo>
                  <a:pt x="13" y="1"/>
                </a:lnTo>
                <a:lnTo>
                  <a:pt x="13" y="0"/>
                </a:lnTo>
                <a:lnTo>
                  <a:pt x="4" y="0"/>
                </a:lnTo>
                <a:lnTo>
                  <a:pt x="0" y="4"/>
                </a:lnTo>
                <a:lnTo>
                  <a:pt x="1" y="4"/>
                </a:lnTo>
                <a:lnTo>
                  <a:pt x="0" y="4"/>
                </a:lnTo>
                <a:lnTo>
                  <a:pt x="0" y="16"/>
                </a:lnTo>
                <a:lnTo>
                  <a:pt x="1" y="16"/>
                </a:lnTo>
                <a:lnTo>
                  <a:pt x="0" y="16"/>
                </a:lnTo>
                <a:lnTo>
                  <a:pt x="4" y="21"/>
                </a:lnTo>
                <a:lnTo>
                  <a:pt x="7" y="21"/>
                </a:lnTo>
                <a:lnTo>
                  <a:pt x="10" y="22"/>
                </a:lnTo>
                <a:lnTo>
                  <a:pt x="13" y="22"/>
                </a:lnTo>
                <a:lnTo>
                  <a:pt x="13" y="21"/>
                </a:lnTo>
                <a:lnTo>
                  <a:pt x="15" y="21"/>
                </a:lnTo>
                <a:lnTo>
                  <a:pt x="15" y="16"/>
                </a:lnTo>
                <a:lnTo>
                  <a:pt x="13" y="15"/>
                </a:lnTo>
                <a:lnTo>
                  <a:pt x="13" y="13"/>
                </a:lnTo>
                <a:lnTo>
                  <a:pt x="10" y="13"/>
                </a:lnTo>
                <a:lnTo>
                  <a:pt x="13" y="15"/>
                </a:lnTo>
                <a:lnTo>
                  <a:pt x="10" y="12"/>
                </a:lnTo>
                <a:lnTo>
                  <a:pt x="7" y="12"/>
                </a:lnTo>
                <a:lnTo>
                  <a:pt x="9" y="13"/>
                </a:lnTo>
                <a:lnTo>
                  <a:pt x="7" y="10"/>
                </a:lnTo>
                <a:lnTo>
                  <a:pt x="6" y="10"/>
                </a:lnTo>
                <a:lnTo>
                  <a:pt x="7" y="10"/>
                </a:lnTo>
                <a:lnTo>
                  <a:pt x="9" y="7"/>
                </a:lnTo>
                <a:lnTo>
                  <a:pt x="7" y="9"/>
                </a:lnTo>
                <a:lnTo>
                  <a:pt x="10" y="9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0" name="Freeform 966"/>
          <p:cNvSpPr>
            <a:spLocks/>
          </p:cNvSpPr>
          <p:nvPr/>
        </p:nvSpPr>
        <p:spPr bwMode="auto">
          <a:xfrm flipH="1">
            <a:off x="6264275" y="3073400"/>
            <a:ext cx="9525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1" name="Freeform 967"/>
          <p:cNvSpPr>
            <a:spLocks/>
          </p:cNvSpPr>
          <p:nvPr/>
        </p:nvSpPr>
        <p:spPr bwMode="auto">
          <a:xfrm flipH="1">
            <a:off x="6264275" y="3073400"/>
            <a:ext cx="9525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2" name="Freeform 968"/>
          <p:cNvSpPr>
            <a:spLocks/>
          </p:cNvSpPr>
          <p:nvPr/>
        </p:nvSpPr>
        <p:spPr bwMode="auto">
          <a:xfrm flipH="1">
            <a:off x="6245225" y="3079750"/>
            <a:ext cx="15875" cy="2063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8"/>
              </a:cxn>
              <a:cxn ang="0">
                <a:pos x="6" y="8"/>
              </a:cxn>
              <a:cxn ang="0">
                <a:pos x="4" y="7"/>
              </a:cxn>
              <a:cxn ang="0">
                <a:pos x="6" y="10"/>
              </a:cxn>
              <a:cxn ang="0">
                <a:pos x="7" y="10"/>
              </a:cxn>
              <a:cxn ang="0">
                <a:pos x="6" y="10"/>
              </a:cxn>
              <a:cxn ang="0">
                <a:pos x="4" y="13"/>
              </a:cxn>
              <a:cxn ang="0">
                <a:pos x="6" y="11"/>
              </a:cxn>
              <a:cxn ang="0">
                <a:pos x="1" y="13"/>
              </a:cxn>
              <a:cxn ang="0">
                <a:pos x="0" y="17"/>
              </a:cxn>
              <a:cxn ang="0">
                <a:pos x="4" y="13"/>
              </a:cxn>
              <a:cxn ang="0">
                <a:pos x="3" y="13"/>
              </a:cxn>
              <a:cxn ang="0">
                <a:pos x="0" y="16"/>
              </a:cxn>
              <a:cxn ang="0">
                <a:pos x="0" y="20"/>
              </a:cxn>
              <a:cxn ang="0">
                <a:pos x="1" y="20"/>
              </a:cxn>
              <a:cxn ang="0">
                <a:pos x="3" y="22"/>
              </a:cxn>
              <a:cxn ang="0">
                <a:pos x="4" y="22"/>
              </a:cxn>
              <a:cxn ang="0">
                <a:pos x="9" y="17"/>
              </a:cxn>
              <a:cxn ang="0">
                <a:pos x="7" y="19"/>
              </a:cxn>
              <a:cxn ang="0">
                <a:pos x="9" y="20"/>
              </a:cxn>
              <a:cxn ang="0">
                <a:pos x="13" y="16"/>
              </a:cxn>
              <a:cxn ang="0">
                <a:pos x="12" y="16"/>
              </a:cxn>
              <a:cxn ang="0">
                <a:pos x="13" y="16"/>
              </a:cxn>
              <a:cxn ang="0">
                <a:pos x="13" y="4"/>
              </a:cxn>
              <a:cxn ang="0">
                <a:pos x="12" y="4"/>
              </a:cxn>
              <a:cxn ang="0">
                <a:pos x="13" y="4"/>
              </a:cxn>
              <a:cxn ang="0">
                <a:pos x="9" y="0"/>
              </a:cxn>
              <a:cxn ang="0">
                <a:pos x="4" y="0"/>
              </a:cxn>
            </a:cxnLst>
            <a:rect l="0" t="0" r="r" b="b"/>
            <a:pathLst>
              <a:path w="13" h="22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8"/>
                </a:lnTo>
                <a:lnTo>
                  <a:pt x="6" y="8"/>
                </a:lnTo>
                <a:lnTo>
                  <a:pt x="4" y="7"/>
                </a:lnTo>
                <a:lnTo>
                  <a:pt x="6" y="10"/>
                </a:lnTo>
                <a:lnTo>
                  <a:pt x="7" y="10"/>
                </a:lnTo>
                <a:lnTo>
                  <a:pt x="6" y="10"/>
                </a:lnTo>
                <a:lnTo>
                  <a:pt x="4" y="13"/>
                </a:lnTo>
                <a:lnTo>
                  <a:pt x="6" y="11"/>
                </a:lnTo>
                <a:lnTo>
                  <a:pt x="1" y="13"/>
                </a:lnTo>
                <a:lnTo>
                  <a:pt x="0" y="17"/>
                </a:lnTo>
                <a:lnTo>
                  <a:pt x="4" y="13"/>
                </a:lnTo>
                <a:lnTo>
                  <a:pt x="3" y="13"/>
                </a:lnTo>
                <a:lnTo>
                  <a:pt x="0" y="16"/>
                </a:lnTo>
                <a:lnTo>
                  <a:pt x="0" y="20"/>
                </a:lnTo>
                <a:lnTo>
                  <a:pt x="1" y="20"/>
                </a:lnTo>
                <a:lnTo>
                  <a:pt x="3" y="22"/>
                </a:lnTo>
                <a:lnTo>
                  <a:pt x="4" y="22"/>
                </a:lnTo>
                <a:lnTo>
                  <a:pt x="9" y="17"/>
                </a:lnTo>
                <a:lnTo>
                  <a:pt x="7" y="19"/>
                </a:lnTo>
                <a:lnTo>
                  <a:pt x="9" y="20"/>
                </a:lnTo>
                <a:lnTo>
                  <a:pt x="13" y="16"/>
                </a:lnTo>
                <a:lnTo>
                  <a:pt x="12" y="16"/>
                </a:lnTo>
                <a:lnTo>
                  <a:pt x="13" y="16"/>
                </a:lnTo>
                <a:lnTo>
                  <a:pt x="13" y="4"/>
                </a:lnTo>
                <a:lnTo>
                  <a:pt x="12" y="4"/>
                </a:lnTo>
                <a:lnTo>
                  <a:pt x="13" y="4"/>
                </a:lnTo>
                <a:lnTo>
                  <a:pt x="9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3" name="Freeform 969"/>
          <p:cNvSpPr>
            <a:spLocks/>
          </p:cNvSpPr>
          <p:nvPr/>
        </p:nvSpPr>
        <p:spPr bwMode="auto">
          <a:xfrm flipH="1">
            <a:off x="6253163" y="3079750"/>
            <a:ext cx="17462" cy="20638"/>
          </a:xfrm>
          <a:custGeom>
            <a:avLst/>
            <a:gdLst/>
            <a:ahLst/>
            <a:cxnLst>
              <a:cxn ang="0">
                <a:pos x="12" y="8"/>
              </a:cxn>
              <a:cxn ang="0">
                <a:pos x="15" y="8"/>
              </a:cxn>
              <a:cxn ang="0">
                <a:pos x="15" y="7"/>
              </a:cxn>
              <a:cxn ang="0">
                <a:pos x="17" y="7"/>
              </a:cxn>
              <a:cxn ang="0">
                <a:pos x="17" y="3"/>
              </a:cxn>
              <a:cxn ang="0">
                <a:pos x="15" y="1"/>
              </a:cxn>
              <a:cxn ang="0">
                <a:pos x="15" y="0"/>
              </a:cxn>
              <a:cxn ang="0">
                <a:pos x="6" y="0"/>
              </a:cxn>
              <a:cxn ang="0">
                <a:pos x="0" y="5"/>
              </a:cxn>
              <a:cxn ang="0">
                <a:pos x="0" y="10"/>
              </a:cxn>
              <a:cxn ang="0">
                <a:pos x="2" y="16"/>
              </a:cxn>
              <a:cxn ang="0">
                <a:pos x="3" y="16"/>
              </a:cxn>
              <a:cxn ang="0">
                <a:pos x="3" y="17"/>
              </a:cxn>
              <a:cxn ang="0">
                <a:pos x="5" y="17"/>
              </a:cxn>
              <a:cxn ang="0">
                <a:pos x="5" y="19"/>
              </a:cxn>
              <a:cxn ang="0">
                <a:pos x="9" y="20"/>
              </a:cxn>
              <a:cxn ang="0">
                <a:pos x="12" y="22"/>
              </a:cxn>
              <a:cxn ang="0">
                <a:pos x="15" y="22"/>
              </a:cxn>
              <a:cxn ang="0">
                <a:pos x="15" y="20"/>
              </a:cxn>
              <a:cxn ang="0">
                <a:pos x="17" y="20"/>
              </a:cxn>
              <a:cxn ang="0">
                <a:pos x="17" y="16"/>
              </a:cxn>
              <a:cxn ang="0">
                <a:pos x="15" y="14"/>
              </a:cxn>
              <a:cxn ang="0">
                <a:pos x="15" y="13"/>
              </a:cxn>
              <a:cxn ang="0">
                <a:pos x="12" y="13"/>
              </a:cxn>
              <a:cxn ang="0">
                <a:pos x="15" y="14"/>
              </a:cxn>
              <a:cxn ang="0">
                <a:pos x="12" y="11"/>
              </a:cxn>
              <a:cxn ang="0">
                <a:pos x="11" y="13"/>
              </a:cxn>
              <a:cxn ang="0">
                <a:pos x="11" y="11"/>
              </a:cxn>
              <a:cxn ang="0">
                <a:pos x="9" y="11"/>
              </a:cxn>
              <a:cxn ang="0">
                <a:pos x="9" y="10"/>
              </a:cxn>
              <a:cxn ang="0">
                <a:pos x="8" y="10"/>
              </a:cxn>
              <a:cxn ang="0">
                <a:pos x="9" y="10"/>
              </a:cxn>
              <a:cxn ang="0">
                <a:pos x="9" y="8"/>
              </a:cxn>
              <a:cxn ang="0">
                <a:pos x="12" y="8"/>
              </a:cxn>
            </a:cxnLst>
            <a:rect l="0" t="0" r="r" b="b"/>
            <a:pathLst>
              <a:path w="17" h="22">
                <a:moveTo>
                  <a:pt x="12" y="8"/>
                </a:moveTo>
                <a:lnTo>
                  <a:pt x="15" y="8"/>
                </a:lnTo>
                <a:lnTo>
                  <a:pt x="15" y="7"/>
                </a:lnTo>
                <a:lnTo>
                  <a:pt x="17" y="7"/>
                </a:lnTo>
                <a:lnTo>
                  <a:pt x="17" y="3"/>
                </a:lnTo>
                <a:lnTo>
                  <a:pt x="15" y="1"/>
                </a:lnTo>
                <a:lnTo>
                  <a:pt x="15" y="0"/>
                </a:lnTo>
                <a:lnTo>
                  <a:pt x="6" y="0"/>
                </a:lnTo>
                <a:lnTo>
                  <a:pt x="0" y="5"/>
                </a:lnTo>
                <a:lnTo>
                  <a:pt x="0" y="10"/>
                </a:lnTo>
                <a:lnTo>
                  <a:pt x="2" y="16"/>
                </a:lnTo>
                <a:lnTo>
                  <a:pt x="3" y="16"/>
                </a:lnTo>
                <a:lnTo>
                  <a:pt x="3" y="17"/>
                </a:lnTo>
                <a:lnTo>
                  <a:pt x="5" y="17"/>
                </a:lnTo>
                <a:lnTo>
                  <a:pt x="5" y="19"/>
                </a:lnTo>
                <a:lnTo>
                  <a:pt x="9" y="20"/>
                </a:lnTo>
                <a:lnTo>
                  <a:pt x="12" y="22"/>
                </a:lnTo>
                <a:lnTo>
                  <a:pt x="15" y="22"/>
                </a:lnTo>
                <a:lnTo>
                  <a:pt x="15" y="20"/>
                </a:lnTo>
                <a:lnTo>
                  <a:pt x="17" y="20"/>
                </a:lnTo>
                <a:lnTo>
                  <a:pt x="17" y="16"/>
                </a:lnTo>
                <a:lnTo>
                  <a:pt x="15" y="14"/>
                </a:lnTo>
                <a:lnTo>
                  <a:pt x="15" y="13"/>
                </a:lnTo>
                <a:lnTo>
                  <a:pt x="12" y="13"/>
                </a:lnTo>
                <a:lnTo>
                  <a:pt x="15" y="14"/>
                </a:lnTo>
                <a:lnTo>
                  <a:pt x="12" y="11"/>
                </a:lnTo>
                <a:lnTo>
                  <a:pt x="11" y="13"/>
                </a:lnTo>
                <a:lnTo>
                  <a:pt x="11" y="11"/>
                </a:lnTo>
                <a:lnTo>
                  <a:pt x="9" y="11"/>
                </a:lnTo>
                <a:lnTo>
                  <a:pt x="9" y="10"/>
                </a:lnTo>
                <a:lnTo>
                  <a:pt x="8" y="10"/>
                </a:lnTo>
                <a:lnTo>
                  <a:pt x="9" y="10"/>
                </a:lnTo>
                <a:lnTo>
                  <a:pt x="9" y="8"/>
                </a:lnTo>
                <a:lnTo>
                  <a:pt x="12" y="8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4" name="Freeform 970"/>
          <p:cNvSpPr>
            <a:spLocks/>
          </p:cNvSpPr>
          <p:nvPr/>
        </p:nvSpPr>
        <p:spPr bwMode="auto">
          <a:xfrm flipH="1">
            <a:off x="6273800" y="3068638"/>
            <a:ext cx="11113" cy="7937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6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2" y="1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6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2" y="1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5" name="Freeform 971"/>
          <p:cNvSpPr>
            <a:spLocks/>
          </p:cNvSpPr>
          <p:nvPr/>
        </p:nvSpPr>
        <p:spPr bwMode="auto">
          <a:xfrm flipH="1">
            <a:off x="6273800" y="3068638"/>
            <a:ext cx="11113" cy="7937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4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4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6" name="Freeform 972"/>
          <p:cNvSpPr>
            <a:spLocks/>
          </p:cNvSpPr>
          <p:nvPr/>
        </p:nvSpPr>
        <p:spPr bwMode="auto">
          <a:xfrm flipH="1">
            <a:off x="6310313" y="3068638"/>
            <a:ext cx="12700" cy="79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1" y="4"/>
              </a:cxn>
              <a:cxn ang="0">
                <a:pos x="6" y="0"/>
              </a:cxn>
              <a:cxn ang="0">
                <a:pos x="1" y="1"/>
              </a:cxn>
              <a:cxn ang="0">
                <a:pos x="0" y="6"/>
              </a:cxn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7" y="7"/>
              </a:cxn>
              <a:cxn ang="0">
                <a:pos x="6" y="9"/>
              </a:cxn>
              <a:cxn ang="0">
                <a:pos x="10" y="4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7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10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1" y="4"/>
                </a:lnTo>
                <a:lnTo>
                  <a:pt x="6" y="0"/>
                </a:lnTo>
                <a:lnTo>
                  <a:pt x="1" y="1"/>
                </a:lnTo>
                <a:lnTo>
                  <a:pt x="0" y="6"/>
                </a:lnTo>
                <a:lnTo>
                  <a:pt x="4" y="1"/>
                </a:ln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7" y="7"/>
                </a:lnTo>
                <a:lnTo>
                  <a:pt x="6" y="9"/>
                </a:lnTo>
                <a:lnTo>
                  <a:pt x="10" y="4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7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7" name="Freeform 973"/>
          <p:cNvSpPr>
            <a:spLocks/>
          </p:cNvSpPr>
          <p:nvPr/>
        </p:nvSpPr>
        <p:spPr bwMode="auto">
          <a:xfrm flipH="1">
            <a:off x="6313488" y="3068638"/>
            <a:ext cx="9525" cy="7937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4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7"/>
              </a:cxn>
              <a:cxn ang="0">
                <a:pos x="9" y="7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  <a:cxn ang="0">
                <a:pos x="1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9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4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7"/>
                </a:lnTo>
                <a:lnTo>
                  <a:pt x="9" y="7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8" name="Freeform 974"/>
          <p:cNvSpPr>
            <a:spLocks/>
          </p:cNvSpPr>
          <p:nvPr/>
        </p:nvSpPr>
        <p:spPr bwMode="auto">
          <a:xfrm flipH="1">
            <a:off x="6288088" y="3084513"/>
            <a:ext cx="11112" cy="11112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2"/>
              </a:cxn>
              <a:cxn ang="0">
                <a:pos x="0" y="7"/>
              </a:cxn>
              <a:cxn ang="0">
                <a:pos x="2" y="7"/>
              </a:cxn>
              <a:cxn ang="0">
                <a:pos x="3" y="8"/>
              </a:cxn>
              <a:cxn ang="0">
                <a:pos x="4" y="8"/>
              </a:cxn>
              <a:cxn ang="0">
                <a:pos x="2" y="7"/>
              </a:cxn>
              <a:cxn ang="0">
                <a:pos x="3" y="8"/>
              </a:cxn>
              <a:cxn ang="0">
                <a:pos x="2" y="5"/>
              </a:cxn>
              <a:cxn ang="0">
                <a:pos x="6" y="1"/>
              </a:cxn>
              <a:cxn ang="0">
                <a:pos x="2" y="2"/>
              </a:cxn>
              <a:cxn ang="0">
                <a:pos x="0" y="7"/>
              </a:cxn>
              <a:cxn ang="0">
                <a:pos x="4" y="11"/>
              </a:cxn>
              <a:cxn ang="0">
                <a:pos x="7" y="11"/>
              </a:cxn>
              <a:cxn ang="0">
                <a:pos x="7" y="10"/>
              </a:cxn>
              <a:cxn ang="0">
                <a:pos x="9" y="10"/>
              </a:cxn>
              <a:cxn ang="0">
                <a:pos x="9" y="5"/>
              </a:cxn>
              <a:cxn ang="0">
                <a:pos x="7" y="4"/>
              </a:cxn>
              <a:cxn ang="0">
                <a:pos x="7" y="2"/>
              </a:cxn>
              <a:cxn ang="0">
                <a:pos x="4" y="2"/>
              </a:cxn>
              <a:cxn ang="0">
                <a:pos x="9" y="7"/>
              </a:cxn>
              <a:cxn ang="0">
                <a:pos x="7" y="8"/>
              </a:cxn>
              <a:cxn ang="0">
                <a:pos x="6" y="10"/>
              </a:cxn>
              <a:cxn ang="0">
                <a:pos x="10" y="5"/>
              </a:cxn>
              <a:cxn ang="0">
                <a:pos x="10" y="4"/>
              </a:cxn>
              <a:cxn ang="0">
                <a:pos x="9" y="2"/>
              </a:cxn>
              <a:cxn ang="0">
                <a:pos x="7" y="1"/>
              </a:cxn>
              <a:cxn ang="0">
                <a:pos x="4" y="0"/>
              </a:cxn>
            </a:cxnLst>
            <a:rect l="0" t="0" r="r" b="b"/>
            <a:pathLst>
              <a:path w="10" h="11">
                <a:moveTo>
                  <a:pt x="4" y="0"/>
                </a:moveTo>
                <a:lnTo>
                  <a:pt x="3" y="0"/>
                </a:lnTo>
                <a:lnTo>
                  <a:pt x="0" y="2"/>
                </a:lnTo>
                <a:lnTo>
                  <a:pt x="0" y="7"/>
                </a:lnTo>
                <a:lnTo>
                  <a:pt x="2" y="7"/>
                </a:lnTo>
                <a:lnTo>
                  <a:pt x="3" y="8"/>
                </a:lnTo>
                <a:lnTo>
                  <a:pt x="4" y="8"/>
                </a:lnTo>
                <a:lnTo>
                  <a:pt x="2" y="7"/>
                </a:lnTo>
                <a:lnTo>
                  <a:pt x="3" y="8"/>
                </a:lnTo>
                <a:lnTo>
                  <a:pt x="2" y="5"/>
                </a:lnTo>
                <a:lnTo>
                  <a:pt x="6" y="1"/>
                </a:lnTo>
                <a:lnTo>
                  <a:pt x="2" y="2"/>
                </a:lnTo>
                <a:lnTo>
                  <a:pt x="0" y="7"/>
                </a:lnTo>
                <a:lnTo>
                  <a:pt x="4" y="11"/>
                </a:lnTo>
                <a:lnTo>
                  <a:pt x="7" y="11"/>
                </a:lnTo>
                <a:lnTo>
                  <a:pt x="7" y="10"/>
                </a:lnTo>
                <a:lnTo>
                  <a:pt x="9" y="10"/>
                </a:lnTo>
                <a:lnTo>
                  <a:pt x="9" y="5"/>
                </a:lnTo>
                <a:lnTo>
                  <a:pt x="7" y="4"/>
                </a:lnTo>
                <a:lnTo>
                  <a:pt x="7" y="2"/>
                </a:lnTo>
                <a:lnTo>
                  <a:pt x="4" y="2"/>
                </a:lnTo>
                <a:lnTo>
                  <a:pt x="9" y="7"/>
                </a:lnTo>
                <a:lnTo>
                  <a:pt x="7" y="8"/>
                </a:lnTo>
                <a:lnTo>
                  <a:pt x="6" y="10"/>
                </a:lnTo>
                <a:lnTo>
                  <a:pt x="10" y="5"/>
                </a:lnTo>
                <a:lnTo>
                  <a:pt x="10" y="4"/>
                </a:lnTo>
                <a:lnTo>
                  <a:pt x="9" y="2"/>
                </a:lnTo>
                <a:lnTo>
                  <a:pt x="7" y="1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9" name="Freeform 975"/>
          <p:cNvSpPr>
            <a:spLocks/>
          </p:cNvSpPr>
          <p:nvPr/>
        </p:nvSpPr>
        <p:spPr bwMode="auto">
          <a:xfrm flipH="1">
            <a:off x="6288088" y="3084513"/>
            <a:ext cx="11112" cy="11112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2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2" y="10"/>
              </a:cxn>
              <a:cxn ang="0">
                <a:pos x="4" y="10"/>
              </a:cxn>
              <a:cxn ang="0">
                <a:pos x="8" y="6"/>
              </a:cxn>
              <a:cxn ang="0">
                <a:pos x="8" y="3"/>
              </a:cxn>
              <a:cxn ang="0">
                <a:pos x="7" y="1"/>
              </a:cxn>
              <a:cxn ang="0">
                <a:pos x="7" y="0"/>
              </a:cxn>
              <a:cxn ang="0">
                <a:pos x="2" y="0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8" h="10">
                <a:moveTo>
                  <a:pt x="4" y="1"/>
                </a:moveTo>
                <a:lnTo>
                  <a:pt x="2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8" y="6"/>
                </a:lnTo>
                <a:lnTo>
                  <a:pt x="8" y="3"/>
                </a:lnTo>
                <a:lnTo>
                  <a:pt x="7" y="1"/>
                </a:lnTo>
                <a:lnTo>
                  <a:pt x="7" y="0"/>
                </a:lnTo>
                <a:lnTo>
                  <a:pt x="2" y="0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0" name="Freeform 976"/>
          <p:cNvSpPr>
            <a:spLocks/>
          </p:cNvSpPr>
          <p:nvPr/>
        </p:nvSpPr>
        <p:spPr bwMode="auto">
          <a:xfrm flipH="1">
            <a:off x="6310313" y="3063875"/>
            <a:ext cx="12700" cy="11113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6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1" y="1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10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6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1" y="1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1" name="Freeform 977"/>
          <p:cNvSpPr>
            <a:spLocks/>
          </p:cNvSpPr>
          <p:nvPr/>
        </p:nvSpPr>
        <p:spPr bwMode="auto">
          <a:xfrm flipH="1">
            <a:off x="6310313" y="3063875"/>
            <a:ext cx="12700" cy="11113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4"/>
              </a:cxn>
              <a:cxn ang="0">
                <a:pos x="4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  <a:cxn ang="0">
                <a:pos x="1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10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4"/>
                </a:lnTo>
                <a:lnTo>
                  <a:pt x="4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2" name="Freeform 978"/>
          <p:cNvSpPr>
            <a:spLocks/>
          </p:cNvSpPr>
          <p:nvPr/>
        </p:nvSpPr>
        <p:spPr bwMode="auto">
          <a:xfrm flipH="1">
            <a:off x="6299200" y="3059113"/>
            <a:ext cx="11113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3" name="Freeform 979"/>
          <p:cNvSpPr>
            <a:spLocks/>
          </p:cNvSpPr>
          <p:nvPr/>
        </p:nvSpPr>
        <p:spPr bwMode="auto">
          <a:xfrm flipH="1">
            <a:off x="6299200" y="3059113"/>
            <a:ext cx="11113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4" name="Freeform 980"/>
          <p:cNvSpPr>
            <a:spLocks/>
          </p:cNvSpPr>
          <p:nvPr/>
        </p:nvSpPr>
        <p:spPr bwMode="auto">
          <a:xfrm flipH="1">
            <a:off x="6338888" y="3059113"/>
            <a:ext cx="11112" cy="635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5" name="Freeform 981"/>
          <p:cNvSpPr>
            <a:spLocks/>
          </p:cNvSpPr>
          <p:nvPr/>
        </p:nvSpPr>
        <p:spPr bwMode="auto">
          <a:xfrm flipH="1">
            <a:off x="6338888" y="3059113"/>
            <a:ext cx="11112" cy="635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6" name="Freeform 982"/>
          <p:cNvSpPr>
            <a:spLocks/>
          </p:cNvSpPr>
          <p:nvPr/>
        </p:nvSpPr>
        <p:spPr bwMode="auto">
          <a:xfrm flipH="1">
            <a:off x="6348413" y="3063875"/>
            <a:ext cx="14287" cy="11113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1" y="4"/>
              </a:cxn>
              <a:cxn ang="0">
                <a:pos x="6" y="0"/>
              </a:cxn>
              <a:cxn ang="0">
                <a:pos x="1" y="1"/>
              </a:cxn>
              <a:cxn ang="0">
                <a:pos x="0" y="6"/>
              </a:cxn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7" y="7"/>
              </a:cxn>
              <a:cxn ang="0">
                <a:pos x="6" y="9"/>
              </a:cxn>
              <a:cxn ang="0">
                <a:pos x="10" y="4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7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10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1" y="4"/>
                </a:lnTo>
                <a:lnTo>
                  <a:pt x="6" y="0"/>
                </a:lnTo>
                <a:lnTo>
                  <a:pt x="1" y="1"/>
                </a:lnTo>
                <a:lnTo>
                  <a:pt x="0" y="6"/>
                </a:lnTo>
                <a:lnTo>
                  <a:pt x="4" y="1"/>
                </a:ln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7" y="7"/>
                </a:lnTo>
                <a:lnTo>
                  <a:pt x="6" y="9"/>
                </a:lnTo>
                <a:lnTo>
                  <a:pt x="10" y="4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7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7" name="Freeform 983"/>
          <p:cNvSpPr>
            <a:spLocks/>
          </p:cNvSpPr>
          <p:nvPr/>
        </p:nvSpPr>
        <p:spPr bwMode="auto">
          <a:xfrm flipH="1">
            <a:off x="6350000" y="3063875"/>
            <a:ext cx="12700" cy="11113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9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8" name="Freeform 984"/>
          <p:cNvSpPr>
            <a:spLocks/>
          </p:cNvSpPr>
          <p:nvPr/>
        </p:nvSpPr>
        <p:spPr bwMode="auto">
          <a:xfrm flipH="1">
            <a:off x="6345238" y="3062288"/>
            <a:ext cx="9525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9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9" name="Freeform 985"/>
          <p:cNvSpPr>
            <a:spLocks/>
          </p:cNvSpPr>
          <p:nvPr/>
        </p:nvSpPr>
        <p:spPr bwMode="auto">
          <a:xfrm flipH="1">
            <a:off x="6345238" y="3062288"/>
            <a:ext cx="9525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4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9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4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0" name="Freeform 986"/>
          <p:cNvSpPr>
            <a:spLocks/>
          </p:cNvSpPr>
          <p:nvPr/>
        </p:nvSpPr>
        <p:spPr bwMode="auto">
          <a:xfrm flipH="1">
            <a:off x="6334125" y="3065463"/>
            <a:ext cx="9525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8"/>
              </a:cxn>
              <a:cxn ang="0">
                <a:pos x="9" y="8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9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8"/>
                </a:lnTo>
                <a:lnTo>
                  <a:pt x="9" y="8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1" name="Freeform 987"/>
          <p:cNvSpPr>
            <a:spLocks/>
          </p:cNvSpPr>
          <p:nvPr/>
        </p:nvSpPr>
        <p:spPr bwMode="auto">
          <a:xfrm flipH="1">
            <a:off x="6334125" y="3065463"/>
            <a:ext cx="11113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2" name="Freeform 988"/>
          <p:cNvSpPr>
            <a:spLocks/>
          </p:cNvSpPr>
          <p:nvPr/>
        </p:nvSpPr>
        <p:spPr bwMode="auto">
          <a:xfrm flipH="1">
            <a:off x="6334125" y="3060700"/>
            <a:ext cx="14288" cy="190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5" y="9"/>
              </a:cxn>
              <a:cxn ang="0">
                <a:pos x="5" y="8"/>
              </a:cxn>
              <a:cxn ang="0">
                <a:pos x="5" y="9"/>
              </a:cxn>
              <a:cxn ang="0">
                <a:pos x="6" y="9"/>
              </a:cxn>
              <a:cxn ang="0">
                <a:pos x="5" y="11"/>
              </a:cxn>
              <a:cxn ang="0">
                <a:pos x="8" y="14"/>
              </a:cxn>
              <a:cxn ang="0">
                <a:pos x="11" y="6"/>
              </a:cxn>
              <a:cxn ang="0">
                <a:pos x="6" y="8"/>
              </a:cxn>
              <a:cxn ang="0">
                <a:pos x="6" y="12"/>
              </a:cxn>
              <a:cxn ang="0">
                <a:pos x="5" y="12"/>
              </a:cxn>
              <a:cxn ang="0">
                <a:pos x="5" y="14"/>
              </a:cxn>
              <a:cxn ang="0">
                <a:pos x="2" y="14"/>
              </a:cxn>
              <a:cxn ang="0">
                <a:pos x="0" y="18"/>
              </a:cxn>
              <a:cxn ang="0">
                <a:pos x="5" y="14"/>
              </a:cxn>
              <a:cxn ang="0">
                <a:pos x="3" y="14"/>
              </a:cxn>
              <a:cxn ang="0">
                <a:pos x="0" y="17"/>
              </a:cxn>
              <a:cxn ang="0">
                <a:pos x="0" y="21"/>
              </a:cxn>
              <a:cxn ang="0">
                <a:pos x="2" y="21"/>
              </a:cxn>
              <a:cxn ang="0">
                <a:pos x="3" y="23"/>
              </a:cxn>
              <a:cxn ang="0">
                <a:pos x="5" y="23"/>
              </a:cxn>
              <a:cxn ang="0">
                <a:pos x="9" y="18"/>
              </a:cxn>
              <a:cxn ang="0">
                <a:pos x="8" y="20"/>
              </a:cxn>
              <a:cxn ang="0">
                <a:pos x="11" y="20"/>
              </a:cxn>
              <a:cxn ang="0">
                <a:pos x="11" y="18"/>
              </a:cxn>
              <a:cxn ang="0">
                <a:pos x="12" y="18"/>
              </a:cxn>
              <a:cxn ang="0">
                <a:pos x="12" y="14"/>
              </a:cxn>
              <a:cxn ang="0">
                <a:pos x="11" y="15"/>
              </a:cxn>
              <a:cxn ang="0">
                <a:pos x="14" y="8"/>
              </a:cxn>
              <a:cxn ang="0">
                <a:pos x="12" y="3"/>
              </a:cxn>
              <a:cxn ang="0">
                <a:pos x="11" y="3"/>
              </a:cxn>
              <a:cxn ang="0">
                <a:pos x="11" y="2"/>
              </a:cxn>
              <a:cxn ang="0">
                <a:pos x="5" y="0"/>
              </a:cxn>
            </a:cxnLst>
            <a:rect l="0" t="0" r="r" b="b"/>
            <a:pathLst>
              <a:path w="14" h="23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5" y="8"/>
                </a:lnTo>
                <a:lnTo>
                  <a:pt x="5" y="9"/>
                </a:lnTo>
                <a:lnTo>
                  <a:pt x="6" y="9"/>
                </a:lnTo>
                <a:lnTo>
                  <a:pt x="5" y="11"/>
                </a:lnTo>
                <a:lnTo>
                  <a:pt x="8" y="14"/>
                </a:lnTo>
                <a:lnTo>
                  <a:pt x="11" y="6"/>
                </a:lnTo>
                <a:lnTo>
                  <a:pt x="6" y="8"/>
                </a:lnTo>
                <a:lnTo>
                  <a:pt x="6" y="12"/>
                </a:lnTo>
                <a:lnTo>
                  <a:pt x="5" y="12"/>
                </a:lnTo>
                <a:lnTo>
                  <a:pt x="5" y="14"/>
                </a:lnTo>
                <a:lnTo>
                  <a:pt x="2" y="14"/>
                </a:lnTo>
                <a:lnTo>
                  <a:pt x="0" y="18"/>
                </a:lnTo>
                <a:lnTo>
                  <a:pt x="5" y="14"/>
                </a:lnTo>
                <a:lnTo>
                  <a:pt x="3" y="14"/>
                </a:lnTo>
                <a:lnTo>
                  <a:pt x="0" y="17"/>
                </a:lnTo>
                <a:lnTo>
                  <a:pt x="0" y="21"/>
                </a:lnTo>
                <a:lnTo>
                  <a:pt x="2" y="21"/>
                </a:lnTo>
                <a:lnTo>
                  <a:pt x="3" y="23"/>
                </a:lnTo>
                <a:lnTo>
                  <a:pt x="5" y="23"/>
                </a:lnTo>
                <a:lnTo>
                  <a:pt x="9" y="18"/>
                </a:lnTo>
                <a:lnTo>
                  <a:pt x="8" y="20"/>
                </a:lnTo>
                <a:lnTo>
                  <a:pt x="11" y="20"/>
                </a:lnTo>
                <a:lnTo>
                  <a:pt x="11" y="18"/>
                </a:lnTo>
                <a:lnTo>
                  <a:pt x="12" y="18"/>
                </a:lnTo>
                <a:lnTo>
                  <a:pt x="12" y="14"/>
                </a:lnTo>
                <a:lnTo>
                  <a:pt x="11" y="15"/>
                </a:lnTo>
                <a:lnTo>
                  <a:pt x="14" y="8"/>
                </a:lnTo>
                <a:lnTo>
                  <a:pt x="12" y="3"/>
                </a:lnTo>
                <a:lnTo>
                  <a:pt x="11" y="3"/>
                </a:lnTo>
                <a:lnTo>
                  <a:pt x="11" y="2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3" name="Freeform 989"/>
          <p:cNvSpPr>
            <a:spLocks/>
          </p:cNvSpPr>
          <p:nvPr/>
        </p:nvSpPr>
        <p:spPr bwMode="auto">
          <a:xfrm flipH="1">
            <a:off x="6338888" y="3060700"/>
            <a:ext cx="15875" cy="19050"/>
          </a:xfrm>
          <a:custGeom>
            <a:avLst/>
            <a:gdLst/>
            <a:ahLst/>
            <a:cxnLst>
              <a:cxn ang="0">
                <a:pos x="11" y="9"/>
              </a:cxn>
              <a:cxn ang="0">
                <a:pos x="14" y="9"/>
              </a:cxn>
              <a:cxn ang="0">
                <a:pos x="14" y="8"/>
              </a:cxn>
              <a:cxn ang="0">
                <a:pos x="15" y="8"/>
              </a:cxn>
              <a:cxn ang="0">
                <a:pos x="15" y="3"/>
              </a:cxn>
              <a:cxn ang="0">
                <a:pos x="14" y="2"/>
              </a:cxn>
              <a:cxn ang="0">
                <a:pos x="14" y="0"/>
              </a:cxn>
              <a:cxn ang="0">
                <a:pos x="5" y="0"/>
              </a:cxn>
              <a:cxn ang="0">
                <a:pos x="0" y="5"/>
              </a:cxn>
              <a:cxn ang="0">
                <a:pos x="2" y="5"/>
              </a:cxn>
              <a:cxn ang="0">
                <a:pos x="0" y="5"/>
              </a:cxn>
              <a:cxn ang="0">
                <a:pos x="0" y="17"/>
              </a:cxn>
              <a:cxn ang="0">
                <a:pos x="2" y="17"/>
              </a:cxn>
              <a:cxn ang="0">
                <a:pos x="0" y="17"/>
              </a:cxn>
              <a:cxn ang="0">
                <a:pos x="5" y="21"/>
              </a:cxn>
              <a:cxn ang="0">
                <a:pos x="8" y="21"/>
              </a:cxn>
              <a:cxn ang="0">
                <a:pos x="11" y="23"/>
              </a:cxn>
              <a:cxn ang="0">
                <a:pos x="14" y="23"/>
              </a:cxn>
              <a:cxn ang="0">
                <a:pos x="14" y="21"/>
              </a:cxn>
              <a:cxn ang="0">
                <a:pos x="15" y="21"/>
              </a:cxn>
              <a:cxn ang="0">
                <a:pos x="15" y="17"/>
              </a:cxn>
              <a:cxn ang="0">
                <a:pos x="14" y="15"/>
              </a:cxn>
              <a:cxn ang="0">
                <a:pos x="14" y="14"/>
              </a:cxn>
              <a:cxn ang="0">
                <a:pos x="11" y="14"/>
              </a:cxn>
              <a:cxn ang="0">
                <a:pos x="14" y="15"/>
              </a:cxn>
              <a:cxn ang="0">
                <a:pos x="11" y="12"/>
              </a:cxn>
              <a:cxn ang="0">
                <a:pos x="8" y="12"/>
              </a:cxn>
              <a:cxn ang="0">
                <a:pos x="9" y="14"/>
              </a:cxn>
              <a:cxn ang="0">
                <a:pos x="8" y="11"/>
              </a:cxn>
              <a:cxn ang="0">
                <a:pos x="6" y="11"/>
              </a:cxn>
              <a:cxn ang="0">
                <a:pos x="8" y="11"/>
              </a:cxn>
              <a:cxn ang="0">
                <a:pos x="9" y="8"/>
              </a:cxn>
              <a:cxn ang="0">
                <a:pos x="8" y="9"/>
              </a:cxn>
              <a:cxn ang="0">
                <a:pos x="11" y="9"/>
              </a:cxn>
            </a:cxnLst>
            <a:rect l="0" t="0" r="r" b="b"/>
            <a:pathLst>
              <a:path w="15" h="23">
                <a:moveTo>
                  <a:pt x="11" y="9"/>
                </a:moveTo>
                <a:lnTo>
                  <a:pt x="14" y="9"/>
                </a:lnTo>
                <a:lnTo>
                  <a:pt x="14" y="8"/>
                </a:lnTo>
                <a:lnTo>
                  <a:pt x="15" y="8"/>
                </a:lnTo>
                <a:lnTo>
                  <a:pt x="15" y="3"/>
                </a:lnTo>
                <a:lnTo>
                  <a:pt x="14" y="2"/>
                </a:lnTo>
                <a:lnTo>
                  <a:pt x="14" y="0"/>
                </a:lnTo>
                <a:lnTo>
                  <a:pt x="5" y="0"/>
                </a:lnTo>
                <a:lnTo>
                  <a:pt x="0" y="5"/>
                </a:lnTo>
                <a:lnTo>
                  <a:pt x="2" y="5"/>
                </a:lnTo>
                <a:lnTo>
                  <a:pt x="0" y="5"/>
                </a:lnTo>
                <a:lnTo>
                  <a:pt x="0" y="17"/>
                </a:lnTo>
                <a:lnTo>
                  <a:pt x="2" y="17"/>
                </a:lnTo>
                <a:lnTo>
                  <a:pt x="0" y="17"/>
                </a:lnTo>
                <a:lnTo>
                  <a:pt x="5" y="21"/>
                </a:lnTo>
                <a:lnTo>
                  <a:pt x="8" y="21"/>
                </a:lnTo>
                <a:lnTo>
                  <a:pt x="11" y="23"/>
                </a:lnTo>
                <a:lnTo>
                  <a:pt x="14" y="23"/>
                </a:lnTo>
                <a:lnTo>
                  <a:pt x="14" y="21"/>
                </a:lnTo>
                <a:lnTo>
                  <a:pt x="15" y="21"/>
                </a:lnTo>
                <a:lnTo>
                  <a:pt x="15" y="17"/>
                </a:lnTo>
                <a:lnTo>
                  <a:pt x="14" y="15"/>
                </a:lnTo>
                <a:lnTo>
                  <a:pt x="14" y="14"/>
                </a:lnTo>
                <a:lnTo>
                  <a:pt x="11" y="14"/>
                </a:lnTo>
                <a:lnTo>
                  <a:pt x="14" y="15"/>
                </a:lnTo>
                <a:lnTo>
                  <a:pt x="11" y="12"/>
                </a:lnTo>
                <a:lnTo>
                  <a:pt x="8" y="12"/>
                </a:lnTo>
                <a:lnTo>
                  <a:pt x="9" y="14"/>
                </a:lnTo>
                <a:lnTo>
                  <a:pt x="8" y="11"/>
                </a:lnTo>
                <a:lnTo>
                  <a:pt x="6" y="11"/>
                </a:lnTo>
                <a:lnTo>
                  <a:pt x="8" y="11"/>
                </a:lnTo>
                <a:lnTo>
                  <a:pt x="9" y="8"/>
                </a:lnTo>
                <a:lnTo>
                  <a:pt x="8" y="9"/>
                </a:lnTo>
                <a:lnTo>
                  <a:pt x="11" y="9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4" name="Freeform 990"/>
          <p:cNvSpPr>
            <a:spLocks/>
          </p:cNvSpPr>
          <p:nvPr/>
        </p:nvSpPr>
        <p:spPr bwMode="auto">
          <a:xfrm flipH="1">
            <a:off x="6159500" y="3089275"/>
            <a:ext cx="11113" cy="11113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2" y="4"/>
              </a:cxn>
              <a:cxn ang="0">
                <a:pos x="6" y="0"/>
              </a:cxn>
              <a:cxn ang="0">
                <a:pos x="2" y="1"/>
              </a:cxn>
              <a:cxn ang="0">
                <a:pos x="0" y="6"/>
              </a:cxn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8" y="7"/>
              </a:cxn>
              <a:cxn ang="0">
                <a:pos x="6" y="9"/>
              </a:cxn>
              <a:cxn ang="0">
                <a:pos x="11" y="4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10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2" y="4"/>
                </a:lnTo>
                <a:lnTo>
                  <a:pt x="6" y="0"/>
                </a:lnTo>
                <a:lnTo>
                  <a:pt x="2" y="1"/>
                </a:lnTo>
                <a:lnTo>
                  <a:pt x="0" y="6"/>
                </a:lnTo>
                <a:lnTo>
                  <a:pt x="5" y="1"/>
                </a:ln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8" y="7"/>
                </a:lnTo>
                <a:lnTo>
                  <a:pt x="6" y="9"/>
                </a:lnTo>
                <a:lnTo>
                  <a:pt x="11" y="4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5" name="Freeform 991"/>
          <p:cNvSpPr>
            <a:spLocks/>
          </p:cNvSpPr>
          <p:nvPr/>
        </p:nvSpPr>
        <p:spPr bwMode="auto">
          <a:xfrm flipH="1">
            <a:off x="6161088" y="3089275"/>
            <a:ext cx="9525" cy="11113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9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6" name="Freeform 992"/>
          <p:cNvSpPr>
            <a:spLocks/>
          </p:cNvSpPr>
          <p:nvPr/>
        </p:nvSpPr>
        <p:spPr bwMode="auto">
          <a:xfrm flipH="1">
            <a:off x="6159500" y="3059113"/>
            <a:ext cx="11113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7" name="Freeform 993"/>
          <p:cNvSpPr>
            <a:spLocks/>
          </p:cNvSpPr>
          <p:nvPr/>
        </p:nvSpPr>
        <p:spPr bwMode="auto">
          <a:xfrm flipH="1">
            <a:off x="6159500" y="3059113"/>
            <a:ext cx="11113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8" name="Freeform 994"/>
          <p:cNvSpPr>
            <a:spLocks/>
          </p:cNvSpPr>
          <p:nvPr/>
        </p:nvSpPr>
        <p:spPr bwMode="auto">
          <a:xfrm flipH="1">
            <a:off x="6161088" y="3082925"/>
            <a:ext cx="7937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6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5" y="9"/>
              </a:cxn>
              <a:cxn ang="0">
                <a:pos x="6" y="9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6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6" y="0"/>
                </a:ln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5" y="9"/>
                </a:lnTo>
                <a:lnTo>
                  <a:pt x="6" y="9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9" name="Freeform 995"/>
          <p:cNvSpPr>
            <a:spLocks/>
          </p:cNvSpPr>
          <p:nvPr/>
        </p:nvSpPr>
        <p:spPr bwMode="auto">
          <a:xfrm flipH="1">
            <a:off x="6156325" y="3082925"/>
            <a:ext cx="12700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0" name="Freeform 996"/>
          <p:cNvSpPr>
            <a:spLocks/>
          </p:cNvSpPr>
          <p:nvPr/>
        </p:nvSpPr>
        <p:spPr bwMode="auto">
          <a:xfrm flipH="1">
            <a:off x="6180138" y="3086100"/>
            <a:ext cx="11112" cy="9525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1" y="9"/>
              </a:cxn>
              <a:cxn ang="0">
                <a:pos x="3" y="11"/>
              </a:cxn>
              <a:cxn ang="0">
                <a:pos x="4" y="11"/>
              </a:cxn>
              <a:cxn ang="0">
                <a:pos x="9" y="6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4" y="2"/>
              </a:cxn>
            </a:cxnLst>
            <a:rect l="0" t="0" r="r" b="b"/>
            <a:pathLst>
              <a:path w="9" h="11">
                <a:moveTo>
                  <a:pt x="4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1" y="9"/>
                </a:lnTo>
                <a:lnTo>
                  <a:pt x="3" y="11"/>
                </a:lnTo>
                <a:lnTo>
                  <a:pt x="4" y="11"/>
                </a:lnTo>
                <a:lnTo>
                  <a:pt x="9" y="6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4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1" name="Freeform 997"/>
          <p:cNvSpPr>
            <a:spLocks/>
          </p:cNvSpPr>
          <p:nvPr/>
        </p:nvSpPr>
        <p:spPr bwMode="auto">
          <a:xfrm flipH="1">
            <a:off x="6180138" y="3086100"/>
            <a:ext cx="11112" cy="9525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1" y="9"/>
              </a:cxn>
              <a:cxn ang="0">
                <a:pos x="3" y="11"/>
              </a:cxn>
              <a:cxn ang="0">
                <a:pos x="4" y="11"/>
              </a:cxn>
              <a:cxn ang="0">
                <a:pos x="9" y="6"/>
              </a:cxn>
              <a:cxn ang="0">
                <a:pos x="9" y="5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8"/>
              </a:cxn>
              <a:cxn ang="0">
                <a:pos x="9" y="8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4" y="2"/>
              </a:cxn>
            </a:cxnLst>
            <a:rect l="0" t="0" r="r" b="b"/>
            <a:pathLst>
              <a:path w="9" h="11">
                <a:moveTo>
                  <a:pt x="4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1" y="9"/>
                </a:lnTo>
                <a:lnTo>
                  <a:pt x="3" y="11"/>
                </a:lnTo>
                <a:lnTo>
                  <a:pt x="4" y="11"/>
                </a:lnTo>
                <a:lnTo>
                  <a:pt x="9" y="6"/>
                </a:lnTo>
                <a:lnTo>
                  <a:pt x="9" y="5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8"/>
                </a:lnTo>
                <a:lnTo>
                  <a:pt x="9" y="8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4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2" name="Freeform 998"/>
          <p:cNvSpPr>
            <a:spLocks/>
          </p:cNvSpPr>
          <p:nvPr/>
        </p:nvSpPr>
        <p:spPr bwMode="auto">
          <a:xfrm flipH="1">
            <a:off x="6175375" y="3059113"/>
            <a:ext cx="11113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3" name="Freeform 999"/>
          <p:cNvSpPr>
            <a:spLocks/>
          </p:cNvSpPr>
          <p:nvPr/>
        </p:nvSpPr>
        <p:spPr bwMode="auto">
          <a:xfrm flipH="1">
            <a:off x="6175375" y="3059113"/>
            <a:ext cx="11113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4" name="Freeform 1000"/>
          <p:cNvSpPr>
            <a:spLocks/>
          </p:cNvSpPr>
          <p:nvPr/>
        </p:nvSpPr>
        <p:spPr bwMode="auto">
          <a:xfrm flipH="1">
            <a:off x="6173788" y="3074988"/>
            <a:ext cx="11112" cy="793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5" name="Freeform 1001"/>
          <p:cNvSpPr>
            <a:spLocks/>
          </p:cNvSpPr>
          <p:nvPr/>
        </p:nvSpPr>
        <p:spPr bwMode="auto">
          <a:xfrm flipH="1">
            <a:off x="6173788" y="3074988"/>
            <a:ext cx="11112" cy="793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6" name="Freeform 1002"/>
          <p:cNvSpPr>
            <a:spLocks/>
          </p:cNvSpPr>
          <p:nvPr/>
        </p:nvSpPr>
        <p:spPr bwMode="auto">
          <a:xfrm flipH="1">
            <a:off x="6226175" y="3071813"/>
            <a:ext cx="12700" cy="793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2" y="5"/>
              </a:cxn>
              <a:cxn ang="0">
                <a:pos x="6" y="0"/>
              </a:cxn>
              <a:cxn ang="0">
                <a:pos x="2" y="2"/>
              </a:cxn>
              <a:cxn ang="0">
                <a:pos x="0" y="6"/>
              </a:cxn>
              <a:cxn ang="0">
                <a:pos x="5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9" y="6"/>
              </a:cxn>
              <a:cxn ang="0">
                <a:pos x="8" y="8"/>
              </a:cxn>
              <a:cxn ang="0">
                <a:pos x="6" y="9"/>
              </a:cxn>
              <a:cxn ang="0">
                <a:pos x="11" y="5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8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11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2" y="5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5" y="2"/>
                </a:ln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9" y="6"/>
                </a:lnTo>
                <a:lnTo>
                  <a:pt x="8" y="8"/>
                </a:lnTo>
                <a:lnTo>
                  <a:pt x="6" y="9"/>
                </a:lnTo>
                <a:lnTo>
                  <a:pt x="11" y="5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8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7" name="Freeform 1003"/>
          <p:cNvSpPr>
            <a:spLocks/>
          </p:cNvSpPr>
          <p:nvPr/>
        </p:nvSpPr>
        <p:spPr bwMode="auto">
          <a:xfrm flipH="1">
            <a:off x="6229350" y="3071813"/>
            <a:ext cx="9525" cy="7937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9" y="6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5" y="2"/>
              </a:cxn>
            </a:cxnLst>
            <a:rect l="0" t="0" r="r" b="b"/>
            <a:pathLst>
              <a:path w="9" h="11">
                <a:moveTo>
                  <a:pt x="5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9" y="6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5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8" name="Freeform 1004"/>
          <p:cNvSpPr>
            <a:spLocks/>
          </p:cNvSpPr>
          <p:nvPr/>
        </p:nvSpPr>
        <p:spPr bwMode="auto">
          <a:xfrm flipH="1">
            <a:off x="6221413" y="3079750"/>
            <a:ext cx="12700" cy="793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9" name="Freeform 1005"/>
          <p:cNvSpPr>
            <a:spLocks/>
          </p:cNvSpPr>
          <p:nvPr/>
        </p:nvSpPr>
        <p:spPr bwMode="auto">
          <a:xfrm flipH="1">
            <a:off x="6221413" y="3079750"/>
            <a:ext cx="12700" cy="793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0" name="Freeform 1006"/>
          <p:cNvSpPr>
            <a:spLocks/>
          </p:cNvSpPr>
          <p:nvPr/>
        </p:nvSpPr>
        <p:spPr bwMode="auto">
          <a:xfrm flipH="1">
            <a:off x="6035675" y="3052763"/>
            <a:ext cx="119063" cy="60325"/>
          </a:xfrm>
          <a:custGeom>
            <a:avLst/>
            <a:gdLst/>
            <a:ahLst/>
            <a:cxnLst>
              <a:cxn ang="0">
                <a:pos x="14" y="5"/>
              </a:cxn>
              <a:cxn ang="0">
                <a:pos x="14" y="3"/>
              </a:cxn>
              <a:cxn ang="0">
                <a:pos x="11" y="0"/>
              </a:cxn>
              <a:cxn ang="0">
                <a:pos x="8" y="0"/>
              </a:cxn>
              <a:cxn ang="0">
                <a:pos x="5" y="3"/>
              </a:cxn>
              <a:cxn ang="0">
                <a:pos x="5" y="5"/>
              </a:cxn>
              <a:cxn ang="0">
                <a:pos x="0" y="63"/>
              </a:cxn>
              <a:cxn ang="0">
                <a:pos x="0" y="64"/>
              </a:cxn>
              <a:cxn ang="0">
                <a:pos x="3" y="67"/>
              </a:cxn>
              <a:cxn ang="0">
                <a:pos x="5" y="67"/>
              </a:cxn>
              <a:cxn ang="0">
                <a:pos x="97" y="57"/>
              </a:cxn>
              <a:cxn ang="0">
                <a:pos x="99" y="57"/>
              </a:cxn>
              <a:cxn ang="0">
                <a:pos x="102" y="54"/>
              </a:cxn>
              <a:cxn ang="0">
                <a:pos x="102" y="51"/>
              </a:cxn>
              <a:cxn ang="0">
                <a:pos x="91" y="14"/>
              </a:cxn>
              <a:cxn ang="0">
                <a:pos x="91" y="12"/>
              </a:cxn>
              <a:cxn ang="0">
                <a:pos x="90" y="12"/>
              </a:cxn>
              <a:cxn ang="0">
                <a:pos x="88" y="11"/>
              </a:cxn>
              <a:cxn ang="0">
                <a:pos x="84" y="11"/>
              </a:cxn>
              <a:cxn ang="0">
                <a:pos x="84" y="12"/>
              </a:cxn>
              <a:cxn ang="0">
                <a:pos x="82" y="14"/>
              </a:cxn>
              <a:cxn ang="0">
                <a:pos x="82" y="17"/>
              </a:cxn>
              <a:cxn ang="0">
                <a:pos x="93" y="54"/>
              </a:cxn>
              <a:cxn ang="0">
                <a:pos x="97" y="48"/>
              </a:cxn>
              <a:cxn ang="0">
                <a:pos x="5" y="58"/>
              </a:cxn>
              <a:cxn ang="0">
                <a:pos x="9" y="63"/>
              </a:cxn>
              <a:cxn ang="0">
                <a:pos x="14" y="5"/>
              </a:cxn>
            </a:cxnLst>
            <a:rect l="0" t="0" r="r" b="b"/>
            <a:pathLst>
              <a:path w="102" h="67">
                <a:moveTo>
                  <a:pt x="14" y="5"/>
                </a:moveTo>
                <a:lnTo>
                  <a:pt x="14" y="3"/>
                </a:lnTo>
                <a:lnTo>
                  <a:pt x="11" y="0"/>
                </a:lnTo>
                <a:lnTo>
                  <a:pt x="8" y="0"/>
                </a:lnTo>
                <a:lnTo>
                  <a:pt x="5" y="3"/>
                </a:lnTo>
                <a:lnTo>
                  <a:pt x="5" y="5"/>
                </a:lnTo>
                <a:lnTo>
                  <a:pt x="0" y="63"/>
                </a:lnTo>
                <a:lnTo>
                  <a:pt x="0" y="64"/>
                </a:lnTo>
                <a:lnTo>
                  <a:pt x="3" y="67"/>
                </a:lnTo>
                <a:lnTo>
                  <a:pt x="5" y="67"/>
                </a:lnTo>
                <a:lnTo>
                  <a:pt x="97" y="57"/>
                </a:lnTo>
                <a:lnTo>
                  <a:pt x="99" y="57"/>
                </a:lnTo>
                <a:lnTo>
                  <a:pt x="102" y="54"/>
                </a:lnTo>
                <a:lnTo>
                  <a:pt x="102" y="51"/>
                </a:lnTo>
                <a:lnTo>
                  <a:pt x="91" y="14"/>
                </a:lnTo>
                <a:lnTo>
                  <a:pt x="91" y="12"/>
                </a:lnTo>
                <a:lnTo>
                  <a:pt x="90" y="12"/>
                </a:lnTo>
                <a:lnTo>
                  <a:pt x="88" y="11"/>
                </a:lnTo>
                <a:lnTo>
                  <a:pt x="84" y="11"/>
                </a:lnTo>
                <a:lnTo>
                  <a:pt x="84" y="12"/>
                </a:lnTo>
                <a:lnTo>
                  <a:pt x="82" y="14"/>
                </a:lnTo>
                <a:lnTo>
                  <a:pt x="82" y="17"/>
                </a:lnTo>
                <a:lnTo>
                  <a:pt x="93" y="54"/>
                </a:lnTo>
                <a:lnTo>
                  <a:pt x="97" y="48"/>
                </a:lnTo>
                <a:lnTo>
                  <a:pt x="5" y="58"/>
                </a:lnTo>
                <a:lnTo>
                  <a:pt x="9" y="63"/>
                </a:lnTo>
                <a:lnTo>
                  <a:pt x="14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1" name="Freeform 1007"/>
          <p:cNvSpPr>
            <a:spLocks/>
          </p:cNvSpPr>
          <p:nvPr/>
        </p:nvSpPr>
        <p:spPr bwMode="auto">
          <a:xfrm flipH="1">
            <a:off x="6067425" y="3048000"/>
            <a:ext cx="82550" cy="9525"/>
          </a:xfrm>
          <a:custGeom>
            <a:avLst/>
            <a:gdLst/>
            <a:ahLst/>
            <a:cxnLst>
              <a:cxn ang="0">
                <a:pos x="66" y="9"/>
              </a:cxn>
              <a:cxn ang="0">
                <a:pos x="69" y="9"/>
              </a:cxn>
              <a:cxn ang="0">
                <a:pos x="69" y="8"/>
              </a:cxn>
              <a:cxn ang="0">
                <a:pos x="70" y="6"/>
              </a:cxn>
              <a:cxn ang="0">
                <a:pos x="70" y="2"/>
              </a:cxn>
              <a:cxn ang="0">
                <a:pos x="69" y="2"/>
              </a:cxn>
              <a:cxn ang="0">
                <a:pos x="67" y="0"/>
              </a:cxn>
              <a:cxn ang="0">
                <a:pos x="66" y="0"/>
              </a:cxn>
              <a:cxn ang="0">
                <a:pos x="5" y="2"/>
              </a:cxn>
              <a:cxn ang="0">
                <a:pos x="2" y="2"/>
              </a:cxn>
              <a:cxn ang="0">
                <a:pos x="2" y="3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66" y="9"/>
              </a:cxn>
            </a:cxnLst>
            <a:rect l="0" t="0" r="r" b="b"/>
            <a:pathLst>
              <a:path w="70" h="11">
                <a:moveTo>
                  <a:pt x="66" y="9"/>
                </a:moveTo>
                <a:lnTo>
                  <a:pt x="69" y="9"/>
                </a:lnTo>
                <a:lnTo>
                  <a:pt x="69" y="8"/>
                </a:lnTo>
                <a:lnTo>
                  <a:pt x="70" y="6"/>
                </a:lnTo>
                <a:lnTo>
                  <a:pt x="70" y="2"/>
                </a:lnTo>
                <a:lnTo>
                  <a:pt x="69" y="2"/>
                </a:lnTo>
                <a:lnTo>
                  <a:pt x="67" y="0"/>
                </a:lnTo>
                <a:lnTo>
                  <a:pt x="66" y="0"/>
                </a:lnTo>
                <a:lnTo>
                  <a:pt x="5" y="2"/>
                </a:lnTo>
                <a:lnTo>
                  <a:pt x="2" y="2"/>
                </a:lnTo>
                <a:lnTo>
                  <a:pt x="2" y="3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66" y="9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2" name="Freeform 1008"/>
          <p:cNvSpPr>
            <a:spLocks/>
          </p:cNvSpPr>
          <p:nvPr/>
        </p:nvSpPr>
        <p:spPr bwMode="auto">
          <a:xfrm flipH="1">
            <a:off x="6140450" y="3049588"/>
            <a:ext cx="412750" cy="9525"/>
          </a:xfrm>
          <a:custGeom>
            <a:avLst/>
            <a:gdLst/>
            <a:ahLst/>
            <a:cxnLst>
              <a:cxn ang="0">
                <a:pos x="351" y="11"/>
              </a:cxn>
              <a:cxn ang="0">
                <a:pos x="352" y="11"/>
              </a:cxn>
              <a:cxn ang="0">
                <a:pos x="354" y="9"/>
              </a:cxn>
              <a:cxn ang="0">
                <a:pos x="355" y="9"/>
              </a:cxn>
              <a:cxn ang="0">
                <a:pos x="355" y="5"/>
              </a:cxn>
              <a:cxn ang="0">
                <a:pos x="354" y="3"/>
              </a:cxn>
              <a:cxn ang="0">
                <a:pos x="354" y="2"/>
              </a:cxn>
              <a:cxn ang="0">
                <a:pos x="351" y="2"/>
              </a:cxn>
              <a:cxn ang="0">
                <a:pos x="5" y="0"/>
              </a:cxn>
              <a:cxn ang="0">
                <a:pos x="3" y="0"/>
              </a:cxn>
              <a:cxn ang="0">
                <a:pos x="2" y="2"/>
              </a:cxn>
              <a:cxn ang="0">
                <a:pos x="0" y="2"/>
              </a:cxn>
              <a:cxn ang="0">
                <a:pos x="0" y="6"/>
              </a:cxn>
              <a:cxn ang="0">
                <a:pos x="2" y="8"/>
              </a:cxn>
              <a:cxn ang="0">
                <a:pos x="2" y="9"/>
              </a:cxn>
              <a:cxn ang="0">
                <a:pos x="5" y="9"/>
              </a:cxn>
              <a:cxn ang="0">
                <a:pos x="351" y="11"/>
              </a:cxn>
            </a:cxnLst>
            <a:rect l="0" t="0" r="r" b="b"/>
            <a:pathLst>
              <a:path w="355" h="11">
                <a:moveTo>
                  <a:pt x="351" y="11"/>
                </a:moveTo>
                <a:lnTo>
                  <a:pt x="352" y="11"/>
                </a:lnTo>
                <a:lnTo>
                  <a:pt x="354" y="9"/>
                </a:lnTo>
                <a:lnTo>
                  <a:pt x="355" y="9"/>
                </a:lnTo>
                <a:lnTo>
                  <a:pt x="355" y="5"/>
                </a:lnTo>
                <a:lnTo>
                  <a:pt x="354" y="3"/>
                </a:lnTo>
                <a:lnTo>
                  <a:pt x="354" y="2"/>
                </a:lnTo>
                <a:lnTo>
                  <a:pt x="351" y="2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2"/>
                </a:lnTo>
                <a:lnTo>
                  <a:pt x="0" y="6"/>
                </a:lnTo>
                <a:lnTo>
                  <a:pt x="2" y="8"/>
                </a:lnTo>
                <a:lnTo>
                  <a:pt x="2" y="9"/>
                </a:lnTo>
                <a:lnTo>
                  <a:pt x="5" y="9"/>
                </a:lnTo>
                <a:lnTo>
                  <a:pt x="351" y="1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3" name="Freeform 1009"/>
          <p:cNvSpPr>
            <a:spLocks/>
          </p:cNvSpPr>
          <p:nvPr/>
        </p:nvSpPr>
        <p:spPr bwMode="auto">
          <a:xfrm flipH="1">
            <a:off x="5997575" y="3154363"/>
            <a:ext cx="9525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4" name="Freeform 1010"/>
          <p:cNvSpPr>
            <a:spLocks/>
          </p:cNvSpPr>
          <p:nvPr/>
        </p:nvSpPr>
        <p:spPr bwMode="auto">
          <a:xfrm flipH="1">
            <a:off x="5997575" y="3154363"/>
            <a:ext cx="9525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5" name="Freeform 1011"/>
          <p:cNvSpPr>
            <a:spLocks/>
          </p:cNvSpPr>
          <p:nvPr/>
        </p:nvSpPr>
        <p:spPr bwMode="auto">
          <a:xfrm flipH="1">
            <a:off x="6080125" y="3157538"/>
            <a:ext cx="25400" cy="12700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6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1" y="11"/>
              </a:cxn>
              <a:cxn ang="0">
                <a:pos x="3" y="11"/>
              </a:cxn>
              <a:cxn ang="0">
                <a:pos x="3" y="12"/>
              </a:cxn>
              <a:cxn ang="0">
                <a:pos x="4" y="12"/>
              </a:cxn>
              <a:cxn ang="0">
                <a:pos x="4" y="14"/>
              </a:cxn>
              <a:cxn ang="0">
                <a:pos x="15" y="15"/>
              </a:cxn>
              <a:cxn ang="0">
                <a:pos x="16" y="14"/>
              </a:cxn>
              <a:cxn ang="0">
                <a:pos x="19" y="12"/>
              </a:cxn>
              <a:cxn ang="0">
                <a:pos x="19" y="8"/>
              </a:cxn>
              <a:cxn ang="0">
                <a:pos x="18" y="9"/>
              </a:cxn>
              <a:cxn ang="0">
                <a:pos x="22" y="5"/>
              </a:cxn>
              <a:cxn ang="0">
                <a:pos x="22" y="3"/>
              </a:cxn>
              <a:cxn ang="0">
                <a:pos x="21" y="2"/>
              </a:cxn>
              <a:cxn ang="0">
                <a:pos x="21" y="0"/>
              </a:cxn>
              <a:cxn ang="0">
                <a:pos x="16" y="0"/>
              </a:cxn>
              <a:cxn ang="0">
                <a:pos x="13" y="3"/>
              </a:cxn>
              <a:cxn ang="0">
                <a:pos x="13" y="5"/>
              </a:cxn>
              <a:cxn ang="0">
                <a:pos x="18" y="0"/>
              </a:cxn>
              <a:cxn ang="0">
                <a:pos x="13" y="2"/>
              </a:cxn>
              <a:cxn ang="0">
                <a:pos x="13" y="6"/>
              </a:cxn>
              <a:cxn ang="0">
                <a:pos x="13" y="5"/>
              </a:cxn>
              <a:cxn ang="0">
                <a:pos x="12" y="6"/>
              </a:cxn>
              <a:cxn ang="0">
                <a:pos x="10" y="8"/>
              </a:cxn>
              <a:cxn ang="0">
                <a:pos x="10" y="6"/>
              </a:cxn>
              <a:cxn ang="0">
                <a:pos x="9" y="6"/>
              </a:cxn>
              <a:cxn ang="0">
                <a:pos x="9" y="5"/>
              </a:cxn>
              <a:cxn ang="0">
                <a:pos x="7" y="5"/>
              </a:cxn>
              <a:cxn ang="0">
                <a:pos x="9" y="5"/>
              </a:cxn>
            </a:cxnLst>
            <a:rect l="0" t="0" r="r" b="b"/>
            <a:pathLst>
              <a:path w="22" h="15">
                <a:moveTo>
                  <a:pt x="9" y="5"/>
                </a:moveTo>
                <a:lnTo>
                  <a:pt x="9" y="3"/>
                </a:lnTo>
                <a:lnTo>
                  <a:pt x="6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1" y="11"/>
                </a:lnTo>
                <a:lnTo>
                  <a:pt x="3" y="11"/>
                </a:lnTo>
                <a:lnTo>
                  <a:pt x="3" y="12"/>
                </a:lnTo>
                <a:lnTo>
                  <a:pt x="4" y="12"/>
                </a:lnTo>
                <a:lnTo>
                  <a:pt x="4" y="14"/>
                </a:lnTo>
                <a:lnTo>
                  <a:pt x="15" y="15"/>
                </a:lnTo>
                <a:lnTo>
                  <a:pt x="16" y="14"/>
                </a:lnTo>
                <a:lnTo>
                  <a:pt x="19" y="12"/>
                </a:lnTo>
                <a:lnTo>
                  <a:pt x="19" y="8"/>
                </a:lnTo>
                <a:lnTo>
                  <a:pt x="18" y="9"/>
                </a:lnTo>
                <a:lnTo>
                  <a:pt x="22" y="5"/>
                </a:lnTo>
                <a:lnTo>
                  <a:pt x="22" y="3"/>
                </a:lnTo>
                <a:lnTo>
                  <a:pt x="21" y="2"/>
                </a:lnTo>
                <a:lnTo>
                  <a:pt x="21" y="0"/>
                </a:lnTo>
                <a:lnTo>
                  <a:pt x="16" y="0"/>
                </a:lnTo>
                <a:lnTo>
                  <a:pt x="13" y="3"/>
                </a:lnTo>
                <a:lnTo>
                  <a:pt x="13" y="5"/>
                </a:lnTo>
                <a:lnTo>
                  <a:pt x="18" y="0"/>
                </a:lnTo>
                <a:lnTo>
                  <a:pt x="13" y="2"/>
                </a:lnTo>
                <a:lnTo>
                  <a:pt x="13" y="6"/>
                </a:lnTo>
                <a:lnTo>
                  <a:pt x="13" y="5"/>
                </a:lnTo>
                <a:lnTo>
                  <a:pt x="12" y="6"/>
                </a:lnTo>
                <a:lnTo>
                  <a:pt x="10" y="8"/>
                </a:lnTo>
                <a:lnTo>
                  <a:pt x="10" y="6"/>
                </a:lnTo>
                <a:lnTo>
                  <a:pt x="9" y="6"/>
                </a:lnTo>
                <a:lnTo>
                  <a:pt x="9" y="5"/>
                </a:lnTo>
                <a:lnTo>
                  <a:pt x="7" y="5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6" name="Freeform 1012"/>
          <p:cNvSpPr>
            <a:spLocks/>
          </p:cNvSpPr>
          <p:nvPr/>
        </p:nvSpPr>
        <p:spPr bwMode="auto">
          <a:xfrm flipH="1">
            <a:off x="6080125" y="3152775"/>
            <a:ext cx="25400" cy="12700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0" y="14"/>
              </a:cxn>
              <a:cxn ang="0">
                <a:pos x="1" y="14"/>
              </a:cxn>
              <a:cxn ang="0">
                <a:pos x="3" y="15"/>
              </a:cxn>
              <a:cxn ang="0">
                <a:pos x="7" y="15"/>
              </a:cxn>
              <a:cxn ang="0">
                <a:pos x="7" y="14"/>
              </a:cxn>
              <a:cxn ang="0">
                <a:pos x="9" y="14"/>
              </a:cxn>
              <a:cxn ang="0">
                <a:pos x="9" y="11"/>
              </a:cxn>
              <a:cxn ang="0">
                <a:pos x="7" y="9"/>
              </a:cxn>
              <a:cxn ang="0">
                <a:pos x="9" y="9"/>
              </a:cxn>
              <a:cxn ang="0">
                <a:pos x="9" y="8"/>
              </a:cxn>
              <a:cxn ang="0">
                <a:pos x="10" y="9"/>
              </a:cxn>
              <a:cxn ang="0">
                <a:pos x="12" y="8"/>
              </a:cxn>
              <a:cxn ang="0">
                <a:pos x="12" y="9"/>
              </a:cxn>
              <a:cxn ang="0">
                <a:pos x="13" y="9"/>
              </a:cxn>
              <a:cxn ang="0">
                <a:pos x="12" y="11"/>
              </a:cxn>
              <a:cxn ang="0">
                <a:pos x="15" y="14"/>
              </a:cxn>
              <a:cxn ang="0">
                <a:pos x="13" y="11"/>
              </a:cxn>
              <a:cxn ang="0">
                <a:pos x="13" y="14"/>
              </a:cxn>
              <a:cxn ang="0">
                <a:pos x="15" y="14"/>
              </a:cxn>
              <a:cxn ang="0">
                <a:pos x="16" y="15"/>
              </a:cxn>
              <a:cxn ang="0">
                <a:pos x="21" y="15"/>
              </a:cxn>
              <a:cxn ang="0">
                <a:pos x="21" y="14"/>
              </a:cxn>
              <a:cxn ang="0">
                <a:pos x="22" y="14"/>
              </a:cxn>
              <a:cxn ang="0">
                <a:pos x="22" y="11"/>
              </a:cxn>
              <a:cxn ang="0">
                <a:pos x="21" y="8"/>
              </a:cxn>
              <a:cxn ang="0">
                <a:pos x="19" y="3"/>
              </a:cxn>
              <a:cxn ang="0">
                <a:pos x="18" y="3"/>
              </a:cxn>
              <a:cxn ang="0">
                <a:pos x="18" y="2"/>
              </a:cxn>
              <a:cxn ang="0">
                <a:pos x="10" y="0"/>
              </a:cxn>
              <a:cxn ang="0">
                <a:pos x="3" y="2"/>
              </a:cxn>
              <a:cxn ang="0">
                <a:pos x="3" y="3"/>
              </a:cxn>
              <a:cxn ang="0">
                <a:pos x="1" y="3"/>
              </a:cxn>
              <a:cxn ang="0">
                <a:pos x="0" y="11"/>
              </a:cxn>
            </a:cxnLst>
            <a:rect l="0" t="0" r="r" b="b"/>
            <a:pathLst>
              <a:path w="22" h="15">
                <a:moveTo>
                  <a:pt x="0" y="11"/>
                </a:moveTo>
                <a:lnTo>
                  <a:pt x="0" y="14"/>
                </a:lnTo>
                <a:lnTo>
                  <a:pt x="1" y="14"/>
                </a:lnTo>
                <a:lnTo>
                  <a:pt x="3" y="15"/>
                </a:lnTo>
                <a:lnTo>
                  <a:pt x="7" y="15"/>
                </a:lnTo>
                <a:lnTo>
                  <a:pt x="7" y="14"/>
                </a:lnTo>
                <a:lnTo>
                  <a:pt x="9" y="14"/>
                </a:lnTo>
                <a:lnTo>
                  <a:pt x="9" y="11"/>
                </a:lnTo>
                <a:lnTo>
                  <a:pt x="7" y="9"/>
                </a:lnTo>
                <a:lnTo>
                  <a:pt x="9" y="9"/>
                </a:lnTo>
                <a:lnTo>
                  <a:pt x="9" y="8"/>
                </a:lnTo>
                <a:lnTo>
                  <a:pt x="10" y="9"/>
                </a:lnTo>
                <a:lnTo>
                  <a:pt x="12" y="8"/>
                </a:lnTo>
                <a:lnTo>
                  <a:pt x="12" y="9"/>
                </a:lnTo>
                <a:lnTo>
                  <a:pt x="13" y="9"/>
                </a:lnTo>
                <a:lnTo>
                  <a:pt x="12" y="11"/>
                </a:lnTo>
                <a:lnTo>
                  <a:pt x="15" y="14"/>
                </a:lnTo>
                <a:lnTo>
                  <a:pt x="13" y="11"/>
                </a:lnTo>
                <a:lnTo>
                  <a:pt x="13" y="14"/>
                </a:lnTo>
                <a:lnTo>
                  <a:pt x="15" y="14"/>
                </a:lnTo>
                <a:lnTo>
                  <a:pt x="16" y="15"/>
                </a:lnTo>
                <a:lnTo>
                  <a:pt x="21" y="15"/>
                </a:lnTo>
                <a:lnTo>
                  <a:pt x="21" y="14"/>
                </a:lnTo>
                <a:lnTo>
                  <a:pt x="22" y="14"/>
                </a:lnTo>
                <a:lnTo>
                  <a:pt x="22" y="11"/>
                </a:lnTo>
                <a:lnTo>
                  <a:pt x="21" y="8"/>
                </a:lnTo>
                <a:lnTo>
                  <a:pt x="19" y="3"/>
                </a:lnTo>
                <a:lnTo>
                  <a:pt x="18" y="3"/>
                </a:lnTo>
                <a:lnTo>
                  <a:pt x="18" y="2"/>
                </a:lnTo>
                <a:lnTo>
                  <a:pt x="10" y="0"/>
                </a:lnTo>
                <a:lnTo>
                  <a:pt x="3" y="2"/>
                </a:lnTo>
                <a:lnTo>
                  <a:pt x="3" y="3"/>
                </a:lnTo>
                <a:lnTo>
                  <a:pt x="1" y="3"/>
                </a:lnTo>
                <a:lnTo>
                  <a:pt x="0" y="1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7" name="Freeform 1013"/>
          <p:cNvSpPr>
            <a:spLocks/>
          </p:cNvSpPr>
          <p:nvPr/>
        </p:nvSpPr>
        <p:spPr bwMode="auto">
          <a:xfrm flipH="1">
            <a:off x="6032500" y="3187700"/>
            <a:ext cx="28575" cy="11113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6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1" y="10"/>
              </a:cxn>
              <a:cxn ang="0">
                <a:pos x="3" y="10"/>
              </a:cxn>
              <a:cxn ang="0">
                <a:pos x="3" y="12"/>
              </a:cxn>
              <a:cxn ang="0">
                <a:pos x="4" y="12"/>
              </a:cxn>
              <a:cxn ang="0">
                <a:pos x="4" y="13"/>
              </a:cxn>
              <a:cxn ang="0">
                <a:pos x="15" y="15"/>
              </a:cxn>
              <a:cxn ang="0">
                <a:pos x="16" y="13"/>
              </a:cxn>
              <a:cxn ang="0">
                <a:pos x="19" y="12"/>
              </a:cxn>
              <a:cxn ang="0">
                <a:pos x="19" y="7"/>
              </a:cxn>
              <a:cxn ang="0">
                <a:pos x="18" y="9"/>
              </a:cxn>
              <a:cxn ang="0">
                <a:pos x="22" y="4"/>
              </a:cxn>
              <a:cxn ang="0">
                <a:pos x="22" y="3"/>
              </a:cxn>
              <a:cxn ang="0">
                <a:pos x="21" y="1"/>
              </a:cxn>
              <a:cxn ang="0">
                <a:pos x="21" y="0"/>
              </a:cxn>
              <a:cxn ang="0">
                <a:pos x="16" y="0"/>
              </a:cxn>
              <a:cxn ang="0">
                <a:pos x="13" y="3"/>
              </a:cxn>
              <a:cxn ang="0">
                <a:pos x="13" y="4"/>
              </a:cxn>
              <a:cxn ang="0">
                <a:pos x="18" y="0"/>
              </a:cxn>
              <a:cxn ang="0">
                <a:pos x="13" y="1"/>
              </a:cxn>
              <a:cxn ang="0">
                <a:pos x="13" y="6"/>
              </a:cxn>
              <a:cxn ang="0">
                <a:pos x="13" y="4"/>
              </a:cxn>
              <a:cxn ang="0">
                <a:pos x="12" y="6"/>
              </a:cxn>
              <a:cxn ang="0">
                <a:pos x="10" y="7"/>
              </a:cxn>
              <a:cxn ang="0">
                <a:pos x="10" y="6"/>
              </a:cxn>
              <a:cxn ang="0">
                <a:pos x="9" y="6"/>
              </a:cxn>
              <a:cxn ang="0">
                <a:pos x="9" y="4"/>
              </a:cxn>
              <a:cxn ang="0">
                <a:pos x="7" y="4"/>
              </a:cxn>
              <a:cxn ang="0">
                <a:pos x="9" y="4"/>
              </a:cxn>
            </a:cxnLst>
            <a:rect l="0" t="0" r="r" b="b"/>
            <a:pathLst>
              <a:path w="22" h="15">
                <a:moveTo>
                  <a:pt x="9" y="4"/>
                </a:moveTo>
                <a:lnTo>
                  <a:pt x="9" y="3"/>
                </a:lnTo>
                <a:lnTo>
                  <a:pt x="6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1" y="10"/>
                </a:lnTo>
                <a:lnTo>
                  <a:pt x="3" y="10"/>
                </a:lnTo>
                <a:lnTo>
                  <a:pt x="3" y="12"/>
                </a:lnTo>
                <a:lnTo>
                  <a:pt x="4" y="12"/>
                </a:lnTo>
                <a:lnTo>
                  <a:pt x="4" y="13"/>
                </a:lnTo>
                <a:lnTo>
                  <a:pt x="15" y="15"/>
                </a:lnTo>
                <a:lnTo>
                  <a:pt x="16" y="13"/>
                </a:lnTo>
                <a:lnTo>
                  <a:pt x="19" y="12"/>
                </a:lnTo>
                <a:lnTo>
                  <a:pt x="19" y="7"/>
                </a:lnTo>
                <a:lnTo>
                  <a:pt x="18" y="9"/>
                </a:lnTo>
                <a:lnTo>
                  <a:pt x="22" y="4"/>
                </a:lnTo>
                <a:lnTo>
                  <a:pt x="22" y="3"/>
                </a:lnTo>
                <a:lnTo>
                  <a:pt x="21" y="1"/>
                </a:lnTo>
                <a:lnTo>
                  <a:pt x="21" y="0"/>
                </a:lnTo>
                <a:lnTo>
                  <a:pt x="16" y="0"/>
                </a:lnTo>
                <a:lnTo>
                  <a:pt x="13" y="3"/>
                </a:lnTo>
                <a:lnTo>
                  <a:pt x="13" y="4"/>
                </a:lnTo>
                <a:lnTo>
                  <a:pt x="18" y="0"/>
                </a:lnTo>
                <a:lnTo>
                  <a:pt x="13" y="1"/>
                </a:lnTo>
                <a:lnTo>
                  <a:pt x="13" y="6"/>
                </a:lnTo>
                <a:lnTo>
                  <a:pt x="13" y="4"/>
                </a:lnTo>
                <a:lnTo>
                  <a:pt x="12" y="6"/>
                </a:lnTo>
                <a:lnTo>
                  <a:pt x="10" y="7"/>
                </a:lnTo>
                <a:lnTo>
                  <a:pt x="10" y="6"/>
                </a:lnTo>
                <a:lnTo>
                  <a:pt x="9" y="6"/>
                </a:lnTo>
                <a:lnTo>
                  <a:pt x="9" y="4"/>
                </a:lnTo>
                <a:lnTo>
                  <a:pt x="7" y="4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8" name="Freeform 1014"/>
          <p:cNvSpPr>
            <a:spLocks/>
          </p:cNvSpPr>
          <p:nvPr/>
        </p:nvSpPr>
        <p:spPr bwMode="auto">
          <a:xfrm flipH="1">
            <a:off x="6032500" y="3181350"/>
            <a:ext cx="28575" cy="1270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3"/>
              </a:cxn>
              <a:cxn ang="0">
                <a:pos x="1" y="13"/>
              </a:cxn>
              <a:cxn ang="0">
                <a:pos x="3" y="15"/>
              </a:cxn>
              <a:cxn ang="0">
                <a:pos x="7" y="15"/>
              </a:cxn>
              <a:cxn ang="0">
                <a:pos x="7" y="13"/>
              </a:cxn>
              <a:cxn ang="0">
                <a:pos x="9" y="13"/>
              </a:cxn>
              <a:cxn ang="0">
                <a:pos x="9" y="9"/>
              </a:cxn>
              <a:cxn ang="0">
                <a:pos x="12" y="9"/>
              </a:cxn>
              <a:cxn ang="0">
                <a:pos x="12" y="7"/>
              </a:cxn>
              <a:cxn ang="0">
                <a:pos x="12" y="9"/>
              </a:cxn>
              <a:cxn ang="0">
                <a:pos x="13" y="9"/>
              </a:cxn>
              <a:cxn ang="0">
                <a:pos x="12" y="10"/>
              </a:cxn>
              <a:cxn ang="0">
                <a:pos x="15" y="13"/>
              </a:cxn>
              <a:cxn ang="0">
                <a:pos x="13" y="10"/>
              </a:cxn>
              <a:cxn ang="0">
                <a:pos x="13" y="13"/>
              </a:cxn>
              <a:cxn ang="0">
                <a:pos x="15" y="13"/>
              </a:cxn>
              <a:cxn ang="0">
                <a:pos x="16" y="15"/>
              </a:cxn>
              <a:cxn ang="0">
                <a:pos x="21" y="15"/>
              </a:cxn>
              <a:cxn ang="0">
                <a:pos x="21" y="13"/>
              </a:cxn>
              <a:cxn ang="0">
                <a:pos x="22" y="13"/>
              </a:cxn>
              <a:cxn ang="0">
                <a:pos x="22" y="10"/>
              </a:cxn>
              <a:cxn ang="0">
                <a:pos x="21" y="7"/>
              </a:cxn>
              <a:cxn ang="0">
                <a:pos x="19" y="3"/>
              </a:cxn>
              <a:cxn ang="0">
                <a:pos x="18" y="3"/>
              </a:cxn>
              <a:cxn ang="0">
                <a:pos x="18" y="2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0"/>
              </a:cxn>
            </a:cxnLst>
            <a:rect l="0" t="0" r="r" b="b"/>
            <a:pathLst>
              <a:path w="22" h="15">
                <a:moveTo>
                  <a:pt x="0" y="10"/>
                </a:moveTo>
                <a:lnTo>
                  <a:pt x="0" y="13"/>
                </a:lnTo>
                <a:lnTo>
                  <a:pt x="1" y="13"/>
                </a:lnTo>
                <a:lnTo>
                  <a:pt x="3" y="15"/>
                </a:lnTo>
                <a:lnTo>
                  <a:pt x="7" y="15"/>
                </a:lnTo>
                <a:lnTo>
                  <a:pt x="7" y="13"/>
                </a:lnTo>
                <a:lnTo>
                  <a:pt x="9" y="13"/>
                </a:lnTo>
                <a:lnTo>
                  <a:pt x="9" y="9"/>
                </a:lnTo>
                <a:lnTo>
                  <a:pt x="12" y="9"/>
                </a:lnTo>
                <a:lnTo>
                  <a:pt x="12" y="7"/>
                </a:lnTo>
                <a:lnTo>
                  <a:pt x="12" y="9"/>
                </a:lnTo>
                <a:lnTo>
                  <a:pt x="13" y="9"/>
                </a:lnTo>
                <a:lnTo>
                  <a:pt x="12" y="10"/>
                </a:lnTo>
                <a:lnTo>
                  <a:pt x="15" y="13"/>
                </a:lnTo>
                <a:lnTo>
                  <a:pt x="13" y="10"/>
                </a:lnTo>
                <a:lnTo>
                  <a:pt x="13" y="13"/>
                </a:lnTo>
                <a:lnTo>
                  <a:pt x="15" y="13"/>
                </a:lnTo>
                <a:lnTo>
                  <a:pt x="16" y="15"/>
                </a:lnTo>
                <a:lnTo>
                  <a:pt x="21" y="15"/>
                </a:lnTo>
                <a:lnTo>
                  <a:pt x="21" y="13"/>
                </a:lnTo>
                <a:lnTo>
                  <a:pt x="22" y="13"/>
                </a:lnTo>
                <a:lnTo>
                  <a:pt x="22" y="10"/>
                </a:lnTo>
                <a:lnTo>
                  <a:pt x="21" y="7"/>
                </a:lnTo>
                <a:lnTo>
                  <a:pt x="19" y="3"/>
                </a:lnTo>
                <a:lnTo>
                  <a:pt x="18" y="3"/>
                </a:lnTo>
                <a:lnTo>
                  <a:pt x="18" y="2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9" name="Freeform 1015"/>
          <p:cNvSpPr>
            <a:spLocks/>
          </p:cNvSpPr>
          <p:nvPr/>
        </p:nvSpPr>
        <p:spPr bwMode="auto">
          <a:xfrm flipH="1">
            <a:off x="6067425" y="3171825"/>
            <a:ext cx="12700" cy="7938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5" y="9"/>
              </a:cxn>
              <a:cxn ang="0">
                <a:pos x="6" y="9"/>
              </a:cxn>
              <a:cxn ang="0">
                <a:pos x="9" y="4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6" y="0"/>
              </a:cxn>
              <a:cxn ang="0">
                <a:pos x="5" y="0"/>
              </a:cxn>
              <a:cxn ang="0">
                <a:pos x="9" y="4"/>
              </a:cxn>
            </a:cxnLst>
            <a:rect l="0" t="0" r="r" b="b"/>
            <a:pathLst>
              <a:path w="9" h="9">
                <a:moveTo>
                  <a:pt x="9" y="4"/>
                </a:move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5" y="9"/>
                </a:lnTo>
                <a:lnTo>
                  <a:pt x="6" y="9"/>
                </a:lnTo>
                <a:lnTo>
                  <a:pt x="9" y="4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6" y="0"/>
                </a:lnTo>
                <a:lnTo>
                  <a:pt x="5" y="0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0" name="Freeform 1016"/>
          <p:cNvSpPr>
            <a:spLocks/>
          </p:cNvSpPr>
          <p:nvPr/>
        </p:nvSpPr>
        <p:spPr bwMode="auto">
          <a:xfrm flipH="1">
            <a:off x="6067425" y="3171825"/>
            <a:ext cx="12700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1" name="Freeform 1017"/>
          <p:cNvSpPr>
            <a:spLocks/>
          </p:cNvSpPr>
          <p:nvPr/>
        </p:nvSpPr>
        <p:spPr bwMode="auto">
          <a:xfrm flipH="1">
            <a:off x="6089650" y="3184525"/>
            <a:ext cx="11113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2" name="Freeform 1018"/>
          <p:cNvSpPr>
            <a:spLocks/>
          </p:cNvSpPr>
          <p:nvPr/>
        </p:nvSpPr>
        <p:spPr bwMode="auto">
          <a:xfrm flipH="1">
            <a:off x="6089650" y="3184525"/>
            <a:ext cx="11113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3" name="Freeform 1019"/>
          <p:cNvSpPr>
            <a:spLocks/>
          </p:cNvSpPr>
          <p:nvPr/>
        </p:nvSpPr>
        <p:spPr bwMode="auto">
          <a:xfrm flipH="1">
            <a:off x="6111875" y="3175000"/>
            <a:ext cx="9525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9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4" name="Freeform 1020"/>
          <p:cNvSpPr>
            <a:spLocks/>
          </p:cNvSpPr>
          <p:nvPr/>
        </p:nvSpPr>
        <p:spPr bwMode="auto">
          <a:xfrm flipH="1">
            <a:off x="6110288" y="3175000"/>
            <a:ext cx="14287" cy="793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10" y="9"/>
              </a:cxn>
              <a:cxn ang="0">
                <a:pos x="10" y="7"/>
              </a:cxn>
              <a:cxn ang="0">
                <a:pos x="11" y="7"/>
              </a:cxn>
              <a:cxn ang="0">
                <a:pos x="11" y="3"/>
              </a:cxn>
              <a:cxn ang="0">
                <a:pos x="10" y="1"/>
              </a:cxn>
              <a:cxn ang="0">
                <a:pos x="10" y="0"/>
              </a:cxn>
              <a:cxn ang="0">
                <a:pos x="7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1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10" y="9"/>
                </a:lnTo>
                <a:lnTo>
                  <a:pt x="10" y="7"/>
                </a:lnTo>
                <a:lnTo>
                  <a:pt x="11" y="7"/>
                </a:lnTo>
                <a:lnTo>
                  <a:pt x="11" y="3"/>
                </a:lnTo>
                <a:lnTo>
                  <a:pt x="10" y="1"/>
                </a:lnTo>
                <a:lnTo>
                  <a:pt x="10" y="0"/>
                </a:lnTo>
                <a:lnTo>
                  <a:pt x="7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5" name="Freeform 1021"/>
          <p:cNvSpPr>
            <a:spLocks/>
          </p:cNvSpPr>
          <p:nvPr/>
        </p:nvSpPr>
        <p:spPr bwMode="auto">
          <a:xfrm flipH="1">
            <a:off x="6107113" y="3192463"/>
            <a:ext cx="28575" cy="1270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3"/>
              </a:cxn>
              <a:cxn ang="0">
                <a:pos x="1" y="13"/>
              </a:cxn>
              <a:cxn ang="0">
                <a:pos x="3" y="15"/>
              </a:cxn>
              <a:cxn ang="0">
                <a:pos x="7" y="15"/>
              </a:cxn>
              <a:cxn ang="0">
                <a:pos x="7" y="13"/>
              </a:cxn>
              <a:cxn ang="0">
                <a:pos x="9" y="13"/>
              </a:cxn>
              <a:cxn ang="0">
                <a:pos x="9" y="9"/>
              </a:cxn>
              <a:cxn ang="0">
                <a:pos x="13" y="9"/>
              </a:cxn>
              <a:cxn ang="0">
                <a:pos x="13" y="10"/>
              </a:cxn>
              <a:cxn ang="0">
                <a:pos x="16" y="13"/>
              </a:cxn>
              <a:cxn ang="0">
                <a:pos x="15" y="10"/>
              </a:cxn>
              <a:cxn ang="0">
                <a:pos x="15" y="13"/>
              </a:cxn>
              <a:cxn ang="0">
                <a:pos x="16" y="13"/>
              </a:cxn>
              <a:cxn ang="0">
                <a:pos x="17" y="15"/>
              </a:cxn>
              <a:cxn ang="0">
                <a:pos x="22" y="15"/>
              </a:cxn>
              <a:cxn ang="0">
                <a:pos x="22" y="13"/>
              </a:cxn>
              <a:cxn ang="0">
                <a:pos x="23" y="13"/>
              </a:cxn>
              <a:cxn ang="0">
                <a:pos x="23" y="10"/>
              </a:cxn>
              <a:cxn ang="0">
                <a:pos x="22" y="7"/>
              </a:cxn>
              <a:cxn ang="0">
                <a:pos x="22" y="6"/>
              </a:cxn>
              <a:cxn ang="0">
                <a:pos x="16" y="0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0"/>
              </a:cxn>
            </a:cxnLst>
            <a:rect l="0" t="0" r="r" b="b"/>
            <a:pathLst>
              <a:path w="23" h="15">
                <a:moveTo>
                  <a:pt x="0" y="10"/>
                </a:moveTo>
                <a:lnTo>
                  <a:pt x="0" y="13"/>
                </a:lnTo>
                <a:lnTo>
                  <a:pt x="1" y="13"/>
                </a:lnTo>
                <a:lnTo>
                  <a:pt x="3" y="15"/>
                </a:lnTo>
                <a:lnTo>
                  <a:pt x="7" y="15"/>
                </a:lnTo>
                <a:lnTo>
                  <a:pt x="7" y="13"/>
                </a:lnTo>
                <a:lnTo>
                  <a:pt x="9" y="13"/>
                </a:lnTo>
                <a:lnTo>
                  <a:pt x="9" y="9"/>
                </a:lnTo>
                <a:lnTo>
                  <a:pt x="13" y="9"/>
                </a:lnTo>
                <a:lnTo>
                  <a:pt x="13" y="10"/>
                </a:lnTo>
                <a:lnTo>
                  <a:pt x="16" y="13"/>
                </a:lnTo>
                <a:lnTo>
                  <a:pt x="15" y="10"/>
                </a:lnTo>
                <a:lnTo>
                  <a:pt x="15" y="13"/>
                </a:lnTo>
                <a:lnTo>
                  <a:pt x="16" y="13"/>
                </a:lnTo>
                <a:lnTo>
                  <a:pt x="17" y="15"/>
                </a:lnTo>
                <a:lnTo>
                  <a:pt x="22" y="15"/>
                </a:lnTo>
                <a:lnTo>
                  <a:pt x="22" y="13"/>
                </a:lnTo>
                <a:lnTo>
                  <a:pt x="23" y="13"/>
                </a:lnTo>
                <a:lnTo>
                  <a:pt x="23" y="10"/>
                </a:lnTo>
                <a:lnTo>
                  <a:pt x="22" y="7"/>
                </a:lnTo>
                <a:lnTo>
                  <a:pt x="22" y="6"/>
                </a:lnTo>
                <a:lnTo>
                  <a:pt x="16" y="0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6" name="Freeform 1022"/>
          <p:cNvSpPr>
            <a:spLocks/>
          </p:cNvSpPr>
          <p:nvPr/>
        </p:nvSpPr>
        <p:spPr bwMode="auto">
          <a:xfrm flipH="1">
            <a:off x="5946775" y="3175000"/>
            <a:ext cx="11113" cy="793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7"/>
              </a:cxn>
              <a:cxn ang="0">
                <a:pos x="9" y="7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9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7"/>
                </a:lnTo>
                <a:lnTo>
                  <a:pt x="9" y="7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7" name="Freeform 1023"/>
          <p:cNvSpPr>
            <a:spLocks/>
          </p:cNvSpPr>
          <p:nvPr/>
        </p:nvSpPr>
        <p:spPr bwMode="auto">
          <a:xfrm flipH="1">
            <a:off x="5946775" y="3175000"/>
            <a:ext cx="11113" cy="793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7"/>
              </a:cxn>
              <a:cxn ang="0">
                <a:pos x="9" y="7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9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7"/>
                </a:lnTo>
                <a:lnTo>
                  <a:pt x="9" y="7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0" name="Freeform 1024"/>
          <p:cNvSpPr>
            <a:spLocks/>
          </p:cNvSpPr>
          <p:nvPr/>
        </p:nvSpPr>
        <p:spPr bwMode="auto">
          <a:xfrm flipH="1">
            <a:off x="5975350" y="3171825"/>
            <a:ext cx="25400" cy="12700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9"/>
              </a:cxn>
              <a:cxn ang="0">
                <a:pos x="5" y="13"/>
              </a:cxn>
              <a:cxn ang="0">
                <a:pos x="5" y="12"/>
              </a:cxn>
              <a:cxn ang="0">
                <a:pos x="5" y="13"/>
              </a:cxn>
              <a:cxn ang="0">
                <a:pos x="17" y="13"/>
              </a:cxn>
              <a:cxn ang="0">
                <a:pos x="17" y="12"/>
              </a:cxn>
              <a:cxn ang="0">
                <a:pos x="17" y="13"/>
              </a:cxn>
              <a:cxn ang="0">
                <a:pos x="21" y="9"/>
              </a:cxn>
              <a:cxn ang="0">
                <a:pos x="20" y="7"/>
              </a:cxn>
              <a:cxn ang="0">
                <a:pos x="18" y="9"/>
              </a:cxn>
              <a:cxn ang="0">
                <a:pos x="23" y="4"/>
              </a:cxn>
              <a:cxn ang="0">
                <a:pos x="23" y="3"/>
              </a:cxn>
              <a:cxn ang="0">
                <a:pos x="21" y="1"/>
              </a:cxn>
              <a:cxn ang="0">
                <a:pos x="21" y="0"/>
              </a:cxn>
              <a:cxn ang="0">
                <a:pos x="17" y="0"/>
              </a:cxn>
              <a:cxn ang="0">
                <a:pos x="14" y="3"/>
              </a:cxn>
              <a:cxn ang="0">
                <a:pos x="14" y="4"/>
              </a:cxn>
              <a:cxn ang="0">
                <a:pos x="18" y="0"/>
              </a:cxn>
              <a:cxn ang="0">
                <a:pos x="14" y="1"/>
              </a:cxn>
              <a:cxn ang="0">
                <a:pos x="12" y="6"/>
              </a:cxn>
              <a:cxn ang="0">
                <a:pos x="14" y="4"/>
              </a:cxn>
              <a:cxn ang="0">
                <a:pos x="11" y="6"/>
              </a:cxn>
              <a:cxn ang="0">
                <a:pos x="11" y="7"/>
              </a:cxn>
              <a:cxn ang="0">
                <a:pos x="11" y="6"/>
              </a:cxn>
              <a:cxn ang="0">
                <a:pos x="8" y="4"/>
              </a:cxn>
              <a:cxn ang="0">
                <a:pos x="9" y="6"/>
              </a:cxn>
              <a:cxn ang="0">
                <a:pos x="9" y="4"/>
              </a:cxn>
            </a:cxnLst>
            <a:rect l="0" t="0" r="r" b="b"/>
            <a:pathLst>
              <a:path w="23" h="13">
                <a:moveTo>
                  <a:pt x="9" y="4"/>
                </a:move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9"/>
                </a:lnTo>
                <a:lnTo>
                  <a:pt x="5" y="13"/>
                </a:lnTo>
                <a:lnTo>
                  <a:pt x="5" y="12"/>
                </a:lnTo>
                <a:lnTo>
                  <a:pt x="5" y="13"/>
                </a:lnTo>
                <a:lnTo>
                  <a:pt x="17" y="13"/>
                </a:lnTo>
                <a:lnTo>
                  <a:pt x="17" y="12"/>
                </a:lnTo>
                <a:lnTo>
                  <a:pt x="17" y="13"/>
                </a:lnTo>
                <a:lnTo>
                  <a:pt x="21" y="9"/>
                </a:lnTo>
                <a:lnTo>
                  <a:pt x="20" y="7"/>
                </a:lnTo>
                <a:lnTo>
                  <a:pt x="18" y="9"/>
                </a:lnTo>
                <a:lnTo>
                  <a:pt x="23" y="4"/>
                </a:lnTo>
                <a:lnTo>
                  <a:pt x="23" y="3"/>
                </a:lnTo>
                <a:lnTo>
                  <a:pt x="21" y="1"/>
                </a:lnTo>
                <a:lnTo>
                  <a:pt x="21" y="0"/>
                </a:lnTo>
                <a:lnTo>
                  <a:pt x="17" y="0"/>
                </a:lnTo>
                <a:lnTo>
                  <a:pt x="14" y="3"/>
                </a:lnTo>
                <a:lnTo>
                  <a:pt x="14" y="4"/>
                </a:lnTo>
                <a:lnTo>
                  <a:pt x="18" y="0"/>
                </a:lnTo>
                <a:lnTo>
                  <a:pt x="14" y="1"/>
                </a:lnTo>
                <a:lnTo>
                  <a:pt x="12" y="6"/>
                </a:lnTo>
                <a:lnTo>
                  <a:pt x="14" y="4"/>
                </a:lnTo>
                <a:lnTo>
                  <a:pt x="11" y="6"/>
                </a:lnTo>
                <a:lnTo>
                  <a:pt x="11" y="7"/>
                </a:lnTo>
                <a:lnTo>
                  <a:pt x="11" y="6"/>
                </a:lnTo>
                <a:lnTo>
                  <a:pt x="8" y="4"/>
                </a:lnTo>
                <a:lnTo>
                  <a:pt x="9" y="6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1" name="Freeform 1025"/>
          <p:cNvSpPr>
            <a:spLocks/>
          </p:cNvSpPr>
          <p:nvPr/>
        </p:nvSpPr>
        <p:spPr bwMode="auto">
          <a:xfrm flipH="1">
            <a:off x="5975350" y="3165475"/>
            <a:ext cx="25400" cy="14288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0" y="15"/>
              </a:cxn>
              <a:cxn ang="0">
                <a:pos x="2" y="15"/>
              </a:cxn>
              <a:cxn ang="0">
                <a:pos x="3" y="17"/>
              </a:cxn>
              <a:cxn ang="0">
                <a:pos x="8" y="17"/>
              </a:cxn>
              <a:cxn ang="0">
                <a:pos x="8" y="15"/>
              </a:cxn>
              <a:cxn ang="0">
                <a:pos x="9" y="15"/>
              </a:cxn>
              <a:cxn ang="0">
                <a:pos x="9" y="9"/>
              </a:cxn>
              <a:cxn ang="0">
                <a:pos x="11" y="9"/>
              </a:cxn>
              <a:cxn ang="0">
                <a:pos x="11" y="8"/>
              </a:cxn>
              <a:cxn ang="0">
                <a:pos x="11" y="9"/>
              </a:cxn>
              <a:cxn ang="0">
                <a:pos x="12" y="9"/>
              </a:cxn>
              <a:cxn ang="0">
                <a:pos x="12" y="11"/>
              </a:cxn>
              <a:cxn ang="0">
                <a:pos x="14" y="11"/>
              </a:cxn>
              <a:cxn ang="0">
                <a:pos x="12" y="12"/>
              </a:cxn>
              <a:cxn ang="0">
                <a:pos x="15" y="15"/>
              </a:cxn>
              <a:cxn ang="0">
                <a:pos x="14" y="12"/>
              </a:cxn>
              <a:cxn ang="0">
                <a:pos x="14" y="15"/>
              </a:cxn>
              <a:cxn ang="0">
                <a:pos x="15" y="15"/>
              </a:cxn>
              <a:cxn ang="0">
                <a:pos x="17" y="17"/>
              </a:cxn>
              <a:cxn ang="0">
                <a:pos x="21" y="17"/>
              </a:cxn>
              <a:cxn ang="0">
                <a:pos x="21" y="15"/>
              </a:cxn>
              <a:cxn ang="0">
                <a:pos x="23" y="15"/>
              </a:cxn>
              <a:cxn ang="0">
                <a:pos x="23" y="12"/>
              </a:cxn>
              <a:cxn ang="0">
                <a:pos x="21" y="9"/>
              </a:cxn>
              <a:cxn ang="0">
                <a:pos x="20" y="5"/>
              </a:cxn>
              <a:cxn ang="0">
                <a:pos x="18" y="5"/>
              </a:cxn>
              <a:cxn ang="0">
                <a:pos x="18" y="3"/>
              </a:cxn>
              <a:cxn ang="0">
                <a:pos x="17" y="3"/>
              </a:cxn>
              <a:cxn ang="0">
                <a:pos x="17" y="2"/>
              </a:cxn>
              <a:cxn ang="0">
                <a:pos x="11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</a:cxnLst>
            <a:rect l="0" t="0" r="r" b="b"/>
            <a:pathLst>
              <a:path w="23" h="17">
                <a:moveTo>
                  <a:pt x="0" y="12"/>
                </a:moveTo>
                <a:lnTo>
                  <a:pt x="0" y="15"/>
                </a:lnTo>
                <a:lnTo>
                  <a:pt x="2" y="15"/>
                </a:lnTo>
                <a:lnTo>
                  <a:pt x="3" y="17"/>
                </a:lnTo>
                <a:lnTo>
                  <a:pt x="8" y="17"/>
                </a:lnTo>
                <a:lnTo>
                  <a:pt x="8" y="15"/>
                </a:lnTo>
                <a:lnTo>
                  <a:pt x="9" y="15"/>
                </a:lnTo>
                <a:lnTo>
                  <a:pt x="9" y="9"/>
                </a:lnTo>
                <a:lnTo>
                  <a:pt x="11" y="9"/>
                </a:lnTo>
                <a:lnTo>
                  <a:pt x="11" y="8"/>
                </a:lnTo>
                <a:lnTo>
                  <a:pt x="11" y="9"/>
                </a:lnTo>
                <a:lnTo>
                  <a:pt x="12" y="9"/>
                </a:lnTo>
                <a:lnTo>
                  <a:pt x="12" y="11"/>
                </a:lnTo>
                <a:lnTo>
                  <a:pt x="14" y="11"/>
                </a:lnTo>
                <a:lnTo>
                  <a:pt x="12" y="12"/>
                </a:lnTo>
                <a:lnTo>
                  <a:pt x="15" y="15"/>
                </a:lnTo>
                <a:lnTo>
                  <a:pt x="14" y="12"/>
                </a:lnTo>
                <a:lnTo>
                  <a:pt x="14" y="15"/>
                </a:lnTo>
                <a:lnTo>
                  <a:pt x="15" y="15"/>
                </a:lnTo>
                <a:lnTo>
                  <a:pt x="17" y="17"/>
                </a:lnTo>
                <a:lnTo>
                  <a:pt x="21" y="17"/>
                </a:lnTo>
                <a:lnTo>
                  <a:pt x="21" y="15"/>
                </a:lnTo>
                <a:lnTo>
                  <a:pt x="23" y="15"/>
                </a:lnTo>
                <a:lnTo>
                  <a:pt x="23" y="12"/>
                </a:lnTo>
                <a:lnTo>
                  <a:pt x="21" y="9"/>
                </a:lnTo>
                <a:lnTo>
                  <a:pt x="20" y="5"/>
                </a:lnTo>
                <a:lnTo>
                  <a:pt x="18" y="5"/>
                </a:lnTo>
                <a:lnTo>
                  <a:pt x="18" y="3"/>
                </a:lnTo>
                <a:lnTo>
                  <a:pt x="17" y="3"/>
                </a:lnTo>
                <a:lnTo>
                  <a:pt x="17" y="2"/>
                </a:lnTo>
                <a:lnTo>
                  <a:pt x="11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2" name="Freeform 1026"/>
          <p:cNvSpPr>
            <a:spLocks/>
          </p:cNvSpPr>
          <p:nvPr/>
        </p:nvSpPr>
        <p:spPr bwMode="auto">
          <a:xfrm flipH="1">
            <a:off x="6029325" y="3184525"/>
            <a:ext cx="11113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8"/>
              </a:cxn>
              <a:cxn ang="0">
                <a:pos x="2" y="8"/>
              </a:cxn>
              <a:cxn ang="0">
                <a:pos x="3" y="10"/>
              </a:cxn>
              <a:cxn ang="0">
                <a:pos x="5" y="10"/>
              </a:cxn>
              <a:cxn ang="0">
                <a:pos x="9" y="5"/>
              </a:cxn>
              <a:cxn ang="0">
                <a:pos x="6" y="8"/>
              </a:cxn>
              <a:cxn ang="0">
                <a:pos x="11" y="4"/>
              </a:cxn>
              <a:cxn ang="0">
                <a:pos x="11" y="2"/>
              </a:cxn>
              <a:cxn ang="0">
                <a:pos x="9" y="1"/>
              </a:cxn>
              <a:cxn ang="0">
                <a:pos x="9" y="0"/>
              </a:cxn>
              <a:cxn ang="0">
                <a:pos x="5" y="0"/>
              </a:cxn>
              <a:cxn ang="0">
                <a:pos x="2" y="2"/>
              </a:cxn>
              <a:cxn ang="0">
                <a:pos x="2" y="4"/>
              </a:cxn>
              <a:cxn ang="0">
                <a:pos x="6" y="0"/>
              </a:cxn>
              <a:cxn ang="0">
                <a:pos x="2" y="1"/>
              </a:cxn>
              <a:cxn ang="0">
                <a:pos x="0" y="5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8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9" y="5"/>
                </a:lnTo>
                <a:lnTo>
                  <a:pt x="6" y="8"/>
                </a:lnTo>
                <a:lnTo>
                  <a:pt x="11" y="4"/>
                </a:lnTo>
                <a:lnTo>
                  <a:pt x="11" y="2"/>
                </a:lnTo>
                <a:lnTo>
                  <a:pt x="9" y="1"/>
                </a:lnTo>
                <a:lnTo>
                  <a:pt x="9" y="0"/>
                </a:lnTo>
                <a:lnTo>
                  <a:pt x="5" y="0"/>
                </a:lnTo>
                <a:lnTo>
                  <a:pt x="2" y="2"/>
                </a:lnTo>
                <a:lnTo>
                  <a:pt x="2" y="4"/>
                </a:lnTo>
                <a:lnTo>
                  <a:pt x="6" y="0"/>
                </a:lnTo>
                <a:lnTo>
                  <a:pt x="2" y="1"/>
                </a:lnTo>
                <a:lnTo>
                  <a:pt x="0" y="5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3" name="Freeform 1027"/>
          <p:cNvSpPr>
            <a:spLocks/>
          </p:cNvSpPr>
          <p:nvPr/>
        </p:nvSpPr>
        <p:spPr bwMode="auto">
          <a:xfrm flipH="1">
            <a:off x="6029325" y="3184525"/>
            <a:ext cx="11113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8"/>
              </a:cxn>
              <a:cxn ang="0">
                <a:pos x="2" y="8"/>
              </a:cxn>
              <a:cxn ang="0">
                <a:pos x="3" y="10"/>
              </a:cxn>
              <a:cxn ang="0">
                <a:pos x="5" y="10"/>
              </a:cxn>
              <a:cxn ang="0">
                <a:pos x="9" y="5"/>
              </a:cxn>
              <a:cxn ang="0">
                <a:pos x="9" y="4"/>
              </a:cxn>
              <a:cxn ang="0">
                <a:pos x="5" y="8"/>
              </a:cxn>
              <a:cxn ang="0">
                <a:pos x="9" y="8"/>
              </a:cxn>
              <a:cxn ang="0">
                <a:pos x="9" y="7"/>
              </a:cxn>
              <a:cxn ang="0">
                <a:pos x="11" y="7"/>
              </a:cxn>
              <a:cxn ang="0">
                <a:pos x="11" y="2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1"/>
              </a:cxn>
              <a:cxn ang="0">
                <a:pos x="0" y="2"/>
              </a:cxn>
              <a:cxn ang="0">
                <a:pos x="0" y="4"/>
              </a:cxn>
              <a:cxn ang="0">
                <a:pos x="0" y="5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8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9" y="5"/>
                </a:lnTo>
                <a:lnTo>
                  <a:pt x="9" y="4"/>
                </a:lnTo>
                <a:lnTo>
                  <a:pt x="5" y="8"/>
                </a:lnTo>
                <a:lnTo>
                  <a:pt x="9" y="8"/>
                </a:lnTo>
                <a:lnTo>
                  <a:pt x="9" y="7"/>
                </a:lnTo>
                <a:lnTo>
                  <a:pt x="11" y="7"/>
                </a:lnTo>
                <a:lnTo>
                  <a:pt x="11" y="2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5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4" name="Freeform 1028"/>
          <p:cNvSpPr>
            <a:spLocks/>
          </p:cNvSpPr>
          <p:nvPr/>
        </p:nvSpPr>
        <p:spPr bwMode="auto">
          <a:xfrm flipH="1">
            <a:off x="6016625" y="3155950"/>
            <a:ext cx="12700" cy="7938"/>
          </a:xfrm>
          <a:custGeom>
            <a:avLst/>
            <a:gdLst/>
            <a:ahLst/>
            <a:cxnLst>
              <a:cxn ang="0">
                <a:pos x="8" y="4"/>
              </a:cxn>
              <a:cxn ang="0">
                <a:pos x="8" y="3"/>
              </a:cxn>
              <a:cxn ang="0">
                <a:pos x="7" y="1"/>
              </a:cxn>
              <a:cxn ang="0">
                <a:pos x="7" y="0"/>
              </a:cxn>
              <a:cxn ang="0">
                <a:pos x="2" y="0"/>
              </a:cxn>
              <a:cxn ang="0">
                <a:pos x="0" y="3"/>
              </a:cxn>
              <a:cxn ang="0">
                <a:pos x="0" y="4"/>
              </a:cxn>
              <a:cxn ang="0">
                <a:pos x="4" y="9"/>
              </a:cxn>
              <a:cxn ang="0">
                <a:pos x="5" y="9"/>
              </a:cxn>
              <a:cxn ang="0">
                <a:pos x="10" y="4"/>
              </a:cxn>
              <a:cxn ang="0">
                <a:pos x="10" y="3"/>
              </a:cxn>
              <a:cxn ang="0">
                <a:pos x="8" y="1"/>
              </a:cxn>
              <a:cxn ang="0">
                <a:pos x="8" y="0"/>
              </a:cxn>
              <a:cxn ang="0">
                <a:pos x="4" y="0"/>
              </a:cxn>
              <a:cxn ang="0">
                <a:pos x="1" y="3"/>
              </a:cxn>
              <a:cxn ang="0">
                <a:pos x="1" y="4"/>
              </a:cxn>
              <a:cxn ang="0">
                <a:pos x="5" y="0"/>
              </a:cxn>
              <a:cxn ang="0">
                <a:pos x="4" y="0"/>
              </a:cxn>
              <a:cxn ang="0">
                <a:pos x="8" y="4"/>
              </a:cxn>
            </a:cxnLst>
            <a:rect l="0" t="0" r="r" b="b"/>
            <a:pathLst>
              <a:path w="10" h="9">
                <a:moveTo>
                  <a:pt x="8" y="4"/>
                </a:moveTo>
                <a:lnTo>
                  <a:pt x="8" y="3"/>
                </a:lnTo>
                <a:lnTo>
                  <a:pt x="7" y="1"/>
                </a:lnTo>
                <a:lnTo>
                  <a:pt x="7" y="0"/>
                </a:lnTo>
                <a:lnTo>
                  <a:pt x="2" y="0"/>
                </a:lnTo>
                <a:lnTo>
                  <a:pt x="0" y="3"/>
                </a:lnTo>
                <a:lnTo>
                  <a:pt x="0" y="4"/>
                </a:lnTo>
                <a:lnTo>
                  <a:pt x="4" y="9"/>
                </a:lnTo>
                <a:lnTo>
                  <a:pt x="5" y="9"/>
                </a:lnTo>
                <a:lnTo>
                  <a:pt x="10" y="4"/>
                </a:lnTo>
                <a:lnTo>
                  <a:pt x="10" y="3"/>
                </a:lnTo>
                <a:lnTo>
                  <a:pt x="8" y="1"/>
                </a:lnTo>
                <a:lnTo>
                  <a:pt x="8" y="0"/>
                </a:lnTo>
                <a:lnTo>
                  <a:pt x="4" y="0"/>
                </a:lnTo>
                <a:lnTo>
                  <a:pt x="1" y="3"/>
                </a:lnTo>
                <a:lnTo>
                  <a:pt x="1" y="4"/>
                </a:lnTo>
                <a:lnTo>
                  <a:pt x="5" y="0"/>
                </a:lnTo>
                <a:lnTo>
                  <a:pt x="4" y="0"/>
                </a:lnTo>
                <a:lnTo>
                  <a:pt x="8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5" name="Freeform 1029"/>
          <p:cNvSpPr>
            <a:spLocks/>
          </p:cNvSpPr>
          <p:nvPr/>
        </p:nvSpPr>
        <p:spPr bwMode="auto">
          <a:xfrm flipH="1">
            <a:off x="6016625" y="3155950"/>
            <a:ext cx="12700" cy="793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2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2" y="9"/>
              </a:cxn>
              <a:cxn ang="0">
                <a:pos x="5" y="9"/>
              </a:cxn>
              <a:cxn ang="0">
                <a:pos x="4" y="9"/>
              </a:cxn>
              <a:cxn ang="0">
                <a:pos x="8" y="9"/>
              </a:cxn>
              <a:cxn ang="0">
                <a:pos x="8" y="7"/>
              </a:cxn>
              <a:cxn ang="0">
                <a:pos x="10" y="7"/>
              </a:cxn>
              <a:cxn ang="0">
                <a:pos x="10" y="3"/>
              </a:cxn>
              <a:cxn ang="0">
                <a:pos x="8" y="1"/>
              </a:cxn>
              <a:cxn ang="0">
                <a:pos x="8" y="0"/>
              </a:cxn>
              <a:cxn ang="0">
                <a:pos x="5" y="0"/>
              </a:cxn>
              <a:cxn ang="0">
                <a:pos x="4" y="0"/>
              </a:cxn>
              <a:cxn ang="0">
                <a:pos x="5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2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2" y="9"/>
                </a:lnTo>
                <a:lnTo>
                  <a:pt x="5" y="9"/>
                </a:lnTo>
                <a:lnTo>
                  <a:pt x="4" y="9"/>
                </a:lnTo>
                <a:lnTo>
                  <a:pt x="8" y="9"/>
                </a:lnTo>
                <a:lnTo>
                  <a:pt x="8" y="7"/>
                </a:lnTo>
                <a:lnTo>
                  <a:pt x="10" y="7"/>
                </a:lnTo>
                <a:lnTo>
                  <a:pt x="10" y="3"/>
                </a:lnTo>
                <a:lnTo>
                  <a:pt x="8" y="1"/>
                </a:lnTo>
                <a:lnTo>
                  <a:pt x="8" y="0"/>
                </a:lnTo>
                <a:lnTo>
                  <a:pt x="5" y="0"/>
                </a:lnTo>
                <a:lnTo>
                  <a:pt x="4" y="0"/>
                </a:lnTo>
                <a:lnTo>
                  <a:pt x="5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6" name="Freeform 1030"/>
          <p:cNvSpPr>
            <a:spLocks/>
          </p:cNvSpPr>
          <p:nvPr/>
        </p:nvSpPr>
        <p:spPr bwMode="auto">
          <a:xfrm flipH="1">
            <a:off x="6040438" y="3162300"/>
            <a:ext cx="11112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7" name="Freeform 1031"/>
          <p:cNvSpPr>
            <a:spLocks/>
          </p:cNvSpPr>
          <p:nvPr/>
        </p:nvSpPr>
        <p:spPr bwMode="auto">
          <a:xfrm flipH="1">
            <a:off x="6040438" y="3159125"/>
            <a:ext cx="11112" cy="9525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9" y="6"/>
              </a:cxn>
              <a:cxn ang="0">
                <a:pos x="9" y="5"/>
              </a:cxn>
              <a:cxn ang="0">
                <a:pos x="5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2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5" y="2"/>
              </a:cxn>
            </a:cxnLst>
            <a:rect l="0" t="0" r="r" b="b"/>
            <a:pathLst>
              <a:path w="11" h="11">
                <a:moveTo>
                  <a:pt x="5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9" y="6"/>
                </a:lnTo>
                <a:lnTo>
                  <a:pt x="9" y="5"/>
                </a:lnTo>
                <a:lnTo>
                  <a:pt x="5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5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8" name="Freeform 1032"/>
          <p:cNvSpPr>
            <a:spLocks/>
          </p:cNvSpPr>
          <p:nvPr/>
        </p:nvSpPr>
        <p:spPr bwMode="auto">
          <a:xfrm flipH="1">
            <a:off x="6040438" y="3178175"/>
            <a:ext cx="9525" cy="6350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4" y="9"/>
              </a:cxn>
              <a:cxn ang="0">
                <a:pos x="6" y="9"/>
              </a:cxn>
              <a:cxn ang="0">
                <a:pos x="9" y="4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6" y="0"/>
              </a:cxn>
              <a:cxn ang="0">
                <a:pos x="4" y="0"/>
              </a:cxn>
              <a:cxn ang="0">
                <a:pos x="9" y="4"/>
              </a:cxn>
            </a:cxnLst>
            <a:rect l="0" t="0" r="r" b="b"/>
            <a:pathLst>
              <a:path w="9" h="9">
                <a:moveTo>
                  <a:pt x="9" y="4"/>
                </a:move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4" y="9"/>
                </a:lnTo>
                <a:lnTo>
                  <a:pt x="6" y="9"/>
                </a:lnTo>
                <a:lnTo>
                  <a:pt x="9" y="4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6" y="0"/>
                </a:lnTo>
                <a:lnTo>
                  <a:pt x="4" y="0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9" name="Freeform 1033"/>
          <p:cNvSpPr>
            <a:spLocks/>
          </p:cNvSpPr>
          <p:nvPr/>
        </p:nvSpPr>
        <p:spPr bwMode="auto">
          <a:xfrm flipH="1">
            <a:off x="6040438" y="3178175"/>
            <a:ext cx="9525" cy="635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7"/>
              </a:cxn>
              <a:cxn ang="0">
                <a:pos x="9" y="7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9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7"/>
                </a:lnTo>
                <a:lnTo>
                  <a:pt x="9" y="7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0" name="Freeform 1034"/>
          <p:cNvSpPr>
            <a:spLocks/>
          </p:cNvSpPr>
          <p:nvPr/>
        </p:nvSpPr>
        <p:spPr bwMode="auto">
          <a:xfrm flipH="1">
            <a:off x="6010275" y="3178175"/>
            <a:ext cx="11113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6" y="9"/>
              </a:cxn>
              <a:cxn ang="0">
                <a:pos x="11" y="4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5" y="0"/>
              </a:cxn>
              <a:cxn ang="0">
                <a:pos x="2" y="3"/>
              </a:cxn>
              <a:cxn ang="0">
                <a:pos x="2" y="4"/>
              </a:cxn>
              <a:cxn ang="0">
                <a:pos x="6" y="0"/>
              </a:cxn>
              <a:cxn ang="0">
                <a:pos x="2" y="1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6" y="9"/>
                </a:lnTo>
                <a:lnTo>
                  <a:pt x="11" y="4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5" y="0"/>
                </a:lnTo>
                <a:lnTo>
                  <a:pt x="2" y="3"/>
                </a:lnTo>
                <a:lnTo>
                  <a:pt x="2" y="4"/>
                </a:lnTo>
                <a:lnTo>
                  <a:pt x="6" y="0"/>
                </a:lnTo>
                <a:lnTo>
                  <a:pt x="2" y="1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1" name="Freeform 1035"/>
          <p:cNvSpPr>
            <a:spLocks/>
          </p:cNvSpPr>
          <p:nvPr/>
        </p:nvSpPr>
        <p:spPr bwMode="auto">
          <a:xfrm flipH="1">
            <a:off x="6010275" y="3178175"/>
            <a:ext cx="11113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4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4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2" name="Freeform 1036"/>
          <p:cNvSpPr>
            <a:spLocks/>
          </p:cNvSpPr>
          <p:nvPr/>
        </p:nvSpPr>
        <p:spPr bwMode="auto">
          <a:xfrm flipH="1">
            <a:off x="6064250" y="3055938"/>
            <a:ext cx="11113" cy="7937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9" y="6"/>
              </a:cxn>
              <a:cxn ang="0">
                <a:pos x="6" y="9"/>
              </a:cxn>
              <a:cxn ang="0">
                <a:pos x="11" y="5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5" y="0"/>
              </a:cxn>
              <a:cxn ang="0">
                <a:pos x="2" y="3"/>
              </a:cxn>
              <a:cxn ang="0">
                <a:pos x="2" y="5"/>
              </a:cxn>
              <a:cxn ang="0">
                <a:pos x="6" y="0"/>
              </a:cxn>
              <a:cxn ang="0">
                <a:pos x="2" y="2"/>
              </a:cxn>
              <a:cxn ang="0">
                <a:pos x="0" y="6"/>
              </a:cxn>
              <a:cxn ang="0">
                <a:pos x="5" y="2"/>
              </a:cxn>
            </a:cxnLst>
            <a:rect l="0" t="0" r="r" b="b"/>
            <a:pathLst>
              <a:path w="11" h="11">
                <a:moveTo>
                  <a:pt x="5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9" y="6"/>
                </a:lnTo>
                <a:lnTo>
                  <a:pt x="6" y="9"/>
                </a:lnTo>
                <a:lnTo>
                  <a:pt x="11" y="5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5" y="0"/>
                </a:lnTo>
                <a:lnTo>
                  <a:pt x="2" y="3"/>
                </a:lnTo>
                <a:lnTo>
                  <a:pt x="2" y="5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5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3" name="Freeform 1037"/>
          <p:cNvSpPr>
            <a:spLocks/>
          </p:cNvSpPr>
          <p:nvPr/>
        </p:nvSpPr>
        <p:spPr bwMode="auto">
          <a:xfrm flipH="1">
            <a:off x="6064250" y="3055938"/>
            <a:ext cx="11113" cy="7937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9" y="6"/>
              </a:cxn>
              <a:cxn ang="0">
                <a:pos x="9" y="5"/>
              </a:cxn>
              <a:cxn ang="0">
                <a:pos x="5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2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5" y="2"/>
              </a:cxn>
            </a:cxnLst>
            <a:rect l="0" t="0" r="r" b="b"/>
            <a:pathLst>
              <a:path w="11" h="11">
                <a:moveTo>
                  <a:pt x="5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9" y="6"/>
                </a:lnTo>
                <a:lnTo>
                  <a:pt x="9" y="5"/>
                </a:lnTo>
                <a:lnTo>
                  <a:pt x="5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5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4" name="Freeform 1038"/>
          <p:cNvSpPr>
            <a:spLocks/>
          </p:cNvSpPr>
          <p:nvPr/>
        </p:nvSpPr>
        <p:spPr bwMode="auto">
          <a:xfrm flipH="1">
            <a:off x="6061075" y="3071813"/>
            <a:ext cx="14288" cy="7937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4" y="9"/>
              </a:cxn>
              <a:cxn ang="0">
                <a:pos x="6" y="9"/>
              </a:cxn>
              <a:cxn ang="0">
                <a:pos x="10" y="5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4" y="0"/>
              </a:cxn>
              <a:cxn ang="0">
                <a:pos x="1" y="3"/>
              </a:cxn>
              <a:cxn ang="0">
                <a:pos x="1" y="5"/>
              </a:cxn>
              <a:cxn ang="0">
                <a:pos x="6" y="0"/>
              </a:cxn>
              <a:cxn ang="0">
                <a:pos x="4" y="0"/>
              </a:cxn>
              <a:cxn ang="0">
                <a:pos x="9" y="5"/>
              </a:cxn>
            </a:cxnLst>
            <a:rect l="0" t="0" r="r" b="b"/>
            <a:pathLst>
              <a:path w="10" h="9">
                <a:moveTo>
                  <a:pt x="9" y="5"/>
                </a:move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4" y="9"/>
                </a:lnTo>
                <a:lnTo>
                  <a:pt x="6" y="9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4" y="0"/>
                </a:lnTo>
                <a:lnTo>
                  <a:pt x="1" y="3"/>
                </a:lnTo>
                <a:lnTo>
                  <a:pt x="1" y="5"/>
                </a:lnTo>
                <a:lnTo>
                  <a:pt x="6" y="0"/>
                </a:lnTo>
                <a:lnTo>
                  <a:pt x="4" y="0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5" name="Freeform 1039"/>
          <p:cNvSpPr>
            <a:spLocks/>
          </p:cNvSpPr>
          <p:nvPr/>
        </p:nvSpPr>
        <p:spPr bwMode="auto">
          <a:xfrm flipH="1">
            <a:off x="6061075" y="3073400"/>
            <a:ext cx="14288" cy="635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6" name="Freeform 1040"/>
          <p:cNvSpPr>
            <a:spLocks/>
          </p:cNvSpPr>
          <p:nvPr/>
        </p:nvSpPr>
        <p:spPr bwMode="auto">
          <a:xfrm flipH="1">
            <a:off x="6081713" y="3062288"/>
            <a:ext cx="14287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6" y="9"/>
              </a:cxn>
              <a:cxn ang="0">
                <a:pos x="10" y="4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4" y="0"/>
              </a:cxn>
              <a:cxn ang="0">
                <a:pos x="1" y="3"/>
              </a:cxn>
              <a:cxn ang="0">
                <a:pos x="1" y="4"/>
              </a:cxn>
              <a:cxn ang="0">
                <a:pos x="6" y="0"/>
              </a:cxn>
              <a:cxn ang="0">
                <a:pos x="1" y="1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10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6" y="9"/>
                </a:lnTo>
                <a:lnTo>
                  <a:pt x="10" y="4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4" y="0"/>
                </a:lnTo>
                <a:lnTo>
                  <a:pt x="1" y="3"/>
                </a:lnTo>
                <a:lnTo>
                  <a:pt x="1" y="4"/>
                </a:lnTo>
                <a:lnTo>
                  <a:pt x="6" y="0"/>
                </a:lnTo>
                <a:lnTo>
                  <a:pt x="1" y="1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7" name="Freeform 1041"/>
          <p:cNvSpPr>
            <a:spLocks/>
          </p:cNvSpPr>
          <p:nvPr/>
        </p:nvSpPr>
        <p:spPr bwMode="auto">
          <a:xfrm flipH="1">
            <a:off x="6081713" y="3062288"/>
            <a:ext cx="14287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4"/>
              </a:cxn>
              <a:cxn ang="0">
                <a:pos x="4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  <a:cxn ang="0">
                <a:pos x="1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10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4"/>
                </a:lnTo>
                <a:lnTo>
                  <a:pt x="4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8" name="Freeform 1042"/>
          <p:cNvSpPr>
            <a:spLocks/>
          </p:cNvSpPr>
          <p:nvPr/>
        </p:nvSpPr>
        <p:spPr bwMode="auto">
          <a:xfrm flipH="1">
            <a:off x="6070600" y="3143250"/>
            <a:ext cx="11113" cy="9525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4" y="9"/>
              </a:cxn>
              <a:cxn ang="0">
                <a:pos x="6" y="9"/>
              </a:cxn>
              <a:cxn ang="0">
                <a:pos x="9" y="5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6" y="0"/>
              </a:cxn>
              <a:cxn ang="0">
                <a:pos x="4" y="0"/>
              </a:cxn>
              <a:cxn ang="0">
                <a:pos x="9" y="5"/>
              </a:cxn>
            </a:cxnLst>
            <a:rect l="0" t="0" r="r" b="b"/>
            <a:pathLst>
              <a:path w="9" h="9">
                <a:moveTo>
                  <a:pt x="9" y="5"/>
                </a:move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4" y="9"/>
                </a:lnTo>
                <a:lnTo>
                  <a:pt x="6" y="9"/>
                </a:lnTo>
                <a:lnTo>
                  <a:pt x="9" y="5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6" y="0"/>
                </a:lnTo>
                <a:lnTo>
                  <a:pt x="4" y="0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9" name="Freeform 1043"/>
          <p:cNvSpPr>
            <a:spLocks/>
          </p:cNvSpPr>
          <p:nvPr/>
        </p:nvSpPr>
        <p:spPr bwMode="auto">
          <a:xfrm flipH="1">
            <a:off x="6070600" y="3143250"/>
            <a:ext cx="11113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8"/>
              </a:cxn>
              <a:cxn ang="0">
                <a:pos x="9" y="8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9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8"/>
                </a:lnTo>
                <a:lnTo>
                  <a:pt x="9" y="8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0" name="Freeform 1044"/>
          <p:cNvSpPr>
            <a:spLocks/>
          </p:cNvSpPr>
          <p:nvPr/>
        </p:nvSpPr>
        <p:spPr bwMode="auto">
          <a:xfrm flipH="1">
            <a:off x="6103938" y="3060700"/>
            <a:ext cx="25400" cy="12700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9"/>
              </a:cxn>
              <a:cxn ang="0">
                <a:pos x="5" y="14"/>
              </a:cxn>
              <a:cxn ang="0">
                <a:pos x="5" y="12"/>
              </a:cxn>
              <a:cxn ang="0">
                <a:pos x="5" y="14"/>
              </a:cxn>
              <a:cxn ang="0">
                <a:pos x="16" y="14"/>
              </a:cxn>
              <a:cxn ang="0">
                <a:pos x="16" y="12"/>
              </a:cxn>
              <a:cxn ang="0">
                <a:pos x="16" y="14"/>
              </a:cxn>
              <a:cxn ang="0">
                <a:pos x="21" y="9"/>
              </a:cxn>
              <a:cxn ang="0">
                <a:pos x="19" y="8"/>
              </a:cxn>
              <a:cxn ang="0">
                <a:pos x="18" y="9"/>
              </a:cxn>
              <a:cxn ang="0">
                <a:pos x="22" y="5"/>
              </a:cxn>
              <a:cxn ang="0">
                <a:pos x="22" y="3"/>
              </a:cxn>
              <a:cxn ang="0">
                <a:pos x="21" y="2"/>
              </a:cxn>
              <a:cxn ang="0">
                <a:pos x="21" y="0"/>
              </a:cxn>
              <a:cxn ang="0">
                <a:pos x="16" y="0"/>
              </a:cxn>
              <a:cxn ang="0">
                <a:pos x="13" y="3"/>
              </a:cxn>
              <a:cxn ang="0">
                <a:pos x="13" y="5"/>
              </a:cxn>
              <a:cxn ang="0">
                <a:pos x="18" y="0"/>
              </a:cxn>
              <a:cxn ang="0">
                <a:pos x="13" y="2"/>
              </a:cxn>
              <a:cxn ang="0">
                <a:pos x="12" y="6"/>
              </a:cxn>
              <a:cxn ang="0">
                <a:pos x="13" y="5"/>
              </a:cxn>
              <a:cxn ang="0">
                <a:pos x="11" y="6"/>
              </a:cxn>
              <a:cxn ang="0">
                <a:pos x="11" y="8"/>
              </a:cxn>
              <a:cxn ang="0">
                <a:pos x="11" y="6"/>
              </a:cxn>
              <a:cxn ang="0">
                <a:pos x="8" y="5"/>
              </a:cxn>
              <a:cxn ang="0">
                <a:pos x="9" y="6"/>
              </a:cxn>
              <a:cxn ang="0">
                <a:pos x="9" y="5"/>
              </a:cxn>
            </a:cxnLst>
            <a:rect l="0" t="0" r="r" b="b"/>
            <a:pathLst>
              <a:path w="22" h="14">
                <a:moveTo>
                  <a:pt x="9" y="5"/>
                </a:move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9"/>
                </a:lnTo>
                <a:lnTo>
                  <a:pt x="5" y="14"/>
                </a:lnTo>
                <a:lnTo>
                  <a:pt x="5" y="12"/>
                </a:lnTo>
                <a:lnTo>
                  <a:pt x="5" y="14"/>
                </a:lnTo>
                <a:lnTo>
                  <a:pt x="16" y="14"/>
                </a:lnTo>
                <a:lnTo>
                  <a:pt x="16" y="12"/>
                </a:lnTo>
                <a:lnTo>
                  <a:pt x="16" y="14"/>
                </a:lnTo>
                <a:lnTo>
                  <a:pt x="21" y="9"/>
                </a:lnTo>
                <a:lnTo>
                  <a:pt x="19" y="8"/>
                </a:lnTo>
                <a:lnTo>
                  <a:pt x="18" y="9"/>
                </a:lnTo>
                <a:lnTo>
                  <a:pt x="22" y="5"/>
                </a:lnTo>
                <a:lnTo>
                  <a:pt x="22" y="3"/>
                </a:lnTo>
                <a:lnTo>
                  <a:pt x="21" y="2"/>
                </a:lnTo>
                <a:lnTo>
                  <a:pt x="21" y="0"/>
                </a:lnTo>
                <a:lnTo>
                  <a:pt x="16" y="0"/>
                </a:lnTo>
                <a:lnTo>
                  <a:pt x="13" y="3"/>
                </a:lnTo>
                <a:lnTo>
                  <a:pt x="13" y="5"/>
                </a:lnTo>
                <a:lnTo>
                  <a:pt x="18" y="0"/>
                </a:lnTo>
                <a:lnTo>
                  <a:pt x="13" y="2"/>
                </a:lnTo>
                <a:lnTo>
                  <a:pt x="12" y="6"/>
                </a:lnTo>
                <a:lnTo>
                  <a:pt x="13" y="5"/>
                </a:lnTo>
                <a:lnTo>
                  <a:pt x="11" y="6"/>
                </a:lnTo>
                <a:lnTo>
                  <a:pt x="11" y="8"/>
                </a:lnTo>
                <a:lnTo>
                  <a:pt x="11" y="6"/>
                </a:lnTo>
                <a:lnTo>
                  <a:pt x="8" y="5"/>
                </a:lnTo>
                <a:lnTo>
                  <a:pt x="9" y="6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1" name="Freeform 1045"/>
          <p:cNvSpPr>
            <a:spLocks/>
          </p:cNvSpPr>
          <p:nvPr/>
        </p:nvSpPr>
        <p:spPr bwMode="auto">
          <a:xfrm flipH="1">
            <a:off x="6103938" y="3052763"/>
            <a:ext cx="25400" cy="17462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0" y="15"/>
              </a:cxn>
              <a:cxn ang="0">
                <a:pos x="2" y="15"/>
              </a:cxn>
              <a:cxn ang="0">
                <a:pos x="3" y="16"/>
              </a:cxn>
              <a:cxn ang="0">
                <a:pos x="8" y="16"/>
              </a:cxn>
              <a:cxn ang="0">
                <a:pos x="8" y="15"/>
              </a:cxn>
              <a:cxn ang="0">
                <a:pos x="9" y="15"/>
              </a:cxn>
              <a:cxn ang="0">
                <a:pos x="9" y="12"/>
              </a:cxn>
              <a:cxn ang="0">
                <a:pos x="8" y="9"/>
              </a:cxn>
              <a:cxn ang="0">
                <a:pos x="9" y="9"/>
              </a:cxn>
              <a:cxn ang="0">
                <a:pos x="9" y="7"/>
              </a:cxn>
              <a:cxn ang="0">
                <a:pos x="11" y="9"/>
              </a:cxn>
              <a:cxn ang="0">
                <a:pos x="12" y="7"/>
              </a:cxn>
              <a:cxn ang="0">
                <a:pos x="12" y="9"/>
              </a:cxn>
              <a:cxn ang="0">
                <a:pos x="13" y="9"/>
              </a:cxn>
              <a:cxn ang="0">
                <a:pos x="12" y="12"/>
              </a:cxn>
              <a:cxn ang="0">
                <a:pos x="15" y="15"/>
              </a:cxn>
              <a:cxn ang="0">
                <a:pos x="13" y="12"/>
              </a:cxn>
              <a:cxn ang="0">
                <a:pos x="13" y="15"/>
              </a:cxn>
              <a:cxn ang="0">
                <a:pos x="15" y="15"/>
              </a:cxn>
              <a:cxn ang="0">
                <a:pos x="16" y="16"/>
              </a:cxn>
              <a:cxn ang="0">
                <a:pos x="21" y="16"/>
              </a:cxn>
              <a:cxn ang="0">
                <a:pos x="21" y="15"/>
              </a:cxn>
              <a:cxn ang="0">
                <a:pos x="22" y="15"/>
              </a:cxn>
              <a:cxn ang="0">
                <a:pos x="22" y="12"/>
              </a:cxn>
              <a:cxn ang="0">
                <a:pos x="21" y="9"/>
              </a:cxn>
              <a:cxn ang="0">
                <a:pos x="19" y="3"/>
              </a:cxn>
              <a:cxn ang="0">
                <a:pos x="18" y="3"/>
              </a:cxn>
              <a:cxn ang="0">
                <a:pos x="18" y="1"/>
              </a:cxn>
              <a:cxn ang="0">
                <a:pos x="11" y="0"/>
              </a:cxn>
              <a:cxn ang="0">
                <a:pos x="3" y="1"/>
              </a:cxn>
              <a:cxn ang="0">
                <a:pos x="3" y="3"/>
              </a:cxn>
              <a:cxn ang="0">
                <a:pos x="2" y="3"/>
              </a:cxn>
              <a:cxn ang="0">
                <a:pos x="0" y="12"/>
              </a:cxn>
            </a:cxnLst>
            <a:rect l="0" t="0" r="r" b="b"/>
            <a:pathLst>
              <a:path w="22" h="16">
                <a:moveTo>
                  <a:pt x="0" y="12"/>
                </a:moveTo>
                <a:lnTo>
                  <a:pt x="0" y="15"/>
                </a:lnTo>
                <a:lnTo>
                  <a:pt x="2" y="15"/>
                </a:lnTo>
                <a:lnTo>
                  <a:pt x="3" y="16"/>
                </a:lnTo>
                <a:lnTo>
                  <a:pt x="8" y="16"/>
                </a:lnTo>
                <a:lnTo>
                  <a:pt x="8" y="15"/>
                </a:lnTo>
                <a:lnTo>
                  <a:pt x="9" y="15"/>
                </a:lnTo>
                <a:lnTo>
                  <a:pt x="9" y="12"/>
                </a:lnTo>
                <a:lnTo>
                  <a:pt x="8" y="9"/>
                </a:lnTo>
                <a:lnTo>
                  <a:pt x="9" y="9"/>
                </a:lnTo>
                <a:lnTo>
                  <a:pt x="9" y="7"/>
                </a:lnTo>
                <a:lnTo>
                  <a:pt x="11" y="9"/>
                </a:lnTo>
                <a:lnTo>
                  <a:pt x="12" y="7"/>
                </a:lnTo>
                <a:lnTo>
                  <a:pt x="12" y="9"/>
                </a:lnTo>
                <a:lnTo>
                  <a:pt x="13" y="9"/>
                </a:lnTo>
                <a:lnTo>
                  <a:pt x="12" y="12"/>
                </a:lnTo>
                <a:lnTo>
                  <a:pt x="15" y="15"/>
                </a:lnTo>
                <a:lnTo>
                  <a:pt x="13" y="12"/>
                </a:lnTo>
                <a:lnTo>
                  <a:pt x="13" y="15"/>
                </a:lnTo>
                <a:lnTo>
                  <a:pt x="15" y="15"/>
                </a:lnTo>
                <a:lnTo>
                  <a:pt x="16" y="16"/>
                </a:lnTo>
                <a:lnTo>
                  <a:pt x="21" y="16"/>
                </a:lnTo>
                <a:lnTo>
                  <a:pt x="21" y="15"/>
                </a:lnTo>
                <a:lnTo>
                  <a:pt x="22" y="15"/>
                </a:lnTo>
                <a:lnTo>
                  <a:pt x="22" y="12"/>
                </a:lnTo>
                <a:lnTo>
                  <a:pt x="21" y="9"/>
                </a:lnTo>
                <a:lnTo>
                  <a:pt x="19" y="3"/>
                </a:lnTo>
                <a:lnTo>
                  <a:pt x="18" y="3"/>
                </a:lnTo>
                <a:lnTo>
                  <a:pt x="18" y="1"/>
                </a:lnTo>
                <a:lnTo>
                  <a:pt x="11" y="0"/>
                </a:lnTo>
                <a:lnTo>
                  <a:pt x="3" y="1"/>
                </a:lnTo>
                <a:lnTo>
                  <a:pt x="3" y="3"/>
                </a:lnTo>
                <a:lnTo>
                  <a:pt x="2" y="3"/>
                </a:lnTo>
                <a:lnTo>
                  <a:pt x="0" y="1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2" name="Freeform 1046"/>
          <p:cNvSpPr>
            <a:spLocks/>
          </p:cNvSpPr>
          <p:nvPr/>
        </p:nvSpPr>
        <p:spPr bwMode="auto">
          <a:xfrm flipH="1">
            <a:off x="5945188" y="3130550"/>
            <a:ext cx="11112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8"/>
              </a:cxn>
              <a:cxn ang="0">
                <a:pos x="2" y="8"/>
              </a:cxn>
              <a:cxn ang="0">
                <a:pos x="3" y="10"/>
              </a:cxn>
              <a:cxn ang="0">
                <a:pos x="5" y="10"/>
              </a:cxn>
              <a:cxn ang="0">
                <a:pos x="9" y="5"/>
              </a:cxn>
              <a:cxn ang="0">
                <a:pos x="6" y="8"/>
              </a:cxn>
              <a:cxn ang="0">
                <a:pos x="11" y="4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5" y="0"/>
              </a:cxn>
              <a:cxn ang="0">
                <a:pos x="2" y="3"/>
              </a:cxn>
              <a:cxn ang="0">
                <a:pos x="2" y="4"/>
              </a:cxn>
              <a:cxn ang="0">
                <a:pos x="6" y="0"/>
              </a:cxn>
              <a:cxn ang="0">
                <a:pos x="2" y="1"/>
              </a:cxn>
              <a:cxn ang="0">
                <a:pos x="0" y="5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8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9" y="5"/>
                </a:lnTo>
                <a:lnTo>
                  <a:pt x="6" y="8"/>
                </a:lnTo>
                <a:lnTo>
                  <a:pt x="11" y="4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5" y="0"/>
                </a:lnTo>
                <a:lnTo>
                  <a:pt x="2" y="3"/>
                </a:lnTo>
                <a:lnTo>
                  <a:pt x="2" y="4"/>
                </a:lnTo>
                <a:lnTo>
                  <a:pt x="6" y="0"/>
                </a:lnTo>
                <a:lnTo>
                  <a:pt x="2" y="1"/>
                </a:lnTo>
                <a:lnTo>
                  <a:pt x="0" y="5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3" name="Freeform 1047"/>
          <p:cNvSpPr>
            <a:spLocks/>
          </p:cNvSpPr>
          <p:nvPr/>
        </p:nvSpPr>
        <p:spPr bwMode="auto">
          <a:xfrm flipH="1">
            <a:off x="5945188" y="3130550"/>
            <a:ext cx="11112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8"/>
              </a:cxn>
              <a:cxn ang="0">
                <a:pos x="6" y="8"/>
              </a:cxn>
              <a:cxn ang="0">
                <a:pos x="5" y="8"/>
              </a:cxn>
              <a:cxn ang="0">
                <a:pos x="9" y="8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8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8"/>
                </a:lnTo>
                <a:lnTo>
                  <a:pt x="6" y="8"/>
                </a:lnTo>
                <a:lnTo>
                  <a:pt x="5" y="8"/>
                </a:lnTo>
                <a:lnTo>
                  <a:pt x="9" y="8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4" name="Freeform 1048"/>
          <p:cNvSpPr>
            <a:spLocks/>
          </p:cNvSpPr>
          <p:nvPr/>
        </p:nvSpPr>
        <p:spPr bwMode="auto">
          <a:xfrm flipH="1">
            <a:off x="5976938" y="3148013"/>
            <a:ext cx="9525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5" name="Freeform 1049"/>
          <p:cNvSpPr>
            <a:spLocks/>
          </p:cNvSpPr>
          <p:nvPr/>
        </p:nvSpPr>
        <p:spPr bwMode="auto">
          <a:xfrm flipH="1">
            <a:off x="5975350" y="3144838"/>
            <a:ext cx="14288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6" y="9"/>
              </a:cxn>
              <a:cxn ang="0">
                <a:pos x="9" y="7"/>
              </a:cxn>
              <a:cxn ang="0">
                <a:pos x="6" y="9"/>
              </a:cxn>
              <a:cxn ang="0">
                <a:pos x="3" y="7"/>
              </a:cxn>
              <a:cxn ang="0">
                <a:pos x="6" y="10"/>
              </a:cxn>
              <a:cxn ang="0">
                <a:pos x="10" y="10"/>
              </a:cxn>
              <a:cxn ang="0">
                <a:pos x="10" y="9"/>
              </a:cxn>
              <a:cxn ang="0">
                <a:pos x="12" y="9"/>
              </a:cxn>
              <a:cxn ang="0">
                <a:pos x="12" y="4"/>
              </a:cxn>
              <a:cxn ang="0">
                <a:pos x="10" y="3"/>
              </a:cxn>
              <a:cxn ang="0">
                <a:pos x="9" y="1"/>
              </a:cxn>
              <a:cxn ang="0">
                <a:pos x="6" y="0"/>
              </a:cxn>
              <a:cxn ang="0">
                <a:pos x="4" y="0"/>
              </a:cxn>
              <a:cxn ang="0">
                <a:pos x="3" y="1"/>
              </a:cxn>
              <a:cxn ang="0">
                <a:pos x="6" y="0"/>
              </a:cxn>
              <a:cxn ang="0">
                <a:pos x="1" y="1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12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6" y="9"/>
                </a:lnTo>
                <a:lnTo>
                  <a:pt x="9" y="7"/>
                </a:lnTo>
                <a:lnTo>
                  <a:pt x="6" y="9"/>
                </a:lnTo>
                <a:lnTo>
                  <a:pt x="3" y="7"/>
                </a:lnTo>
                <a:lnTo>
                  <a:pt x="6" y="10"/>
                </a:lnTo>
                <a:lnTo>
                  <a:pt x="10" y="10"/>
                </a:lnTo>
                <a:lnTo>
                  <a:pt x="10" y="9"/>
                </a:lnTo>
                <a:lnTo>
                  <a:pt x="12" y="9"/>
                </a:lnTo>
                <a:lnTo>
                  <a:pt x="12" y="4"/>
                </a:lnTo>
                <a:lnTo>
                  <a:pt x="10" y="3"/>
                </a:lnTo>
                <a:lnTo>
                  <a:pt x="9" y="1"/>
                </a:lnTo>
                <a:lnTo>
                  <a:pt x="6" y="0"/>
                </a:lnTo>
                <a:lnTo>
                  <a:pt x="4" y="0"/>
                </a:lnTo>
                <a:lnTo>
                  <a:pt x="3" y="1"/>
                </a:lnTo>
                <a:lnTo>
                  <a:pt x="6" y="0"/>
                </a:lnTo>
                <a:lnTo>
                  <a:pt x="1" y="1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6" name="Freeform 1050"/>
          <p:cNvSpPr>
            <a:spLocks/>
          </p:cNvSpPr>
          <p:nvPr/>
        </p:nvSpPr>
        <p:spPr bwMode="auto">
          <a:xfrm flipH="1">
            <a:off x="5956300" y="3152775"/>
            <a:ext cx="11113" cy="6350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4" y="9"/>
              </a:cxn>
              <a:cxn ang="0">
                <a:pos x="6" y="9"/>
              </a:cxn>
              <a:cxn ang="0">
                <a:pos x="10" y="5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4" y="0"/>
              </a:cxn>
              <a:cxn ang="0">
                <a:pos x="1" y="3"/>
              </a:cxn>
              <a:cxn ang="0">
                <a:pos x="1" y="5"/>
              </a:cxn>
              <a:cxn ang="0">
                <a:pos x="6" y="0"/>
              </a:cxn>
              <a:cxn ang="0">
                <a:pos x="4" y="0"/>
              </a:cxn>
              <a:cxn ang="0">
                <a:pos x="9" y="5"/>
              </a:cxn>
            </a:cxnLst>
            <a:rect l="0" t="0" r="r" b="b"/>
            <a:pathLst>
              <a:path w="10" h="9">
                <a:moveTo>
                  <a:pt x="9" y="5"/>
                </a:move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4" y="9"/>
                </a:lnTo>
                <a:lnTo>
                  <a:pt x="6" y="9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4" y="0"/>
                </a:lnTo>
                <a:lnTo>
                  <a:pt x="1" y="3"/>
                </a:lnTo>
                <a:lnTo>
                  <a:pt x="1" y="5"/>
                </a:lnTo>
                <a:lnTo>
                  <a:pt x="6" y="0"/>
                </a:lnTo>
                <a:lnTo>
                  <a:pt x="4" y="0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7" name="Freeform 1051"/>
          <p:cNvSpPr>
            <a:spLocks/>
          </p:cNvSpPr>
          <p:nvPr/>
        </p:nvSpPr>
        <p:spPr bwMode="auto">
          <a:xfrm flipH="1">
            <a:off x="5956300" y="3152775"/>
            <a:ext cx="11113" cy="635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8" name="Freeform 1052"/>
          <p:cNvSpPr>
            <a:spLocks/>
          </p:cNvSpPr>
          <p:nvPr/>
        </p:nvSpPr>
        <p:spPr bwMode="auto">
          <a:xfrm flipH="1">
            <a:off x="6035675" y="3152775"/>
            <a:ext cx="11113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9" name="Freeform 1053"/>
          <p:cNvSpPr>
            <a:spLocks/>
          </p:cNvSpPr>
          <p:nvPr/>
        </p:nvSpPr>
        <p:spPr bwMode="auto">
          <a:xfrm flipH="1">
            <a:off x="6035675" y="3152775"/>
            <a:ext cx="11113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0" name="Freeform 1054"/>
          <p:cNvSpPr>
            <a:spLocks/>
          </p:cNvSpPr>
          <p:nvPr/>
        </p:nvSpPr>
        <p:spPr bwMode="auto">
          <a:xfrm flipH="1">
            <a:off x="6021388" y="3141663"/>
            <a:ext cx="25400" cy="12700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9"/>
              </a:cxn>
              <a:cxn ang="0">
                <a:pos x="5" y="13"/>
              </a:cxn>
              <a:cxn ang="0">
                <a:pos x="5" y="12"/>
              </a:cxn>
              <a:cxn ang="0">
                <a:pos x="5" y="13"/>
              </a:cxn>
              <a:cxn ang="0">
                <a:pos x="17" y="13"/>
              </a:cxn>
              <a:cxn ang="0">
                <a:pos x="17" y="12"/>
              </a:cxn>
              <a:cxn ang="0">
                <a:pos x="17" y="13"/>
              </a:cxn>
              <a:cxn ang="0">
                <a:pos x="21" y="9"/>
              </a:cxn>
              <a:cxn ang="0">
                <a:pos x="19" y="7"/>
              </a:cxn>
              <a:cxn ang="0">
                <a:pos x="18" y="9"/>
              </a:cxn>
              <a:cxn ang="0">
                <a:pos x="22" y="4"/>
              </a:cxn>
              <a:cxn ang="0">
                <a:pos x="22" y="3"/>
              </a:cxn>
              <a:cxn ang="0">
                <a:pos x="21" y="1"/>
              </a:cxn>
              <a:cxn ang="0">
                <a:pos x="21" y="0"/>
              </a:cxn>
              <a:cxn ang="0">
                <a:pos x="17" y="0"/>
              </a:cxn>
              <a:cxn ang="0">
                <a:pos x="14" y="3"/>
              </a:cxn>
              <a:cxn ang="0">
                <a:pos x="14" y="4"/>
              </a:cxn>
              <a:cxn ang="0">
                <a:pos x="18" y="0"/>
              </a:cxn>
              <a:cxn ang="0">
                <a:pos x="14" y="1"/>
              </a:cxn>
              <a:cxn ang="0">
                <a:pos x="12" y="6"/>
              </a:cxn>
              <a:cxn ang="0">
                <a:pos x="14" y="4"/>
              </a:cxn>
              <a:cxn ang="0">
                <a:pos x="11" y="6"/>
              </a:cxn>
              <a:cxn ang="0">
                <a:pos x="11" y="7"/>
              </a:cxn>
              <a:cxn ang="0">
                <a:pos x="11" y="6"/>
              </a:cxn>
              <a:cxn ang="0">
                <a:pos x="8" y="4"/>
              </a:cxn>
              <a:cxn ang="0">
                <a:pos x="9" y="6"/>
              </a:cxn>
              <a:cxn ang="0">
                <a:pos x="9" y="4"/>
              </a:cxn>
            </a:cxnLst>
            <a:rect l="0" t="0" r="r" b="b"/>
            <a:pathLst>
              <a:path w="22" h="13">
                <a:moveTo>
                  <a:pt x="9" y="4"/>
                </a:move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9"/>
                </a:lnTo>
                <a:lnTo>
                  <a:pt x="5" y="13"/>
                </a:lnTo>
                <a:lnTo>
                  <a:pt x="5" y="12"/>
                </a:lnTo>
                <a:lnTo>
                  <a:pt x="5" y="13"/>
                </a:lnTo>
                <a:lnTo>
                  <a:pt x="17" y="13"/>
                </a:lnTo>
                <a:lnTo>
                  <a:pt x="17" y="12"/>
                </a:lnTo>
                <a:lnTo>
                  <a:pt x="17" y="13"/>
                </a:lnTo>
                <a:lnTo>
                  <a:pt x="21" y="9"/>
                </a:lnTo>
                <a:lnTo>
                  <a:pt x="19" y="7"/>
                </a:lnTo>
                <a:lnTo>
                  <a:pt x="18" y="9"/>
                </a:lnTo>
                <a:lnTo>
                  <a:pt x="22" y="4"/>
                </a:lnTo>
                <a:lnTo>
                  <a:pt x="22" y="3"/>
                </a:lnTo>
                <a:lnTo>
                  <a:pt x="21" y="1"/>
                </a:lnTo>
                <a:lnTo>
                  <a:pt x="21" y="0"/>
                </a:lnTo>
                <a:lnTo>
                  <a:pt x="17" y="0"/>
                </a:lnTo>
                <a:lnTo>
                  <a:pt x="14" y="3"/>
                </a:lnTo>
                <a:lnTo>
                  <a:pt x="14" y="4"/>
                </a:lnTo>
                <a:lnTo>
                  <a:pt x="18" y="0"/>
                </a:lnTo>
                <a:lnTo>
                  <a:pt x="14" y="1"/>
                </a:lnTo>
                <a:lnTo>
                  <a:pt x="12" y="6"/>
                </a:lnTo>
                <a:lnTo>
                  <a:pt x="14" y="4"/>
                </a:lnTo>
                <a:lnTo>
                  <a:pt x="11" y="6"/>
                </a:lnTo>
                <a:lnTo>
                  <a:pt x="11" y="7"/>
                </a:lnTo>
                <a:lnTo>
                  <a:pt x="11" y="6"/>
                </a:lnTo>
                <a:lnTo>
                  <a:pt x="8" y="4"/>
                </a:lnTo>
                <a:lnTo>
                  <a:pt x="9" y="6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1" name="Freeform 1055"/>
          <p:cNvSpPr>
            <a:spLocks/>
          </p:cNvSpPr>
          <p:nvPr/>
        </p:nvSpPr>
        <p:spPr bwMode="auto">
          <a:xfrm flipH="1">
            <a:off x="5875338" y="3176588"/>
            <a:ext cx="7937" cy="7937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5" y="9"/>
              </a:cxn>
              <a:cxn ang="0">
                <a:pos x="6" y="9"/>
              </a:cxn>
              <a:cxn ang="0">
                <a:pos x="9" y="5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6" y="0"/>
              </a:cxn>
              <a:cxn ang="0">
                <a:pos x="5" y="0"/>
              </a:cxn>
              <a:cxn ang="0">
                <a:pos x="9" y="5"/>
              </a:cxn>
            </a:cxnLst>
            <a:rect l="0" t="0" r="r" b="b"/>
            <a:pathLst>
              <a:path w="9" h="9">
                <a:moveTo>
                  <a:pt x="9" y="5"/>
                </a:move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5" y="9"/>
                </a:lnTo>
                <a:lnTo>
                  <a:pt x="6" y="9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6" y="0"/>
                </a:lnTo>
                <a:lnTo>
                  <a:pt x="5" y="0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2" name="Freeform 1056"/>
          <p:cNvSpPr>
            <a:spLocks/>
          </p:cNvSpPr>
          <p:nvPr/>
        </p:nvSpPr>
        <p:spPr bwMode="auto">
          <a:xfrm flipH="1">
            <a:off x="5875338" y="3176588"/>
            <a:ext cx="7937" cy="793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3" name="Freeform 1057"/>
          <p:cNvSpPr>
            <a:spLocks/>
          </p:cNvSpPr>
          <p:nvPr/>
        </p:nvSpPr>
        <p:spPr bwMode="auto">
          <a:xfrm flipH="1">
            <a:off x="5875338" y="3159125"/>
            <a:ext cx="11112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4" name="Freeform 1058"/>
          <p:cNvSpPr>
            <a:spLocks/>
          </p:cNvSpPr>
          <p:nvPr/>
        </p:nvSpPr>
        <p:spPr bwMode="auto">
          <a:xfrm flipH="1">
            <a:off x="5875338" y="3159125"/>
            <a:ext cx="11112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5" name="Freeform 1059"/>
          <p:cNvSpPr>
            <a:spLocks/>
          </p:cNvSpPr>
          <p:nvPr/>
        </p:nvSpPr>
        <p:spPr bwMode="auto">
          <a:xfrm flipH="1">
            <a:off x="5905500" y="3171825"/>
            <a:ext cx="11113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6" name="Freeform 1060"/>
          <p:cNvSpPr>
            <a:spLocks/>
          </p:cNvSpPr>
          <p:nvPr/>
        </p:nvSpPr>
        <p:spPr bwMode="auto">
          <a:xfrm flipH="1">
            <a:off x="5905500" y="3171825"/>
            <a:ext cx="11113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7" name="Freeform 1061"/>
          <p:cNvSpPr>
            <a:spLocks/>
          </p:cNvSpPr>
          <p:nvPr/>
        </p:nvSpPr>
        <p:spPr bwMode="auto">
          <a:xfrm flipH="1">
            <a:off x="5883275" y="3132138"/>
            <a:ext cx="12700" cy="793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8" name="Freeform 1062"/>
          <p:cNvSpPr>
            <a:spLocks/>
          </p:cNvSpPr>
          <p:nvPr/>
        </p:nvSpPr>
        <p:spPr bwMode="auto">
          <a:xfrm flipH="1">
            <a:off x="5883275" y="3132138"/>
            <a:ext cx="12700" cy="793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9" name="Freeform 1063"/>
          <p:cNvSpPr>
            <a:spLocks/>
          </p:cNvSpPr>
          <p:nvPr/>
        </p:nvSpPr>
        <p:spPr bwMode="auto">
          <a:xfrm flipH="1">
            <a:off x="5926138" y="3130550"/>
            <a:ext cx="11112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8"/>
              </a:cxn>
              <a:cxn ang="0">
                <a:pos x="6" y="8"/>
              </a:cxn>
              <a:cxn ang="0">
                <a:pos x="5" y="8"/>
              </a:cxn>
              <a:cxn ang="0">
                <a:pos x="8" y="8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8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8"/>
                </a:lnTo>
                <a:lnTo>
                  <a:pt x="6" y="8"/>
                </a:lnTo>
                <a:lnTo>
                  <a:pt x="5" y="8"/>
                </a:lnTo>
                <a:lnTo>
                  <a:pt x="8" y="8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0" name="Freeform 1064"/>
          <p:cNvSpPr>
            <a:spLocks/>
          </p:cNvSpPr>
          <p:nvPr/>
        </p:nvSpPr>
        <p:spPr bwMode="auto">
          <a:xfrm flipH="1">
            <a:off x="5926138" y="3130550"/>
            <a:ext cx="11112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8"/>
              </a:cxn>
              <a:cxn ang="0">
                <a:pos x="6" y="8"/>
              </a:cxn>
              <a:cxn ang="0">
                <a:pos x="5" y="8"/>
              </a:cxn>
              <a:cxn ang="0">
                <a:pos x="6" y="8"/>
              </a:cxn>
              <a:cxn ang="0">
                <a:pos x="5" y="8"/>
              </a:cxn>
              <a:cxn ang="0">
                <a:pos x="8" y="8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8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8"/>
                </a:lnTo>
                <a:lnTo>
                  <a:pt x="6" y="8"/>
                </a:lnTo>
                <a:lnTo>
                  <a:pt x="5" y="8"/>
                </a:lnTo>
                <a:lnTo>
                  <a:pt x="6" y="8"/>
                </a:lnTo>
                <a:lnTo>
                  <a:pt x="5" y="8"/>
                </a:lnTo>
                <a:lnTo>
                  <a:pt x="8" y="8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1" name="Freeform 1065"/>
          <p:cNvSpPr>
            <a:spLocks/>
          </p:cNvSpPr>
          <p:nvPr/>
        </p:nvSpPr>
        <p:spPr bwMode="auto">
          <a:xfrm flipH="1">
            <a:off x="5926138" y="3152775"/>
            <a:ext cx="11112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2" name="Freeform 1066"/>
          <p:cNvSpPr>
            <a:spLocks/>
          </p:cNvSpPr>
          <p:nvPr/>
        </p:nvSpPr>
        <p:spPr bwMode="auto">
          <a:xfrm flipH="1">
            <a:off x="5926138" y="3152775"/>
            <a:ext cx="11112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3" name="Freeform 1067"/>
          <p:cNvSpPr>
            <a:spLocks/>
          </p:cNvSpPr>
          <p:nvPr/>
        </p:nvSpPr>
        <p:spPr bwMode="auto">
          <a:xfrm flipH="1">
            <a:off x="5905500" y="3141663"/>
            <a:ext cx="12700" cy="11112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4" y="10"/>
              </a:cxn>
              <a:cxn ang="0">
                <a:pos x="7" y="7"/>
              </a:cxn>
              <a:cxn ang="0">
                <a:pos x="6" y="9"/>
              </a:cxn>
              <a:cxn ang="0">
                <a:pos x="10" y="4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4" y="0"/>
              </a:cxn>
              <a:cxn ang="0">
                <a:pos x="1" y="3"/>
              </a:cxn>
              <a:cxn ang="0">
                <a:pos x="1" y="4"/>
              </a:cxn>
              <a:cxn ang="0">
                <a:pos x="6" y="0"/>
              </a:cxn>
              <a:cxn ang="0">
                <a:pos x="1" y="1"/>
              </a:cxn>
              <a:cxn ang="0">
                <a:pos x="4" y="1"/>
              </a:cxn>
              <a:cxn ang="0">
                <a:pos x="9" y="4"/>
              </a:cxn>
            </a:cxnLst>
            <a:rect l="0" t="0" r="r" b="b"/>
            <a:pathLst>
              <a:path w="10" h="10">
                <a:moveTo>
                  <a:pt x="9" y="4"/>
                </a:move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4" y="10"/>
                </a:lnTo>
                <a:lnTo>
                  <a:pt x="7" y="7"/>
                </a:lnTo>
                <a:lnTo>
                  <a:pt x="6" y="9"/>
                </a:lnTo>
                <a:lnTo>
                  <a:pt x="10" y="4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4" y="0"/>
                </a:lnTo>
                <a:lnTo>
                  <a:pt x="1" y="3"/>
                </a:lnTo>
                <a:lnTo>
                  <a:pt x="1" y="4"/>
                </a:lnTo>
                <a:lnTo>
                  <a:pt x="6" y="0"/>
                </a:lnTo>
                <a:lnTo>
                  <a:pt x="1" y="1"/>
                </a:lnTo>
                <a:lnTo>
                  <a:pt x="4" y="1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4" name="Freeform 1068"/>
          <p:cNvSpPr>
            <a:spLocks/>
          </p:cNvSpPr>
          <p:nvPr/>
        </p:nvSpPr>
        <p:spPr bwMode="auto">
          <a:xfrm flipH="1">
            <a:off x="5905500" y="3143250"/>
            <a:ext cx="12700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5" name="Freeform 1069"/>
          <p:cNvSpPr>
            <a:spLocks/>
          </p:cNvSpPr>
          <p:nvPr/>
        </p:nvSpPr>
        <p:spPr bwMode="auto">
          <a:xfrm flipH="1">
            <a:off x="5897563" y="3130550"/>
            <a:ext cx="12700" cy="7938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5" y="8"/>
              </a:cxn>
              <a:cxn ang="0">
                <a:pos x="6" y="8"/>
              </a:cxn>
              <a:cxn ang="0">
                <a:pos x="11" y="4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5" y="0"/>
              </a:cxn>
              <a:cxn ang="0">
                <a:pos x="2" y="3"/>
              </a:cxn>
              <a:cxn ang="0">
                <a:pos x="2" y="4"/>
              </a:cxn>
              <a:cxn ang="0">
                <a:pos x="6" y="0"/>
              </a:cxn>
              <a:cxn ang="0">
                <a:pos x="5" y="0"/>
              </a:cxn>
              <a:cxn ang="0">
                <a:pos x="9" y="4"/>
              </a:cxn>
            </a:cxnLst>
            <a:rect l="0" t="0" r="r" b="b"/>
            <a:pathLst>
              <a:path w="11" h="8">
                <a:moveTo>
                  <a:pt x="9" y="4"/>
                </a:move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5" y="8"/>
                </a:lnTo>
                <a:lnTo>
                  <a:pt x="6" y="8"/>
                </a:lnTo>
                <a:lnTo>
                  <a:pt x="11" y="4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5" y="0"/>
                </a:lnTo>
                <a:lnTo>
                  <a:pt x="2" y="3"/>
                </a:lnTo>
                <a:lnTo>
                  <a:pt x="2" y="4"/>
                </a:lnTo>
                <a:lnTo>
                  <a:pt x="6" y="0"/>
                </a:lnTo>
                <a:lnTo>
                  <a:pt x="5" y="0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6" name="Freeform 1070"/>
          <p:cNvSpPr>
            <a:spLocks/>
          </p:cNvSpPr>
          <p:nvPr/>
        </p:nvSpPr>
        <p:spPr bwMode="auto">
          <a:xfrm flipH="1">
            <a:off x="5897563" y="3130550"/>
            <a:ext cx="12700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8"/>
              </a:cxn>
              <a:cxn ang="0">
                <a:pos x="6" y="8"/>
              </a:cxn>
              <a:cxn ang="0">
                <a:pos x="5" y="8"/>
              </a:cxn>
              <a:cxn ang="0">
                <a:pos x="9" y="8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8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8"/>
                </a:lnTo>
                <a:lnTo>
                  <a:pt x="6" y="8"/>
                </a:lnTo>
                <a:lnTo>
                  <a:pt x="5" y="8"/>
                </a:lnTo>
                <a:lnTo>
                  <a:pt x="9" y="8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7" name="Freeform 1071"/>
          <p:cNvSpPr>
            <a:spLocks/>
          </p:cNvSpPr>
          <p:nvPr/>
        </p:nvSpPr>
        <p:spPr bwMode="auto">
          <a:xfrm flipH="1">
            <a:off x="3136900" y="3082925"/>
            <a:ext cx="9525" cy="7938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3" y="2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2"/>
              </a:cxn>
            </a:cxnLst>
            <a:rect l="0" t="0" r="r" b="b"/>
            <a:pathLst>
              <a:path w="9" h="10">
                <a:moveTo>
                  <a:pt x="4" y="2"/>
                </a:moveTo>
                <a:lnTo>
                  <a:pt x="3" y="2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8" name="Freeform 1072"/>
          <p:cNvSpPr>
            <a:spLocks/>
          </p:cNvSpPr>
          <p:nvPr/>
        </p:nvSpPr>
        <p:spPr bwMode="auto">
          <a:xfrm flipH="1">
            <a:off x="3136900" y="3082925"/>
            <a:ext cx="9525" cy="7938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3" y="2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4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7"/>
              </a:cxn>
              <a:cxn ang="0">
                <a:pos x="9" y="7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2"/>
              </a:cxn>
            </a:cxnLst>
            <a:rect l="0" t="0" r="r" b="b"/>
            <a:pathLst>
              <a:path w="9" h="10">
                <a:moveTo>
                  <a:pt x="4" y="2"/>
                </a:moveTo>
                <a:lnTo>
                  <a:pt x="3" y="2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4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7"/>
                </a:lnTo>
                <a:lnTo>
                  <a:pt x="9" y="7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9" name="Freeform 1073"/>
          <p:cNvSpPr>
            <a:spLocks/>
          </p:cNvSpPr>
          <p:nvPr/>
        </p:nvSpPr>
        <p:spPr bwMode="auto">
          <a:xfrm flipH="1">
            <a:off x="3136900" y="3070225"/>
            <a:ext cx="14288" cy="635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90" name="Freeform 1074"/>
          <p:cNvSpPr>
            <a:spLocks/>
          </p:cNvSpPr>
          <p:nvPr/>
        </p:nvSpPr>
        <p:spPr bwMode="auto">
          <a:xfrm flipH="1">
            <a:off x="3136900" y="3055938"/>
            <a:ext cx="14288" cy="7937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4" y="9"/>
              </a:cxn>
              <a:cxn ang="0">
                <a:pos x="6" y="9"/>
              </a:cxn>
              <a:cxn ang="0">
                <a:pos x="10" y="5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4" y="0"/>
              </a:cxn>
              <a:cxn ang="0">
                <a:pos x="1" y="3"/>
              </a:cxn>
              <a:cxn ang="0">
                <a:pos x="1" y="5"/>
              </a:cxn>
              <a:cxn ang="0">
                <a:pos x="6" y="0"/>
              </a:cxn>
              <a:cxn ang="0">
                <a:pos x="4" y="0"/>
              </a:cxn>
              <a:cxn ang="0">
                <a:pos x="9" y="5"/>
              </a:cxn>
            </a:cxnLst>
            <a:rect l="0" t="0" r="r" b="b"/>
            <a:pathLst>
              <a:path w="10" h="9">
                <a:moveTo>
                  <a:pt x="9" y="5"/>
                </a:move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4" y="9"/>
                </a:lnTo>
                <a:lnTo>
                  <a:pt x="6" y="9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4" y="0"/>
                </a:lnTo>
                <a:lnTo>
                  <a:pt x="1" y="3"/>
                </a:lnTo>
                <a:lnTo>
                  <a:pt x="1" y="5"/>
                </a:lnTo>
                <a:lnTo>
                  <a:pt x="6" y="0"/>
                </a:lnTo>
                <a:lnTo>
                  <a:pt x="4" y="0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91" name="Freeform 1075"/>
          <p:cNvSpPr>
            <a:spLocks/>
          </p:cNvSpPr>
          <p:nvPr/>
        </p:nvSpPr>
        <p:spPr bwMode="auto">
          <a:xfrm flipH="1">
            <a:off x="3136900" y="3055938"/>
            <a:ext cx="14288" cy="79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076"/>
          <p:cNvGrpSpPr>
            <a:grpSpLocks/>
          </p:cNvGrpSpPr>
          <p:nvPr/>
        </p:nvGrpSpPr>
        <p:grpSpPr bwMode="auto">
          <a:xfrm>
            <a:off x="2997200" y="3057525"/>
            <a:ext cx="134938" cy="42863"/>
            <a:chOff x="1798" y="1824"/>
            <a:chExt cx="85" cy="27"/>
          </a:xfrm>
        </p:grpSpPr>
        <p:sp>
          <p:nvSpPr>
            <p:cNvPr id="291893" name="Freeform 1077"/>
            <p:cNvSpPr>
              <a:spLocks/>
            </p:cNvSpPr>
            <p:nvPr/>
          </p:nvSpPr>
          <p:spPr bwMode="auto">
            <a:xfrm flipH="1">
              <a:off x="1876" y="1825"/>
              <a:ext cx="6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94" name="Freeform 1078"/>
            <p:cNvSpPr>
              <a:spLocks/>
            </p:cNvSpPr>
            <p:nvPr/>
          </p:nvSpPr>
          <p:spPr bwMode="auto">
            <a:xfrm flipH="1">
              <a:off x="1876" y="1825"/>
              <a:ext cx="6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95" name="Freeform 1079"/>
            <p:cNvSpPr>
              <a:spLocks/>
            </p:cNvSpPr>
            <p:nvPr/>
          </p:nvSpPr>
          <p:spPr bwMode="auto">
            <a:xfrm flipH="1">
              <a:off x="1876" y="1833"/>
              <a:ext cx="6" cy="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4" y="11"/>
                </a:cxn>
                <a:cxn ang="0">
                  <a:pos x="9" y="6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4" y="2"/>
                </a:cxn>
              </a:cxnLst>
              <a:rect l="0" t="0" r="r" b="b"/>
              <a:pathLst>
                <a:path w="9" h="11">
                  <a:moveTo>
                    <a:pt x="4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9" y="6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96" name="Freeform 1080"/>
            <p:cNvSpPr>
              <a:spLocks/>
            </p:cNvSpPr>
            <p:nvPr/>
          </p:nvSpPr>
          <p:spPr bwMode="auto">
            <a:xfrm flipH="1">
              <a:off x="1876" y="1833"/>
              <a:ext cx="6" cy="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4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4" y="2"/>
                </a:cxn>
              </a:cxnLst>
              <a:rect l="0" t="0" r="r" b="b"/>
              <a:pathLst>
                <a:path w="9" h="11">
                  <a:moveTo>
                    <a:pt x="4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97" name="Freeform 1081"/>
            <p:cNvSpPr>
              <a:spLocks/>
            </p:cNvSpPr>
            <p:nvPr/>
          </p:nvSpPr>
          <p:spPr bwMode="auto">
            <a:xfrm flipH="1">
              <a:off x="1873" y="1843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98" name="Freeform 1082"/>
            <p:cNvSpPr>
              <a:spLocks/>
            </p:cNvSpPr>
            <p:nvPr/>
          </p:nvSpPr>
          <p:spPr bwMode="auto">
            <a:xfrm flipH="1">
              <a:off x="1873" y="1842"/>
              <a:ext cx="7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99" name="Freeform 1083"/>
            <p:cNvSpPr>
              <a:spLocks/>
            </p:cNvSpPr>
            <p:nvPr/>
          </p:nvSpPr>
          <p:spPr bwMode="auto">
            <a:xfrm flipH="1">
              <a:off x="1876" y="184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0" name="Freeform 1084"/>
            <p:cNvSpPr>
              <a:spLocks/>
            </p:cNvSpPr>
            <p:nvPr/>
          </p:nvSpPr>
          <p:spPr bwMode="auto">
            <a:xfrm flipH="1">
              <a:off x="1876" y="184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1" name="Freeform 1085"/>
            <p:cNvSpPr>
              <a:spLocks/>
            </p:cNvSpPr>
            <p:nvPr/>
          </p:nvSpPr>
          <p:spPr bwMode="auto">
            <a:xfrm flipH="1">
              <a:off x="1876" y="1844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2" name="Freeform 1086"/>
            <p:cNvSpPr>
              <a:spLocks/>
            </p:cNvSpPr>
            <p:nvPr/>
          </p:nvSpPr>
          <p:spPr bwMode="auto">
            <a:xfrm flipH="1">
              <a:off x="1876" y="1844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3" name="Freeform 1087"/>
            <p:cNvSpPr>
              <a:spLocks/>
            </p:cNvSpPr>
            <p:nvPr/>
          </p:nvSpPr>
          <p:spPr bwMode="auto">
            <a:xfrm flipH="1">
              <a:off x="1876" y="1828"/>
              <a:ext cx="7" cy="6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9" y="4"/>
                </a:cxn>
              </a:cxnLst>
              <a:rect l="0" t="0" r="r" b="b"/>
              <a:pathLst>
                <a:path w="11" h="9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5" y="9"/>
                  </a:lnTo>
                  <a:lnTo>
                    <a:pt x="6" y="9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4" name="Freeform 1088"/>
            <p:cNvSpPr>
              <a:spLocks/>
            </p:cNvSpPr>
            <p:nvPr/>
          </p:nvSpPr>
          <p:spPr bwMode="auto">
            <a:xfrm flipH="1">
              <a:off x="1876" y="1828"/>
              <a:ext cx="7" cy="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5" name="Freeform 1089"/>
            <p:cNvSpPr>
              <a:spLocks/>
            </p:cNvSpPr>
            <p:nvPr/>
          </p:nvSpPr>
          <p:spPr bwMode="auto">
            <a:xfrm flipH="1">
              <a:off x="1871" y="1845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6" y="9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6" name="Freeform 1090"/>
            <p:cNvSpPr>
              <a:spLocks/>
            </p:cNvSpPr>
            <p:nvPr/>
          </p:nvSpPr>
          <p:spPr bwMode="auto">
            <a:xfrm flipH="1">
              <a:off x="1871" y="1845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7" name="Freeform 1091"/>
            <p:cNvSpPr>
              <a:spLocks/>
            </p:cNvSpPr>
            <p:nvPr/>
          </p:nvSpPr>
          <p:spPr bwMode="auto">
            <a:xfrm flipH="1">
              <a:off x="1876" y="1840"/>
              <a:ext cx="6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8" name="Freeform 1092"/>
            <p:cNvSpPr>
              <a:spLocks/>
            </p:cNvSpPr>
            <p:nvPr/>
          </p:nvSpPr>
          <p:spPr bwMode="auto">
            <a:xfrm flipH="1">
              <a:off x="1877" y="1840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6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9" name="Freeform 1093"/>
            <p:cNvSpPr>
              <a:spLocks/>
            </p:cNvSpPr>
            <p:nvPr/>
          </p:nvSpPr>
          <p:spPr bwMode="auto">
            <a:xfrm flipH="1">
              <a:off x="1871" y="1825"/>
              <a:ext cx="9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0" name="Freeform 1094"/>
            <p:cNvSpPr>
              <a:spLocks/>
            </p:cNvSpPr>
            <p:nvPr/>
          </p:nvSpPr>
          <p:spPr bwMode="auto">
            <a:xfrm flipH="1">
              <a:off x="1871" y="1825"/>
              <a:ext cx="9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1" name="Freeform 1095"/>
            <p:cNvSpPr>
              <a:spLocks/>
            </p:cNvSpPr>
            <p:nvPr/>
          </p:nvSpPr>
          <p:spPr bwMode="auto">
            <a:xfrm flipH="1">
              <a:off x="1871" y="1844"/>
              <a:ext cx="9" cy="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2" name="Freeform 1096"/>
            <p:cNvSpPr>
              <a:spLocks/>
            </p:cNvSpPr>
            <p:nvPr/>
          </p:nvSpPr>
          <p:spPr bwMode="auto">
            <a:xfrm flipH="1">
              <a:off x="1871" y="1844"/>
              <a:ext cx="9" cy="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6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3" name="Freeform 1097"/>
            <p:cNvSpPr>
              <a:spLocks/>
            </p:cNvSpPr>
            <p:nvPr/>
          </p:nvSpPr>
          <p:spPr bwMode="auto">
            <a:xfrm flipH="1">
              <a:off x="1804" y="1846"/>
              <a:ext cx="7" cy="5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9" y="4"/>
                </a:cxn>
              </a:cxnLst>
              <a:rect l="0" t="0" r="r" b="b"/>
              <a:pathLst>
                <a:path w="11" h="9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5" y="9"/>
                  </a:lnTo>
                  <a:lnTo>
                    <a:pt x="6" y="9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4" name="Freeform 1098"/>
            <p:cNvSpPr>
              <a:spLocks/>
            </p:cNvSpPr>
            <p:nvPr/>
          </p:nvSpPr>
          <p:spPr bwMode="auto">
            <a:xfrm flipH="1">
              <a:off x="1804" y="1846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5" name="Freeform 1099"/>
            <p:cNvSpPr>
              <a:spLocks/>
            </p:cNvSpPr>
            <p:nvPr/>
          </p:nvSpPr>
          <p:spPr bwMode="auto">
            <a:xfrm flipH="1">
              <a:off x="1798" y="1831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6" name="Freeform 1100"/>
            <p:cNvSpPr>
              <a:spLocks/>
            </p:cNvSpPr>
            <p:nvPr/>
          </p:nvSpPr>
          <p:spPr bwMode="auto">
            <a:xfrm flipH="1">
              <a:off x="1798" y="1831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7" name="Freeform 1101"/>
            <p:cNvSpPr>
              <a:spLocks/>
            </p:cNvSpPr>
            <p:nvPr/>
          </p:nvSpPr>
          <p:spPr bwMode="auto">
            <a:xfrm flipH="1">
              <a:off x="1798" y="1840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8" name="Freeform 1102"/>
            <p:cNvSpPr>
              <a:spLocks/>
            </p:cNvSpPr>
            <p:nvPr/>
          </p:nvSpPr>
          <p:spPr bwMode="auto">
            <a:xfrm flipH="1">
              <a:off x="1798" y="1840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9" name="Freeform 1103"/>
            <p:cNvSpPr>
              <a:spLocks/>
            </p:cNvSpPr>
            <p:nvPr/>
          </p:nvSpPr>
          <p:spPr bwMode="auto">
            <a:xfrm flipH="1">
              <a:off x="1814" y="1824"/>
              <a:ext cx="6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0" name="Freeform 1104"/>
            <p:cNvSpPr>
              <a:spLocks/>
            </p:cNvSpPr>
            <p:nvPr/>
          </p:nvSpPr>
          <p:spPr bwMode="auto">
            <a:xfrm flipH="1">
              <a:off x="1814" y="1824"/>
              <a:ext cx="6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1" name="Freeform 1105"/>
            <p:cNvSpPr>
              <a:spLocks/>
            </p:cNvSpPr>
            <p:nvPr/>
          </p:nvSpPr>
          <p:spPr bwMode="auto">
            <a:xfrm flipH="1">
              <a:off x="1814" y="1832"/>
              <a:ext cx="6" cy="5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9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2" name="Freeform 1106"/>
            <p:cNvSpPr>
              <a:spLocks/>
            </p:cNvSpPr>
            <p:nvPr/>
          </p:nvSpPr>
          <p:spPr bwMode="auto">
            <a:xfrm flipH="1">
              <a:off x="1814" y="1832"/>
              <a:ext cx="6" cy="5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9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3" name="Freeform 1107"/>
            <p:cNvSpPr>
              <a:spLocks/>
            </p:cNvSpPr>
            <p:nvPr/>
          </p:nvSpPr>
          <p:spPr bwMode="auto">
            <a:xfrm flipH="1">
              <a:off x="1808" y="1844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6" y="9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4" name="Freeform 1108"/>
            <p:cNvSpPr>
              <a:spLocks/>
            </p:cNvSpPr>
            <p:nvPr/>
          </p:nvSpPr>
          <p:spPr bwMode="auto">
            <a:xfrm flipH="1">
              <a:off x="1808" y="1844"/>
              <a:ext cx="8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5" name="Freeform 1109"/>
            <p:cNvSpPr>
              <a:spLocks/>
            </p:cNvSpPr>
            <p:nvPr/>
          </p:nvSpPr>
          <p:spPr bwMode="auto">
            <a:xfrm flipH="1">
              <a:off x="1813" y="1841"/>
              <a:ext cx="7" cy="4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9" y="4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8"/>
                  </a:lnTo>
                  <a:lnTo>
                    <a:pt x="6" y="8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6" name="Freeform 1110"/>
            <p:cNvSpPr>
              <a:spLocks/>
            </p:cNvSpPr>
            <p:nvPr/>
          </p:nvSpPr>
          <p:spPr bwMode="auto">
            <a:xfrm flipH="1">
              <a:off x="1813" y="1841"/>
              <a:ext cx="7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7" y="8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7" name="Freeform 1111"/>
            <p:cNvSpPr>
              <a:spLocks/>
            </p:cNvSpPr>
            <p:nvPr/>
          </p:nvSpPr>
          <p:spPr bwMode="auto">
            <a:xfrm flipH="1">
              <a:off x="1807" y="1843"/>
              <a:ext cx="9" cy="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6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8" name="Freeform 1112"/>
            <p:cNvSpPr>
              <a:spLocks/>
            </p:cNvSpPr>
            <p:nvPr/>
          </p:nvSpPr>
          <p:spPr bwMode="auto">
            <a:xfrm flipH="1">
              <a:off x="1807" y="1843"/>
              <a:ext cx="9" cy="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9" name="Freeform 1113"/>
            <p:cNvSpPr>
              <a:spLocks/>
            </p:cNvSpPr>
            <p:nvPr/>
          </p:nvSpPr>
          <p:spPr bwMode="auto">
            <a:xfrm flipH="1">
              <a:off x="1802" y="1836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0" name="Freeform 1114"/>
            <p:cNvSpPr>
              <a:spLocks/>
            </p:cNvSpPr>
            <p:nvPr/>
          </p:nvSpPr>
          <p:spPr bwMode="auto">
            <a:xfrm flipH="1">
              <a:off x="1802" y="1836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1" name="Freeform 1115"/>
            <p:cNvSpPr>
              <a:spLocks/>
            </p:cNvSpPr>
            <p:nvPr/>
          </p:nvSpPr>
          <p:spPr bwMode="auto">
            <a:xfrm flipH="1">
              <a:off x="1802" y="1831"/>
              <a:ext cx="6" cy="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9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2" name="Freeform 1116"/>
            <p:cNvSpPr>
              <a:spLocks/>
            </p:cNvSpPr>
            <p:nvPr/>
          </p:nvSpPr>
          <p:spPr bwMode="auto">
            <a:xfrm flipH="1">
              <a:off x="1801" y="1831"/>
              <a:ext cx="7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1" y="4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7" y="7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1" y="4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3" name="Freeform 1117"/>
            <p:cNvSpPr>
              <a:spLocks/>
            </p:cNvSpPr>
            <p:nvPr/>
          </p:nvSpPr>
          <p:spPr bwMode="auto">
            <a:xfrm flipH="1">
              <a:off x="1816" y="1838"/>
              <a:ext cx="10" cy="13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3" y="7"/>
                </a:cxn>
                <a:cxn ang="0">
                  <a:pos x="15" y="7"/>
                </a:cxn>
                <a:cxn ang="0">
                  <a:pos x="15" y="3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7" y="20"/>
                </a:cxn>
                <a:cxn ang="0">
                  <a:pos x="10" y="22"/>
                </a:cxn>
                <a:cxn ang="0">
                  <a:pos x="13" y="22"/>
                </a:cxn>
                <a:cxn ang="0">
                  <a:pos x="13" y="20"/>
                </a:cxn>
                <a:cxn ang="0">
                  <a:pos x="15" y="20"/>
                </a:cxn>
                <a:cxn ang="0">
                  <a:pos x="15" y="16"/>
                </a:cxn>
                <a:cxn ang="0">
                  <a:pos x="13" y="14"/>
                </a:cxn>
                <a:cxn ang="0">
                  <a:pos x="13" y="13"/>
                </a:cxn>
                <a:cxn ang="0">
                  <a:pos x="10" y="13"/>
                </a:cxn>
                <a:cxn ang="0">
                  <a:pos x="13" y="14"/>
                </a:cxn>
                <a:cxn ang="0">
                  <a:pos x="10" y="11"/>
                </a:cxn>
                <a:cxn ang="0">
                  <a:pos x="7" y="11"/>
                </a:cxn>
                <a:cxn ang="0">
                  <a:pos x="9" y="13"/>
                </a:cxn>
                <a:cxn ang="0">
                  <a:pos x="7" y="10"/>
                </a:cxn>
                <a:cxn ang="0">
                  <a:pos x="6" y="10"/>
                </a:cxn>
                <a:cxn ang="0">
                  <a:pos x="7" y="10"/>
                </a:cxn>
                <a:cxn ang="0">
                  <a:pos x="9" y="7"/>
                </a:cxn>
                <a:cxn ang="0">
                  <a:pos x="7" y="8"/>
                </a:cxn>
                <a:cxn ang="0">
                  <a:pos x="10" y="8"/>
                </a:cxn>
              </a:cxnLst>
              <a:rect l="0" t="0" r="r" b="b"/>
              <a:pathLst>
                <a:path w="15" h="22">
                  <a:moveTo>
                    <a:pt x="10" y="8"/>
                  </a:moveTo>
                  <a:lnTo>
                    <a:pt x="13" y="8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10" y="22"/>
                  </a:lnTo>
                  <a:lnTo>
                    <a:pt x="13" y="22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6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3" y="14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9" y="7"/>
                  </a:lnTo>
                  <a:lnTo>
                    <a:pt x="7" y="8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4" name="Freeform 1118"/>
            <p:cNvSpPr>
              <a:spLocks/>
            </p:cNvSpPr>
            <p:nvPr/>
          </p:nvSpPr>
          <p:spPr bwMode="auto">
            <a:xfrm flipH="1">
              <a:off x="1811" y="1838"/>
              <a:ext cx="10" cy="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8"/>
                </a:cxn>
                <a:cxn ang="0">
                  <a:pos x="4" y="7"/>
                </a:cxn>
                <a:cxn ang="0">
                  <a:pos x="6" y="10"/>
                </a:cxn>
                <a:cxn ang="0">
                  <a:pos x="7" y="10"/>
                </a:cxn>
                <a:cxn ang="0">
                  <a:pos x="6" y="10"/>
                </a:cxn>
                <a:cxn ang="0">
                  <a:pos x="4" y="13"/>
                </a:cxn>
                <a:cxn ang="0">
                  <a:pos x="6" y="11"/>
                </a:cxn>
                <a:cxn ang="0">
                  <a:pos x="1" y="13"/>
                </a:cxn>
                <a:cxn ang="0">
                  <a:pos x="0" y="17"/>
                </a:cxn>
                <a:cxn ang="0">
                  <a:pos x="4" y="13"/>
                </a:cxn>
                <a:cxn ang="0">
                  <a:pos x="3" y="13"/>
                </a:cxn>
                <a:cxn ang="0">
                  <a:pos x="0" y="16"/>
                </a:cxn>
                <a:cxn ang="0">
                  <a:pos x="0" y="20"/>
                </a:cxn>
                <a:cxn ang="0">
                  <a:pos x="1" y="20"/>
                </a:cxn>
                <a:cxn ang="0">
                  <a:pos x="3" y="22"/>
                </a:cxn>
                <a:cxn ang="0">
                  <a:pos x="4" y="22"/>
                </a:cxn>
                <a:cxn ang="0">
                  <a:pos x="9" y="17"/>
                </a:cxn>
                <a:cxn ang="0">
                  <a:pos x="7" y="19"/>
                </a:cxn>
                <a:cxn ang="0">
                  <a:pos x="9" y="20"/>
                </a:cxn>
                <a:cxn ang="0">
                  <a:pos x="13" y="16"/>
                </a:cxn>
                <a:cxn ang="0">
                  <a:pos x="12" y="16"/>
                </a:cxn>
                <a:cxn ang="0">
                  <a:pos x="13" y="16"/>
                </a:cxn>
                <a:cxn ang="0">
                  <a:pos x="13" y="4"/>
                </a:cxn>
                <a:cxn ang="0">
                  <a:pos x="12" y="4"/>
                </a:cxn>
                <a:cxn ang="0">
                  <a:pos x="13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13" h="22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6" y="8"/>
                  </a:lnTo>
                  <a:lnTo>
                    <a:pt x="4" y="7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4" y="13"/>
                  </a:lnTo>
                  <a:lnTo>
                    <a:pt x="6" y="11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9" y="17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5" name="Freeform 1119"/>
            <p:cNvSpPr>
              <a:spLocks/>
            </p:cNvSpPr>
            <p:nvPr/>
          </p:nvSpPr>
          <p:spPr bwMode="auto">
            <a:xfrm flipH="1">
              <a:off x="1807" y="1834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6" name="Freeform 1120"/>
            <p:cNvSpPr>
              <a:spLocks/>
            </p:cNvSpPr>
            <p:nvPr/>
          </p:nvSpPr>
          <p:spPr bwMode="auto">
            <a:xfrm flipH="1">
              <a:off x="1810" y="1834"/>
              <a:ext cx="4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7" name="Freeform 1121"/>
            <p:cNvSpPr>
              <a:spLocks/>
            </p:cNvSpPr>
            <p:nvPr/>
          </p:nvSpPr>
          <p:spPr bwMode="auto">
            <a:xfrm flipH="1">
              <a:off x="1851" y="1843"/>
              <a:ext cx="7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4" y="10"/>
                </a:cxn>
                <a:cxn ang="0">
                  <a:pos x="7" y="7"/>
                </a:cxn>
                <a:cxn ang="0">
                  <a:pos x="5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5" y="0"/>
                </a:cxn>
                <a:cxn ang="0">
                  <a:pos x="1" y="1"/>
                </a:cxn>
                <a:cxn ang="0">
                  <a:pos x="4" y="1"/>
                </a:cxn>
                <a:cxn ang="0">
                  <a:pos x="8" y="4"/>
                </a:cxn>
              </a:cxnLst>
              <a:rect l="0" t="0" r="r" b="b"/>
              <a:pathLst>
                <a:path w="10" h="10">
                  <a:moveTo>
                    <a:pt x="8" y="4"/>
                  </a:moveTo>
                  <a:lnTo>
                    <a:pt x="8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4" y="10"/>
                  </a:lnTo>
                  <a:lnTo>
                    <a:pt x="7" y="7"/>
                  </a:lnTo>
                  <a:lnTo>
                    <a:pt x="5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5" y="0"/>
                  </a:lnTo>
                  <a:lnTo>
                    <a:pt x="1" y="1"/>
                  </a:lnTo>
                  <a:lnTo>
                    <a:pt x="4" y="1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8" name="Freeform 1122"/>
            <p:cNvSpPr>
              <a:spLocks/>
            </p:cNvSpPr>
            <p:nvPr/>
          </p:nvSpPr>
          <p:spPr bwMode="auto">
            <a:xfrm flipH="1">
              <a:off x="1851" y="1843"/>
              <a:ext cx="7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2" y="9"/>
                </a:cxn>
                <a:cxn ang="0">
                  <a:pos x="5" y="9"/>
                </a:cxn>
                <a:cxn ang="0">
                  <a:pos x="4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9" name="Freeform 1123"/>
            <p:cNvSpPr>
              <a:spLocks/>
            </p:cNvSpPr>
            <p:nvPr/>
          </p:nvSpPr>
          <p:spPr bwMode="auto">
            <a:xfrm flipH="1">
              <a:off x="1838" y="1825"/>
              <a:ext cx="8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40" name="Freeform 1124"/>
            <p:cNvSpPr>
              <a:spLocks/>
            </p:cNvSpPr>
            <p:nvPr/>
          </p:nvSpPr>
          <p:spPr bwMode="auto">
            <a:xfrm flipH="1">
              <a:off x="1838" y="1825"/>
              <a:ext cx="8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41" name="Freeform 1125"/>
            <p:cNvSpPr>
              <a:spLocks/>
            </p:cNvSpPr>
            <p:nvPr/>
          </p:nvSpPr>
          <p:spPr bwMode="auto">
            <a:xfrm flipH="1">
              <a:off x="1852" y="1833"/>
              <a:ext cx="6" cy="5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9" y="5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6" y="0"/>
                  </a:lnTo>
                  <a:lnTo>
                    <a:pt x="4" y="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42" name="Freeform 1126"/>
            <p:cNvSpPr>
              <a:spLocks/>
            </p:cNvSpPr>
            <p:nvPr/>
          </p:nvSpPr>
          <p:spPr bwMode="auto">
            <a:xfrm flipH="1">
              <a:off x="1852" y="183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43" name="Freeform 1127"/>
            <p:cNvSpPr>
              <a:spLocks/>
            </p:cNvSpPr>
            <p:nvPr/>
          </p:nvSpPr>
          <p:spPr bwMode="auto">
            <a:xfrm flipH="1">
              <a:off x="1841" y="1827"/>
              <a:ext cx="16" cy="8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9"/>
                </a:cxn>
                <a:cxn ang="0">
                  <a:pos x="4" y="13"/>
                </a:cxn>
                <a:cxn ang="0">
                  <a:pos x="4" y="12"/>
                </a:cxn>
                <a:cxn ang="0">
                  <a:pos x="4" y="13"/>
                </a:cxn>
                <a:cxn ang="0">
                  <a:pos x="16" y="13"/>
                </a:cxn>
                <a:cxn ang="0">
                  <a:pos x="16" y="12"/>
                </a:cxn>
                <a:cxn ang="0">
                  <a:pos x="16" y="13"/>
                </a:cxn>
                <a:cxn ang="0">
                  <a:pos x="21" y="9"/>
                </a:cxn>
                <a:cxn ang="0">
                  <a:pos x="19" y="7"/>
                </a:cxn>
                <a:cxn ang="0">
                  <a:pos x="18" y="9"/>
                </a:cxn>
                <a:cxn ang="0">
                  <a:pos x="22" y="4"/>
                </a:cxn>
                <a:cxn ang="0">
                  <a:pos x="22" y="3"/>
                </a:cxn>
                <a:cxn ang="0">
                  <a:pos x="21" y="1"/>
                </a:cxn>
                <a:cxn ang="0">
                  <a:pos x="21" y="0"/>
                </a:cxn>
                <a:cxn ang="0">
                  <a:pos x="16" y="0"/>
                </a:cxn>
                <a:cxn ang="0">
                  <a:pos x="13" y="3"/>
                </a:cxn>
                <a:cxn ang="0">
                  <a:pos x="13" y="4"/>
                </a:cxn>
                <a:cxn ang="0">
                  <a:pos x="18" y="0"/>
                </a:cxn>
                <a:cxn ang="0">
                  <a:pos x="13" y="1"/>
                </a:cxn>
                <a:cxn ang="0">
                  <a:pos x="12" y="6"/>
                </a:cxn>
                <a:cxn ang="0">
                  <a:pos x="13" y="4"/>
                </a:cxn>
                <a:cxn ang="0">
                  <a:pos x="10" y="6"/>
                </a:cxn>
                <a:cxn ang="0">
                  <a:pos x="10" y="7"/>
                </a:cxn>
                <a:cxn ang="0">
                  <a:pos x="10" y="6"/>
                </a:cxn>
                <a:cxn ang="0">
                  <a:pos x="7" y="4"/>
                </a:cxn>
                <a:cxn ang="0">
                  <a:pos x="9" y="6"/>
                </a:cxn>
                <a:cxn ang="0">
                  <a:pos x="9" y="4"/>
                </a:cxn>
              </a:cxnLst>
              <a:rect l="0" t="0" r="r" b="b"/>
              <a:pathLst>
                <a:path w="22" h="13">
                  <a:moveTo>
                    <a:pt x="9" y="4"/>
                  </a:move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9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12" y="6"/>
                  </a:lnTo>
                  <a:lnTo>
                    <a:pt x="13" y="4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7" y="4"/>
                  </a:lnTo>
                  <a:lnTo>
                    <a:pt x="9" y="6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1944" name="Freeform 1128"/>
          <p:cNvSpPr>
            <a:spLocks/>
          </p:cNvSpPr>
          <p:nvPr/>
        </p:nvSpPr>
        <p:spPr bwMode="auto">
          <a:xfrm flipH="1">
            <a:off x="6030913" y="3095625"/>
            <a:ext cx="166687" cy="61913"/>
          </a:xfrm>
          <a:custGeom>
            <a:avLst/>
            <a:gdLst/>
            <a:ahLst/>
            <a:cxnLst>
              <a:cxn ang="0">
                <a:pos x="5" y="18"/>
              </a:cxn>
              <a:cxn ang="0">
                <a:pos x="3" y="18"/>
              </a:cxn>
              <a:cxn ang="0">
                <a:pos x="0" y="21"/>
              </a:cxn>
              <a:cxn ang="0">
                <a:pos x="0" y="24"/>
              </a:cxn>
              <a:cxn ang="0">
                <a:pos x="24" y="67"/>
              </a:cxn>
              <a:cxn ang="0">
                <a:pos x="26" y="68"/>
              </a:cxn>
              <a:cxn ang="0">
                <a:pos x="26" y="70"/>
              </a:cxn>
              <a:cxn ang="0">
                <a:pos x="29" y="70"/>
              </a:cxn>
              <a:cxn ang="0">
                <a:pos x="141" y="53"/>
              </a:cxn>
              <a:cxn ang="0">
                <a:pos x="142" y="53"/>
              </a:cxn>
              <a:cxn ang="0">
                <a:pos x="145" y="50"/>
              </a:cxn>
              <a:cxn ang="0">
                <a:pos x="145" y="49"/>
              </a:cxn>
              <a:cxn ang="0">
                <a:pos x="141" y="4"/>
              </a:cxn>
              <a:cxn ang="0">
                <a:pos x="141" y="3"/>
              </a:cxn>
              <a:cxn ang="0">
                <a:pos x="138" y="0"/>
              </a:cxn>
              <a:cxn ang="0">
                <a:pos x="136" y="0"/>
              </a:cxn>
              <a:cxn ang="0">
                <a:pos x="5" y="18"/>
              </a:cxn>
              <a:cxn ang="0">
                <a:pos x="5" y="27"/>
              </a:cxn>
              <a:cxn ang="0">
                <a:pos x="136" y="9"/>
              </a:cxn>
              <a:cxn ang="0">
                <a:pos x="132" y="4"/>
              </a:cxn>
              <a:cxn ang="0">
                <a:pos x="136" y="49"/>
              </a:cxn>
              <a:cxn ang="0">
                <a:pos x="141" y="44"/>
              </a:cxn>
              <a:cxn ang="0">
                <a:pos x="29" y="61"/>
              </a:cxn>
              <a:cxn ang="0">
                <a:pos x="33" y="64"/>
              </a:cxn>
              <a:cxn ang="0">
                <a:pos x="9" y="21"/>
              </a:cxn>
              <a:cxn ang="0">
                <a:pos x="5" y="27"/>
              </a:cxn>
              <a:cxn ang="0">
                <a:pos x="5" y="18"/>
              </a:cxn>
            </a:cxnLst>
            <a:rect l="0" t="0" r="r" b="b"/>
            <a:pathLst>
              <a:path w="145" h="70">
                <a:moveTo>
                  <a:pt x="5" y="18"/>
                </a:moveTo>
                <a:lnTo>
                  <a:pt x="3" y="18"/>
                </a:lnTo>
                <a:lnTo>
                  <a:pt x="0" y="21"/>
                </a:lnTo>
                <a:lnTo>
                  <a:pt x="0" y="24"/>
                </a:lnTo>
                <a:lnTo>
                  <a:pt x="24" y="67"/>
                </a:lnTo>
                <a:lnTo>
                  <a:pt x="26" y="68"/>
                </a:lnTo>
                <a:lnTo>
                  <a:pt x="26" y="70"/>
                </a:lnTo>
                <a:lnTo>
                  <a:pt x="29" y="70"/>
                </a:lnTo>
                <a:lnTo>
                  <a:pt x="141" y="53"/>
                </a:lnTo>
                <a:lnTo>
                  <a:pt x="142" y="53"/>
                </a:lnTo>
                <a:lnTo>
                  <a:pt x="145" y="50"/>
                </a:lnTo>
                <a:lnTo>
                  <a:pt x="145" y="49"/>
                </a:lnTo>
                <a:lnTo>
                  <a:pt x="141" y="4"/>
                </a:lnTo>
                <a:lnTo>
                  <a:pt x="141" y="3"/>
                </a:lnTo>
                <a:lnTo>
                  <a:pt x="138" y="0"/>
                </a:lnTo>
                <a:lnTo>
                  <a:pt x="136" y="0"/>
                </a:lnTo>
                <a:lnTo>
                  <a:pt x="5" y="18"/>
                </a:lnTo>
                <a:lnTo>
                  <a:pt x="5" y="27"/>
                </a:lnTo>
                <a:lnTo>
                  <a:pt x="136" y="9"/>
                </a:lnTo>
                <a:lnTo>
                  <a:pt x="132" y="4"/>
                </a:lnTo>
                <a:lnTo>
                  <a:pt x="136" y="49"/>
                </a:lnTo>
                <a:lnTo>
                  <a:pt x="141" y="44"/>
                </a:lnTo>
                <a:lnTo>
                  <a:pt x="29" y="61"/>
                </a:lnTo>
                <a:lnTo>
                  <a:pt x="33" y="64"/>
                </a:lnTo>
                <a:lnTo>
                  <a:pt x="9" y="21"/>
                </a:lnTo>
                <a:lnTo>
                  <a:pt x="5" y="27"/>
                </a:lnTo>
                <a:lnTo>
                  <a:pt x="5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945" name="Freeform 1129"/>
          <p:cNvSpPr>
            <a:spLocks/>
          </p:cNvSpPr>
          <p:nvPr/>
        </p:nvSpPr>
        <p:spPr bwMode="auto">
          <a:xfrm flipH="1">
            <a:off x="6119813" y="3048000"/>
            <a:ext cx="317500" cy="280988"/>
          </a:xfrm>
          <a:custGeom>
            <a:avLst/>
            <a:gdLst/>
            <a:ahLst/>
            <a:cxnLst>
              <a:cxn ang="0">
                <a:pos x="0" y="104"/>
              </a:cxn>
              <a:cxn ang="0">
                <a:pos x="2" y="308"/>
              </a:cxn>
              <a:cxn ang="0">
                <a:pos x="5" y="310"/>
              </a:cxn>
              <a:cxn ang="0">
                <a:pos x="237" y="311"/>
              </a:cxn>
              <a:cxn ang="0">
                <a:pos x="242" y="310"/>
              </a:cxn>
              <a:cxn ang="0">
                <a:pos x="243" y="305"/>
              </a:cxn>
              <a:cxn ang="0">
                <a:pos x="242" y="231"/>
              </a:cxn>
              <a:cxn ang="0">
                <a:pos x="267" y="238"/>
              </a:cxn>
              <a:cxn ang="0">
                <a:pos x="272" y="237"/>
              </a:cxn>
              <a:cxn ang="0">
                <a:pos x="273" y="232"/>
              </a:cxn>
              <a:cxn ang="0">
                <a:pos x="272" y="179"/>
              </a:cxn>
              <a:cxn ang="0">
                <a:pos x="270" y="176"/>
              </a:cxn>
              <a:cxn ang="0">
                <a:pos x="234" y="174"/>
              </a:cxn>
              <a:cxn ang="0">
                <a:pos x="243" y="119"/>
              </a:cxn>
              <a:cxn ang="0">
                <a:pos x="242" y="116"/>
              </a:cxn>
              <a:cxn ang="0">
                <a:pos x="179" y="5"/>
              </a:cxn>
              <a:cxn ang="0">
                <a:pos x="175" y="3"/>
              </a:cxn>
              <a:cxn ang="0">
                <a:pos x="72" y="0"/>
              </a:cxn>
              <a:cxn ang="0">
                <a:pos x="69" y="2"/>
              </a:cxn>
              <a:cxn ang="0">
                <a:pos x="66" y="3"/>
              </a:cxn>
              <a:cxn ang="0">
                <a:pos x="14" y="112"/>
              </a:cxn>
              <a:cxn ang="0">
                <a:pos x="72" y="15"/>
              </a:cxn>
              <a:cxn ang="0">
                <a:pos x="167" y="14"/>
              </a:cxn>
              <a:cxn ang="0">
                <a:pos x="228" y="119"/>
              </a:cxn>
              <a:cxn ang="0">
                <a:pos x="227" y="183"/>
              </a:cxn>
              <a:cxn ang="0">
                <a:pos x="228" y="188"/>
              </a:cxn>
              <a:cxn ang="0">
                <a:pos x="233" y="189"/>
              </a:cxn>
              <a:cxn ang="0">
                <a:pos x="266" y="189"/>
              </a:cxn>
              <a:cxn ang="0">
                <a:pos x="258" y="231"/>
              </a:cxn>
              <a:cxn ang="0">
                <a:pos x="234" y="223"/>
              </a:cxn>
              <a:cxn ang="0">
                <a:pos x="230" y="225"/>
              </a:cxn>
              <a:cxn ang="0">
                <a:pos x="228" y="228"/>
              </a:cxn>
              <a:cxn ang="0">
                <a:pos x="227" y="231"/>
              </a:cxn>
              <a:cxn ang="0">
                <a:pos x="236" y="296"/>
              </a:cxn>
              <a:cxn ang="0">
                <a:pos x="15" y="304"/>
              </a:cxn>
              <a:cxn ang="0">
                <a:pos x="14" y="112"/>
              </a:cxn>
            </a:cxnLst>
            <a:rect l="0" t="0" r="r" b="b"/>
            <a:pathLst>
              <a:path w="273" h="311">
                <a:moveTo>
                  <a:pt x="2" y="103"/>
                </a:moveTo>
                <a:lnTo>
                  <a:pt x="0" y="104"/>
                </a:lnTo>
                <a:lnTo>
                  <a:pt x="0" y="305"/>
                </a:lnTo>
                <a:lnTo>
                  <a:pt x="2" y="308"/>
                </a:lnTo>
                <a:lnTo>
                  <a:pt x="2" y="310"/>
                </a:lnTo>
                <a:lnTo>
                  <a:pt x="5" y="310"/>
                </a:lnTo>
                <a:lnTo>
                  <a:pt x="6" y="311"/>
                </a:lnTo>
                <a:lnTo>
                  <a:pt x="237" y="311"/>
                </a:lnTo>
                <a:lnTo>
                  <a:pt x="240" y="310"/>
                </a:lnTo>
                <a:lnTo>
                  <a:pt x="242" y="310"/>
                </a:lnTo>
                <a:lnTo>
                  <a:pt x="242" y="308"/>
                </a:lnTo>
                <a:lnTo>
                  <a:pt x="243" y="305"/>
                </a:lnTo>
                <a:lnTo>
                  <a:pt x="243" y="304"/>
                </a:lnTo>
                <a:lnTo>
                  <a:pt x="242" y="231"/>
                </a:lnTo>
                <a:lnTo>
                  <a:pt x="234" y="238"/>
                </a:lnTo>
                <a:lnTo>
                  <a:pt x="267" y="238"/>
                </a:lnTo>
                <a:lnTo>
                  <a:pt x="270" y="237"/>
                </a:lnTo>
                <a:lnTo>
                  <a:pt x="272" y="237"/>
                </a:lnTo>
                <a:lnTo>
                  <a:pt x="272" y="235"/>
                </a:lnTo>
                <a:lnTo>
                  <a:pt x="273" y="232"/>
                </a:lnTo>
                <a:lnTo>
                  <a:pt x="273" y="180"/>
                </a:lnTo>
                <a:lnTo>
                  <a:pt x="272" y="179"/>
                </a:lnTo>
                <a:lnTo>
                  <a:pt x="272" y="176"/>
                </a:lnTo>
                <a:lnTo>
                  <a:pt x="270" y="176"/>
                </a:lnTo>
                <a:lnTo>
                  <a:pt x="267" y="174"/>
                </a:lnTo>
                <a:lnTo>
                  <a:pt x="234" y="174"/>
                </a:lnTo>
                <a:lnTo>
                  <a:pt x="242" y="182"/>
                </a:lnTo>
                <a:lnTo>
                  <a:pt x="243" y="119"/>
                </a:lnTo>
                <a:lnTo>
                  <a:pt x="243" y="118"/>
                </a:lnTo>
                <a:lnTo>
                  <a:pt x="242" y="116"/>
                </a:lnTo>
                <a:lnTo>
                  <a:pt x="179" y="8"/>
                </a:lnTo>
                <a:lnTo>
                  <a:pt x="179" y="5"/>
                </a:lnTo>
                <a:lnTo>
                  <a:pt x="178" y="5"/>
                </a:lnTo>
                <a:lnTo>
                  <a:pt x="175" y="3"/>
                </a:lnTo>
                <a:lnTo>
                  <a:pt x="173" y="3"/>
                </a:lnTo>
                <a:lnTo>
                  <a:pt x="72" y="0"/>
                </a:lnTo>
                <a:lnTo>
                  <a:pt x="70" y="0"/>
                </a:lnTo>
                <a:lnTo>
                  <a:pt x="69" y="2"/>
                </a:lnTo>
                <a:lnTo>
                  <a:pt x="67" y="2"/>
                </a:lnTo>
                <a:lnTo>
                  <a:pt x="66" y="3"/>
                </a:lnTo>
                <a:lnTo>
                  <a:pt x="2" y="103"/>
                </a:lnTo>
                <a:lnTo>
                  <a:pt x="14" y="112"/>
                </a:lnTo>
                <a:lnTo>
                  <a:pt x="78" y="12"/>
                </a:lnTo>
                <a:lnTo>
                  <a:pt x="72" y="15"/>
                </a:lnTo>
                <a:lnTo>
                  <a:pt x="173" y="18"/>
                </a:lnTo>
                <a:lnTo>
                  <a:pt x="167" y="14"/>
                </a:lnTo>
                <a:lnTo>
                  <a:pt x="230" y="122"/>
                </a:lnTo>
                <a:lnTo>
                  <a:pt x="228" y="119"/>
                </a:lnTo>
                <a:lnTo>
                  <a:pt x="227" y="182"/>
                </a:lnTo>
                <a:lnTo>
                  <a:pt x="227" y="183"/>
                </a:lnTo>
                <a:lnTo>
                  <a:pt x="228" y="186"/>
                </a:lnTo>
                <a:lnTo>
                  <a:pt x="228" y="188"/>
                </a:lnTo>
                <a:lnTo>
                  <a:pt x="231" y="188"/>
                </a:lnTo>
                <a:lnTo>
                  <a:pt x="233" y="189"/>
                </a:lnTo>
                <a:lnTo>
                  <a:pt x="234" y="189"/>
                </a:lnTo>
                <a:lnTo>
                  <a:pt x="266" y="189"/>
                </a:lnTo>
                <a:lnTo>
                  <a:pt x="258" y="182"/>
                </a:lnTo>
                <a:lnTo>
                  <a:pt x="258" y="231"/>
                </a:lnTo>
                <a:lnTo>
                  <a:pt x="266" y="223"/>
                </a:lnTo>
                <a:lnTo>
                  <a:pt x="234" y="223"/>
                </a:lnTo>
                <a:lnTo>
                  <a:pt x="233" y="223"/>
                </a:lnTo>
                <a:lnTo>
                  <a:pt x="230" y="225"/>
                </a:lnTo>
                <a:lnTo>
                  <a:pt x="228" y="226"/>
                </a:lnTo>
                <a:lnTo>
                  <a:pt x="228" y="228"/>
                </a:lnTo>
                <a:lnTo>
                  <a:pt x="227" y="229"/>
                </a:lnTo>
                <a:lnTo>
                  <a:pt x="227" y="231"/>
                </a:lnTo>
                <a:lnTo>
                  <a:pt x="228" y="304"/>
                </a:lnTo>
                <a:lnTo>
                  <a:pt x="236" y="296"/>
                </a:lnTo>
                <a:lnTo>
                  <a:pt x="8" y="296"/>
                </a:lnTo>
                <a:lnTo>
                  <a:pt x="15" y="304"/>
                </a:lnTo>
                <a:lnTo>
                  <a:pt x="15" y="107"/>
                </a:lnTo>
                <a:lnTo>
                  <a:pt x="14" y="112"/>
                </a:lnTo>
                <a:lnTo>
                  <a:pt x="2" y="10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946" name="Rectangle 1130"/>
          <p:cNvSpPr>
            <a:spLocks noChangeArrowheads="1"/>
          </p:cNvSpPr>
          <p:nvPr/>
        </p:nvSpPr>
        <p:spPr bwMode="auto">
          <a:xfrm flipH="1">
            <a:off x="6191250" y="3105150"/>
            <a:ext cx="177800" cy="163513"/>
          </a:xfrm>
          <a:prstGeom prst="rect">
            <a:avLst/>
          </a:prstGeom>
          <a:solidFill>
            <a:srgbClr val="00FFFF"/>
          </a:solidFill>
          <a:ln w="127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1947" name="Line 1131"/>
          <p:cNvSpPr>
            <a:spLocks noChangeShapeType="1"/>
          </p:cNvSpPr>
          <p:nvPr/>
        </p:nvSpPr>
        <p:spPr bwMode="auto">
          <a:xfrm>
            <a:off x="5818188" y="3098800"/>
            <a:ext cx="469900" cy="74613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" name="Group 1132"/>
          <p:cNvGrpSpPr>
            <a:grpSpLocks/>
          </p:cNvGrpSpPr>
          <p:nvPr/>
        </p:nvGrpSpPr>
        <p:grpSpPr bwMode="auto">
          <a:xfrm>
            <a:off x="2895600" y="3060700"/>
            <a:ext cx="134938" cy="42863"/>
            <a:chOff x="1798" y="1824"/>
            <a:chExt cx="85" cy="27"/>
          </a:xfrm>
        </p:grpSpPr>
        <p:sp>
          <p:nvSpPr>
            <p:cNvPr id="291949" name="Freeform 1133"/>
            <p:cNvSpPr>
              <a:spLocks/>
            </p:cNvSpPr>
            <p:nvPr/>
          </p:nvSpPr>
          <p:spPr bwMode="auto">
            <a:xfrm flipH="1">
              <a:off x="1876" y="1825"/>
              <a:ext cx="6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0" name="Freeform 1134"/>
            <p:cNvSpPr>
              <a:spLocks/>
            </p:cNvSpPr>
            <p:nvPr/>
          </p:nvSpPr>
          <p:spPr bwMode="auto">
            <a:xfrm flipH="1">
              <a:off x="1876" y="1825"/>
              <a:ext cx="6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1" name="Freeform 1135"/>
            <p:cNvSpPr>
              <a:spLocks/>
            </p:cNvSpPr>
            <p:nvPr/>
          </p:nvSpPr>
          <p:spPr bwMode="auto">
            <a:xfrm flipH="1">
              <a:off x="1876" y="1833"/>
              <a:ext cx="6" cy="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4" y="11"/>
                </a:cxn>
                <a:cxn ang="0">
                  <a:pos x="9" y="6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4" y="2"/>
                </a:cxn>
              </a:cxnLst>
              <a:rect l="0" t="0" r="r" b="b"/>
              <a:pathLst>
                <a:path w="9" h="11">
                  <a:moveTo>
                    <a:pt x="4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9" y="6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2" name="Freeform 1136"/>
            <p:cNvSpPr>
              <a:spLocks/>
            </p:cNvSpPr>
            <p:nvPr/>
          </p:nvSpPr>
          <p:spPr bwMode="auto">
            <a:xfrm flipH="1">
              <a:off x="1876" y="1833"/>
              <a:ext cx="6" cy="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4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4" y="2"/>
                </a:cxn>
              </a:cxnLst>
              <a:rect l="0" t="0" r="r" b="b"/>
              <a:pathLst>
                <a:path w="9" h="11">
                  <a:moveTo>
                    <a:pt x="4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3" name="Freeform 1137"/>
            <p:cNvSpPr>
              <a:spLocks/>
            </p:cNvSpPr>
            <p:nvPr/>
          </p:nvSpPr>
          <p:spPr bwMode="auto">
            <a:xfrm flipH="1">
              <a:off x="1873" y="1843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4" name="Freeform 1138"/>
            <p:cNvSpPr>
              <a:spLocks/>
            </p:cNvSpPr>
            <p:nvPr/>
          </p:nvSpPr>
          <p:spPr bwMode="auto">
            <a:xfrm flipH="1">
              <a:off x="1873" y="1842"/>
              <a:ext cx="7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5" name="Freeform 1139"/>
            <p:cNvSpPr>
              <a:spLocks/>
            </p:cNvSpPr>
            <p:nvPr/>
          </p:nvSpPr>
          <p:spPr bwMode="auto">
            <a:xfrm flipH="1">
              <a:off x="1876" y="184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6" name="Freeform 1140"/>
            <p:cNvSpPr>
              <a:spLocks/>
            </p:cNvSpPr>
            <p:nvPr/>
          </p:nvSpPr>
          <p:spPr bwMode="auto">
            <a:xfrm flipH="1">
              <a:off x="1876" y="184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7" name="Freeform 1141"/>
            <p:cNvSpPr>
              <a:spLocks/>
            </p:cNvSpPr>
            <p:nvPr/>
          </p:nvSpPr>
          <p:spPr bwMode="auto">
            <a:xfrm flipH="1">
              <a:off x="1876" y="1844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8" name="Freeform 1142"/>
            <p:cNvSpPr>
              <a:spLocks/>
            </p:cNvSpPr>
            <p:nvPr/>
          </p:nvSpPr>
          <p:spPr bwMode="auto">
            <a:xfrm flipH="1">
              <a:off x="1876" y="1844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9" name="Freeform 1143"/>
            <p:cNvSpPr>
              <a:spLocks/>
            </p:cNvSpPr>
            <p:nvPr/>
          </p:nvSpPr>
          <p:spPr bwMode="auto">
            <a:xfrm flipH="1">
              <a:off x="1876" y="1828"/>
              <a:ext cx="7" cy="6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9" y="4"/>
                </a:cxn>
              </a:cxnLst>
              <a:rect l="0" t="0" r="r" b="b"/>
              <a:pathLst>
                <a:path w="11" h="9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5" y="9"/>
                  </a:lnTo>
                  <a:lnTo>
                    <a:pt x="6" y="9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0" name="Freeform 1144"/>
            <p:cNvSpPr>
              <a:spLocks/>
            </p:cNvSpPr>
            <p:nvPr/>
          </p:nvSpPr>
          <p:spPr bwMode="auto">
            <a:xfrm flipH="1">
              <a:off x="1876" y="1828"/>
              <a:ext cx="7" cy="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1" name="Freeform 1145"/>
            <p:cNvSpPr>
              <a:spLocks/>
            </p:cNvSpPr>
            <p:nvPr/>
          </p:nvSpPr>
          <p:spPr bwMode="auto">
            <a:xfrm flipH="1">
              <a:off x="1871" y="1845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6" y="9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2" name="Freeform 1146"/>
            <p:cNvSpPr>
              <a:spLocks/>
            </p:cNvSpPr>
            <p:nvPr/>
          </p:nvSpPr>
          <p:spPr bwMode="auto">
            <a:xfrm flipH="1">
              <a:off x="1871" y="1845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3" name="Freeform 1147"/>
            <p:cNvSpPr>
              <a:spLocks/>
            </p:cNvSpPr>
            <p:nvPr/>
          </p:nvSpPr>
          <p:spPr bwMode="auto">
            <a:xfrm flipH="1">
              <a:off x="1876" y="1840"/>
              <a:ext cx="6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4" name="Freeform 1148"/>
            <p:cNvSpPr>
              <a:spLocks/>
            </p:cNvSpPr>
            <p:nvPr/>
          </p:nvSpPr>
          <p:spPr bwMode="auto">
            <a:xfrm flipH="1">
              <a:off x="1877" y="1840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6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5" name="Freeform 1149"/>
            <p:cNvSpPr>
              <a:spLocks/>
            </p:cNvSpPr>
            <p:nvPr/>
          </p:nvSpPr>
          <p:spPr bwMode="auto">
            <a:xfrm flipH="1">
              <a:off x="1871" y="1825"/>
              <a:ext cx="9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6" name="Freeform 1150"/>
            <p:cNvSpPr>
              <a:spLocks/>
            </p:cNvSpPr>
            <p:nvPr/>
          </p:nvSpPr>
          <p:spPr bwMode="auto">
            <a:xfrm flipH="1">
              <a:off x="1871" y="1825"/>
              <a:ext cx="9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7" name="Freeform 1151"/>
            <p:cNvSpPr>
              <a:spLocks/>
            </p:cNvSpPr>
            <p:nvPr/>
          </p:nvSpPr>
          <p:spPr bwMode="auto">
            <a:xfrm flipH="1">
              <a:off x="1871" y="1844"/>
              <a:ext cx="9" cy="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8" name="Freeform 1152"/>
            <p:cNvSpPr>
              <a:spLocks/>
            </p:cNvSpPr>
            <p:nvPr/>
          </p:nvSpPr>
          <p:spPr bwMode="auto">
            <a:xfrm flipH="1">
              <a:off x="1871" y="1844"/>
              <a:ext cx="9" cy="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6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9" name="Freeform 1153"/>
            <p:cNvSpPr>
              <a:spLocks/>
            </p:cNvSpPr>
            <p:nvPr/>
          </p:nvSpPr>
          <p:spPr bwMode="auto">
            <a:xfrm flipH="1">
              <a:off x="1804" y="1846"/>
              <a:ext cx="7" cy="5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9" y="4"/>
                </a:cxn>
              </a:cxnLst>
              <a:rect l="0" t="0" r="r" b="b"/>
              <a:pathLst>
                <a:path w="11" h="9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5" y="9"/>
                  </a:lnTo>
                  <a:lnTo>
                    <a:pt x="6" y="9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0" name="Freeform 1154"/>
            <p:cNvSpPr>
              <a:spLocks/>
            </p:cNvSpPr>
            <p:nvPr/>
          </p:nvSpPr>
          <p:spPr bwMode="auto">
            <a:xfrm flipH="1">
              <a:off x="1804" y="1846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1" name="Freeform 1155"/>
            <p:cNvSpPr>
              <a:spLocks/>
            </p:cNvSpPr>
            <p:nvPr/>
          </p:nvSpPr>
          <p:spPr bwMode="auto">
            <a:xfrm flipH="1">
              <a:off x="1798" y="1831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2" name="Freeform 1156"/>
            <p:cNvSpPr>
              <a:spLocks/>
            </p:cNvSpPr>
            <p:nvPr/>
          </p:nvSpPr>
          <p:spPr bwMode="auto">
            <a:xfrm flipH="1">
              <a:off x="1798" y="1831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3" name="Freeform 1157"/>
            <p:cNvSpPr>
              <a:spLocks/>
            </p:cNvSpPr>
            <p:nvPr/>
          </p:nvSpPr>
          <p:spPr bwMode="auto">
            <a:xfrm flipH="1">
              <a:off x="1798" y="1840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4" name="Freeform 1158"/>
            <p:cNvSpPr>
              <a:spLocks/>
            </p:cNvSpPr>
            <p:nvPr/>
          </p:nvSpPr>
          <p:spPr bwMode="auto">
            <a:xfrm flipH="1">
              <a:off x="1798" y="1840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5" name="Freeform 1159"/>
            <p:cNvSpPr>
              <a:spLocks/>
            </p:cNvSpPr>
            <p:nvPr/>
          </p:nvSpPr>
          <p:spPr bwMode="auto">
            <a:xfrm flipH="1">
              <a:off x="1814" y="1824"/>
              <a:ext cx="6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6" name="Freeform 1160"/>
            <p:cNvSpPr>
              <a:spLocks/>
            </p:cNvSpPr>
            <p:nvPr/>
          </p:nvSpPr>
          <p:spPr bwMode="auto">
            <a:xfrm flipH="1">
              <a:off x="1814" y="1824"/>
              <a:ext cx="6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7" name="Freeform 1161"/>
            <p:cNvSpPr>
              <a:spLocks/>
            </p:cNvSpPr>
            <p:nvPr/>
          </p:nvSpPr>
          <p:spPr bwMode="auto">
            <a:xfrm flipH="1">
              <a:off x="1814" y="1832"/>
              <a:ext cx="6" cy="5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9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8" name="Freeform 1162"/>
            <p:cNvSpPr>
              <a:spLocks/>
            </p:cNvSpPr>
            <p:nvPr/>
          </p:nvSpPr>
          <p:spPr bwMode="auto">
            <a:xfrm flipH="1">
              <a:off x="1814" y="1832"/>
              <a:ext cx="6" cy="5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9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9" name="Freeform 1163"/>
            <p:cNvSpPr>
              <a:spLocks/>
            </p:cNvSpPr>
            <p:nvPr/>
          </p:nvSpPr>
          <p:spPr bwMode="auto">
            <a:xfrm flipH="1">
              <a:off x="1808" y="1844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6" y="9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0" name="Freeform 1164"/>
            <p:cNvSpPr>
              <a:spLocks/>
            </p:cNvSpPr>
            <p:nvPr/>
          </p:nvSpPr>
          <p:spPr bwMode="auto">
            <a:xfrm flipH="1">
              <a:off x="1808" y="1844"/>
              <a:ext cx="8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1" name="Freeform 1165"/>
            <p:cNvSpPr>
              <a:spLocks/>
            </p:cNvSpPr>
            <p:nvPr/>
          </p:nvSpPr>
          <p:spPr bwMode="auto">
            <a:xfrm flipH="1">
              <a:off x="1813" y="1841"/>
              <a:ext cx="7" cy="4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9" y="4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8"/>
                  </a:lnTo>
                  <a:lnTo>
                    <a:pt x="6" y="8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2" name="Freeform 1166"/>
            <p:cNvSpPr>
              <a:spLocks/>
            </p:cNvSpPr>
            <p:nvPr/>
          </p:nvSpPr>
          <p:spPr bwMode="auto">
            <a:xfrm flipH="1">
              <a:off x="1813" y="1841"/>
              <a:ext cx="7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7" y="8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3" name="Freeform 1167"/>
            <p:cNvSpPr>
              <a:spLocks/>
            </p:cNvSpPr>
            <p:nvPr/>
          </p:nvSpPr>
          <p:spPr bwMode="auto">
            <a:xfrm flipH="1">
              <a:off x="1807" y="1843"/>
              <a:ext cx="9" cy="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6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4" name="Freeform 1168"/>
            <p:cNvSpPr>
              <a:spLocks/>
            </p:cNvSpPr>
            <p:nvPr/>
          </p:nvSpPr>
          <p:spPr bwMode="auto">
            <a:xfrm flipH="1">
              <a:off x="1807" y="1843"/>
              <a:ext cx="9" cy="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5" name="Freeform 1169"/>
            <p:cNvSpPr>
              <a:spLocks/>
            </p:cNvSpPr>
            <p:nvPr/>
          </p:nvSpPr>
          <p:spPr bwMode="auto">
            <a:xfrm flipH="1">
              <a:off x="1802" y="1836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6" name="Freeform 1170"/>
            <p:cNvSpPr>
              <a:spLocks/>
            </p:cNvSpPr>
            <p:nvPr/>
          </p:nvSpPr>
          <p:spPr bwMode="auto">
            <a:xfrm flipH="1">
              <a:off x="1802" y="1836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7" name="Freeform 1171"/>
            <p:cNvSpPr>
              <a:spLocks/>
            </p:cNvSpPr>
            <p:nvPr/>
          </p:nvSpPr>
          <p:spPr bwMode="auto">
            <a:xfrm flipH="1">
              <a:off x="1802" y="1831"/>
              <a:ext cx="6" cy="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9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8" name="Freeform 1172"/>
            <p:cNvSpPr>
              <a:spLocks/>
            </p:cNvSpPr>
            <p:nvPr/>
          </p:nvSpPr>
          <p:spPr bwMode="auto">
            <a:xfrm flipH="1">
              <a:off x="1801" y="1831"/>
              <a:ext cx="7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1" y="4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7" y="7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1" y="4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9" name="Freeform 1173"/>
            <p:cNvSpPr>
              <a:spLocks/>
            </p:cNvSpPr>
            <p:nvPr/>
          </p:nvSpPr>
          <p:spPr bwMode="auto">
            <a:xfrm flipH="1">
              <a:off x="1816" y="1838"/>
              <a:ext cx="10" cy="13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3" y="7"/>
                </a:cxn>
                <a:cxn ang="0">
                  <a:pos x="15" y="7"/>
                </a:cxn>
                <a:cxn ang="0">
                  <a:pos x="15" y="3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7" y="20"/>
                </a:cxn>
                <a:cxn ang="0">
                  <a:pos x="10" y="22"/>
                </a:cxn>
                <a:cxn ang="0">
                  <a:pos x="13" y="22"/>
                </a:cxn>
                <a:cxn ang="0">
                  <a:pos x="13" y="20"/>
                </a:cxn>
                <a:cxn ang="0">
                  <a:pos x="15" y="20"/>
                </a:cxn>
                <a:cxn ang="0">
                  <a:pos x="15" y="16"/>
                </a:cxn>
                <a:cxn ang="0">
                  <a:pos x="13" y="14"/>
                </a:cxn>
                <a:cxn ang="0">
                  <a:pos x="13" y="13"/>
                </a:cxn>
                <a:cxn ang="0">
                  <a:pos x="10" y="13"/>
                </a:cxn>
                <a:cxn ang="0">
                  <a:pos x="13" y="14"/>
                </a:cxn>
                <a:cxn ang="0">
                  <a:pos x="10" y="11"/>
                </a:cxn>
                <a:cxn ang="0">
                  <a:pos x="7" y="11"/>
                </a:cxn>
                <a:cxn ang="0">
                  <a:pos x="9" y="13"/>
                </a:cxn>
                <a:cxn ang="0">
                  <a:pos x="7" y="10"/>
                </a:cxn>
                <a:cxn ang="0">
                  <a:pos x="6" y="10"/>
                </a:cxn>
                <a:cxn ang="0">
                  <a:pos x="7" y="10"/>
                </a:cxn>
                <a:cxn ang="0">
                  <a:pos x="9" y="7"/>
                </a:cxn>
                <a:cxn ang="0">
                  <a:pos x="7" y="8"/>
                </a:cxn>
                <a:cxn ang="0">
                  <a:pos x="10" y="8"/>
                </a:cxn>
              </a:cxnLst>
              <a:rect l="0" t="0" r="r" b="b"/>
              <a:pathLst>
                <a:path w="15" h="22">
                  <a:moveTo>
                    <a:pt x="10" y="8"/>
                  </a:moveTo>
                  <a:lnTo>
                    <a:pt x="13" y="8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10" y="22"/>
                  </a:lnTo>
                  <a:lnTo>
                    <a:pt x="13" y="22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6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3" y="14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9" y="7"/>
                  </a:lnTo>
                  <a:lnTo>
                    <a:pt x="7" y="8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0" name="Freeform 1174"/>
            <p:cNvSpPr>
              <a:spLocks/>
            </p:cNvSpPr>
            <p:nvPr/>
          </p:nvSpPr>
          <p:spPr bwMode="auto">
            <a:xfrm flipH="1">
              <a:off x="1811" y="1838"/>
              <a:ext cx="10" cy="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8"/>
                </a:cxn>
                <a:cxn ang="0">
                  <a:pos x="4" y="7"/>
                </a:cxn>
                <a:cxn ang="0">
                  <a:pos x="6" y="10"/>
                </a:cxn>
                <a:cxn ang="0">
                  <a:pos x="7" y="10"/>
                </a:cxn>
                <a:cxn ang="0">
                  <a:pos x="6" y="10"/>
                </a:cxn>
                <a:cxn ang="0">
                  <a:pos x="4" y="13"/>
                </a:cxn>
                <a:cxn ang="0">
                  <a:pos x="6" y="11"/>
                </a:cxn>
                <a:cxn ang="0">
                  <a:pos x="1" y="13"/>
                </a:cxn>
                <a:cxn ang="0">
                  <a:pos x="0" y="17"/>
                </a:cxn>
                <a:cxn ang="0">
                  <a:pos x="4" y="13"/>
                </a:cxn>
                <a:cxn ang="0">
                  <a:pos x="3" y="13"/>
                </a:cxn>
                <a:cxn ang="0">
                  <a:pos x="0" y="16"/>
                </a:cxn>
                <a:cxn ang="0">
                  <a:pos x="0" y="20"/>
                </a:cxn>
                <a:cxn ang="0">
                  <a:pos x="1" y="20"/>
                </a:cxn>
                <a:cxn ang="0">
                  <a:pos x="3" y="22"/>
                </a:cxn>
                <a:cxn ang="0">
                  <a:pos x="4" y="22"/>
                </a:cxn>
                <a:cxn ang="0">
                  <a:pos x="9" y="17"/>
                </a:cxn>
                <a:cxn ang="0">
                  <a:pos x="7" y="19"/>
                </a:cxn>
                <a:cxn ang="0">
                  <a:pos x="9" y="20"/>
                </a:cxn>
                <a:cxn ang="0">
                  <a:pos x="13" y="16"/>
                </a:cxn>
                <a:cxn ang="0">
                  <a:pos x="12" y="16"/>
                </a:cxn>
                <a:cxn ang="0">
                  <a:pos x="13" y="16"/>
                </a:cxn>
                <a:cxn ang="0">
                  <a:pos x="13" y="4"/>
                </a:cxn>
                <a:cxn ang="0">
                  <a:pos x="12" y="4"/>
                </a:cxn>
                <a:cxn ang="0">
                  <a:pos x="13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13" h="22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6" y="8"/>
                  </a:lnTo>
                  <a:lnTo>
                    <a:pt x="4" y="7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4" y="13"/>
                  </a:lnTo>
                  <a:lnTo>
                    <a:pt x="6" y="11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9" y="17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1" name="Freeform 1175"/>
            <p:cNvSpPr>
              <a:spLocks/>
            </p:cNvSpPr>
            <p:nvPr/>
          </p:nvSpPr>
          <p:spPr bwMode="auto">
            <a:xfrm flipH="1">
              <a:off x="1807" y="1834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2" name="Freeform 1176"/>
            <p:cNvSpPr>
              <a:spLocks/>
            </p:cNvSpPr>
            <p:nvPr/>
          </p:nvSpPr>
          <p:spPr bwMode="auto">
            <a:xfrm flipH="1">
              <a:off x="1810" y="1834"/>
              <a:ext cx="4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3" name="Freeform 1177"/>
            <p:cNvSpPr>
              <a:spLocks/>
            </p:cNvSpPr>
            <p:nvPr/>
          </p:nvSpPr>
          <p:spPr bwMode="auto">
            <a:xfrm flipH="1">
              <a:off x="1851" y="1843"/>
              <a:ext cx="7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4" y="10"/>
                </a:cxn>
                <a:cxn ang="0">
                  <a:pos x="7" y="7"/>
                </a:cxn>
                <a:cxn ang="0">
                  <a:pos x="5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5" y="0"/>
                </a:cxn>
                <a:cxn ang="0">
                  <a:pos x="1" y="1"/>
                </a:cxn>
                <a:cxn ang="0">
                  <a:pos x="4" y="1"/>
                </a:cxn>
                <a:cxn ang="0">
                  <a:pos x="8" y="4"/>
                </a:cxn>
              </a:cxnLst>
              <a:rect l="0" t="0" r="r" b="b"/>
              <a:pathLst>
                <a:path w="10" h="10">
                  <a:moveTo>
                    <a:pt x="8" y="4"/>
                  </a:moveTo>
                  <a:lnTo>
                    <a:pt x="8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4" y="10"/>
                  </a:lnTo>
                  <a:lnTo>
                    <a:pt x="7" y="7"/>
                  </a:lnTo>
                  <a:lnTo>
                    <a:pt x="5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5" y="0"/>
                  </a:lnTo>
                  <a:lnTo>
                    <a:pt x="1" y="1"/>
                  </a:lnTo>
                  <a:lnTo>
                    <a:pt x="4" y="1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4" name="Freeform 1178"/>
            <p:cNvSpPr>
              <a:spLocks/>
            </p:cNvSpPr>
            <p:nvPr/>
          </p:nvSpPr>
          <p:spPr bwMode="auto">
            <a:xfrm flipH="1">
              <a:off x="1851" y="1843"/>
              <a:ext cx="7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2" y="9"/>
                </a:cxn>
                <a:cxn ang="0">
                  <a:pos x="5" y="9"/>
                </a:cxn>
                <a:cxn ang="0">
                  <a:pos x="4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5" name="Freeform 1179"/>
            <p:cNvSpPr>
              <a:spLocks/>
            </p:cNvSpPr>
            <p:nvPr/>
          </p:nvSpPr>
          <p:spPr bwMode="auto">
            <a:xfrm flipH="1">
              <a:off x="1838" y="1825"/>
              <a:ext cx="8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6" name="Freeform 1180"/>
            <p:cNvSpPr>
              <a:spLocks/>
            </p:cNvSpPr>
            <p:nvPr/>
          </p:nvSpPr>
          <p:spPr bwMode="auto">
            <a:xfrm flipH="1">
              <a:off x="1838" y="1825"/>
              <a:ext cx="8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7" name="Freeform 1181"/>
            <p:cNvSpPr>
              <a:spLocks/>
            </p:cNvSpPr>
            <p:nvPr/>
          </p:nvSpPr>
          <p:spPr bwMode="auto">
            <a:xfrm flipH="1">
              <a:off x="1852" y="1833"/>
              <a:ext cx="6" cy="5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9" y="5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6" y="0"/>
                  </a:lnTo>
                  <a:lnTo>
                    <a:pt x="4" y="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8" name="Freeform 1182"/>
            <p:cNvSpPr>
              <a:spLocks/>
            </p:cNvSpPr>
            <p:nvPr/>
          </p:nvSpPr>
          <p:spPr bwMode="auto">
            <a:xfrm flipH="1">
              <a:off x="1852" y="183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9" name="Freeform 1183"/>
            <p:cNvSpPr>
              <a:spLocks/>
            </p:cNvSpPr>
            <p:nvPr/>
          </p:nvSpPr>
          <p:spPr bwMode="auto">
            <a:xfrm flipH="1">
              <a:off x="1841" y="1827"/>
              <a:ext cx="16" cy="8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9"/>
                </a:cxn>
                <a:cxn ang="0">
                  <a:pos x="4" y="13"/>
                </a:cxn>
                <a:cxn ang="0">
                  <a:pos x="4" y="12"/>
                </a:cxn>
                <a:cxn ang="0">
                  <a:pos x="4" y="13"/>
                </a:cxn>
                <a:cxn ang="0">
                  <a:pos x="16" y="13"/>
                </a:cxn>
                <a:cxn ang="0">
                  <a:pos x="16" y="12"/>
                </a:cxn>
                <a:cxn ang="0">
                  <a:pos x="16" y="13"/>
                </a:cxn>
                <a:cxn ang="0">
                  <a:pos x="21" y="9"/>
                </a:cxn>
                <a:cxn ang="0">
                  <a:pos x="19" y="7"/>
                </a:cxn>
                <a:cxn ang="0">
                  <a:pos x="18" y="9"/>
                </a:cxn>
                <a:cxn ang="0">
                  <a:pos x="22" y="4"/>
                </a:cxn>
                <a:cxn ang="0">
                  <a:pos x="22" y="3"/>
                </a:cxn>
                <a:cxn ang="0">
                  <a:pos x="21" y="1"/>
                </a:cxn>
                <a:cxn ang="0">
                  <a:pos x="21" y="0"/>
                </a:cxn>
                <a:cxn ang="0">
                  <a:pos x="16" y="0"/>
                </a:cxn>
                <a:cxn ang="0">
                  <a:pos x="13" y="3"/>
                </a:cxn>
                <a:cxn ang="0">
                  <a:pos x="13" y="4"/>
                </a:cxn>
                <a:cxn ang="0">
                  <a:pos x="18" y="0"/>
                </a:cxn>
                <a:cxn ang="0">
                  <a:pos x="13" y="1"/>
                </a:cxn>
                <a:cxn ang="0">
                  <a:pos x="12" y="6"/>
                </a:cxn>
                <a:cxn ang="0">
                  <a:pos x="13" y="4"/>
                </a:cxn>
                <a:cxn ang="0">
                  <a:pos x="10" y="6"/>
                </a:cxn>
                <a:cxn ang="0">
                  <a:pos x="10" y="7"/>
                </a:cxn>
                <a:cxn ang="0">
                  <a:pos x="10" y="6"/>
                </a:cxn>
                <a:cxn ang="0">
                  <a:pos x="7" y="4"/>
                </a:cxn>
                <a:cxn ang="0">
                  <a:pos x="9" y="6"/>
                </a:cxn>
                <a:cxn ang="0">
                  <a:pos x="9" y="4"/>
                </a:cxn>
              </a:cxnLst>
              <a:rect l="0" t="0" r="r" b="b"/>
              <a:pathLst>
                <a:path w="22" h="13">
                  <a:moveTo>
                    <a:pt x="9" y="4"/>
                  </a:move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9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12" y="6"/>
                  </a:lnTo>
                  <a:lnTo>
                    <a:pt x="13" y="4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7" y="4"/>
                  </a:lnTo>
                  <a:lnTo>
                    <a:pt x="9" y="6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184"/>
          <p:cNvGrpSpPr>
            <a:grpSpLocks/>
          </p:cNvGrpSpPr>
          <p:nvPr/>
        </p:nvGrpSpPr>
        <p:grpSpPr bwMode="auto">
          <a:xfrm>
            <a:off x="2752725" y="3060700"/>
            <a:ext cx="134938" cy="42863"/>
            <a:chOff x="1798" y="1824"/>
            <a:chExt cx="85" cy="27"/>
          </a:xfrm>
        </p:grpSpPr>
        <p:sp>
          <p:nvSpPr>
            <p:cNvPr id="292001" name="Freeform 1185"/>
            <p:cNvSpPr>
              <a:spLocks/>
            </p:cNvSpPr>
            <p:nvPr/>
          </p:nvSpPr>
          <p:spPr bwMode="auto">
            <a:xfrm flipH="1">
              <a:off x="1876" y="1825"/>
              <a:ext cx="6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2" name="Freeform 1186"/>
            <p:cNvSpPr>
              <a:spLocks/>
            </p:cNvSpPr>
            <p:nvPr/>
          </p:nvSpPr>
          <p:spPr bwMode="auto">
            <a:xfrm flipH="1">
              <a:off x="1876" y="1825"/>
              <a:ext cx="6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3" name="Freeform 1187"/>
            <p:cNvSpPr>
              <a:spLocks/>
            </p:cNvSpPr>
            <p:nvPr/>
          </p:nvSpPr>
          <p:spPr bwMode="auto">
            <a:xfrm flipH="1">
              <a:off x="1876" y="1833"/>
              <a:ext cx="6" cy="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4" y="11"/>
                </a:cxn>
                <a:cxn ang="0">
                  <a:pos x="9" y="6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4" y="2"/>
                </a:cxn>
              </a:cxnLst>
              <a:rect l="0" t="0" r="r" b="b"/>
              <a:pathLst>
                <a:path w="9" h="11">
                  <a:moveTo>
                    <a:pt x="4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9" y="6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4" name="Freeform 1188"/>
            <p:cNvSpPr>
              <a:spLocks/>
            </p:cNvSpPr>
            <p:nvPr/>
          </p:nvSpPr>
          <p:spPr bwMode="auto">
            <a:xfrm flipH="1">
              <a:off x="1876" y="1833"/>
              <a:ext cx="6" cy="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4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4" y="2"/>
                </a:cxn>
              </a:cxnLst>
              <a:rect l="0" t="0" r="r" b="b"/>
              <a:pathLst>
                <a:path w="9" h="11">
                  <a:moveTo>
                    <a:pt x="4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5" name="Freeform 1189"/>
            <p:cNvSpPr>
              <a:spLocks/>
            </p:cNvSpPr>
            <p:nvPr/>
          </p:nvSpPr>
          <p:spPr bwMode="auto">
            <a:xfrm flipH="1">
              <a:off x="1873" y="1843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6" name="Freeform 1190"/>
            <p:cNvSpPr>
              <a:spLocks/>
            </p:cNvSpPr>
            <p:nvPr/>
          </p:nvSpPr>
          <p:spPr bwMode="auto">
            <a:xfrm flipH="1">
              <a:off x="1873" y="1842"/>
              <a:ext cx="7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7" name="Freeform 1191"/>
            <p:cNvSpPr>
              <a:spLocks/>
            </p:cNvSpPr>
            <p:nvPr/>
          </p:nvSpPr>
          <p:spPr bwMode="auto">
            <a:xfrm flipH="1">
              <a:off x="1876" y="184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8" name="Freeform 1192"/>
            <p:cNvSpPr>
              <a:spLocks/>
            </p:cNvSpPr>
            <p:nvPr/>
          </p:nvSpPr>
          <p:spPr bwMode="auto">
            <a:xfrm flipH="1">
              <a:off x="1876" y="184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9" name="Freeform 1193"/>
            <p:cNvSpPr>
              <a:spLocks/>
            </p:cNvSpPr>
            <p:nvPr/>
          </p:nvSpPr>
          <p:spPr bwMode="auto">
            <a:xfrm flipH="1">
              <a:off x="1876" y="1844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0" name="Freeform 1194"/>
            <p:cNvSpPr>
              <a:spLocks/>
            </p:cNvSpPr>
            <p:nvPr/>
          </p:nvSpPr>
          <p:spPr bwMode="auto">
            <a:xfrm flipH="1">
              <a:off x="1876" y="1844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1" name="Freeform 1195"/>
            <p:cNvSpPr>
              <a:spLocks/>
            </p:cNvSpPr>
            <p:nvPr/>
          </p:nvSpPr>
          <p:spPr bwMode="auto">
            <a:xfrm flipH="1">
              <a:off x="1876" y="1828"/>
              <a:ext cx="7" cy="6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9" y="4"/>
                </a:cxn>
              </a:cxnLst>
              <a:rect l="0" t="0" r="r" b="b"/>
              <a:pathLst>
                <a:path w="11" h="9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5" y="9"/>
                  </a:lnTo>
                  <a:lnTo>
                    <a:pt x="6" y="9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2" name="Freeform 1196"/>
            <p:cNvSpPr>
              <a:spLocks/>
            </p:cNvSpPr>
            <p:nvPr/>
          </p:nvSpPr>
          <p:spPr bwMode="auto">
            <a:xfrm flipH="1">
              <a:off x="1876" y="1828"/>
              <a:ext cx="7" cy="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3" name="Freeform 1197"/>
            <p:cNvSpPr>
              <a:spLocks/>
            </p:cNvSpPr>
            <p:nvPr/>
          </p:nvSpPr>
          <p:spPr bwMode="auto">
            <a:xfrm flipH="1">
              <a:off x="1871" y="1845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6" y="9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4" name="Freeform 1198"/>
            <p:cNvSpPr>
              <a:spLocks/>
            </p:cNvSpPr>
            <p:nvPr/>
          </p:nvSpPr>
          <p:spPr bwMode="auto">
            <a:xfrm flipH="1">
              <a:off x="1871" y="1845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5" name="Freeform 1199"/>
            <p:cNvSpPr>
              <a:spLocks/>
            </p:cNvSpPr>
            <p:nvPr/>
          </p:nvSpPr>
          <p:spPr bwMode="auto">
            <a:xfrm flipH="1">
              <a:off x="1876" y="1840"/>
              <a:ext cx="6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6" name="Freeform 1200"/>
            <p:cNvSpPr>
              <a:spLocks/>
            </p:cNvSpPr>
            <p:nvPr/>
          </p:nvSpPr>
          <p:spPr bwMode="auto">
            <a:xfrm flipH="1">
              <a:off x="1877" y="1840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6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7" name="Freeform 1201"/>
            <p:cNvSpPr>
              <a:spLocks/>
            </p:cNvSpPr>
            <p:nvPr/>
          </p:nvSpPr>
          <p:spPr bwMode="auto">
            <a:xfrm flipH="1">
              <a:off x="1871" y="1825"/>
              <a:ext cx="9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8" name="Freeform 1202"/>
            <p:cNvSpPr>
              <a:spLocks/>
            </p:cNvSpPr>
            <p:nvPr/>
          </p:nvSpPr>
          <p:spPr bwMode="auto">
            <a:xfrm flipH="1">
              <a:off x="1871" y="1825"/>
              <a:ext cx="9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9" name="Freeform 1203"/>
            <p:cNvSpPr>
              <a:spLocks/>
            </p:cNvSpPr>
            <p:nvPr/>
          </p:nvSpPr>
          <p:spPr bwMode="auto">
            <a:xfrm flipH="1">
              <a:off x="1871" y="1844"/>
              <a:ext cx="9" cy="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0" name="Freeform 1204"/>
            <p:cNvSpPr>
              <a:spLocks/>
            </p:cNvSpPr>
            <p:nvPr/>
          </p:nvSpPr>
          <p:spPr bwMode="auto">
            <a:xfrm flipH="1">
              <a:off x="1871" y="1844"/>
              <a:ext cx="9" cy="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6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1" name="Freeform 1205"/>
            <p:cNvSpPr>
              <a:spLocks/>
            </p:cNvSpPr>
            <p:nvPr/>
          </p:nvSpPr>
          <p:spPr bwMode="auto">
            <a:xfrm flipH="1">
              <a:off x="1804" y="1846"/>
              <a:ext cx="7" cy="5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9" y="4"/>
                </a:cxn>
              </a:cxnLst>
              <a:rect l="0" t="0" r="r" b="b"/>
              <a:pathLst>
                <a:path w="11" h="9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5" y="9"/>
                  </a:lnTo>
                  <a:lnTo>
                    <a:pt x="6" y="9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2" name="Freeform 1206"/>
            <p:cNvSpPr>
              <a:spLocks/>
            </p:cNvSpPr>
            <p:nvPr/>
          </p:nvSpPr>
          <p:spPr bwMode="auto">
            <a:xfrm flipH="1">
              <a:off x="1804" y="1846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3" name="Freeform 1207"/>
            <p:cNvSpPr>
              <a:spLocks/>
            </p:cNvSpPr>
            <p:nvPr/>
          </p:nvSpPr>
          <p:spPr bwMode="auto">
            <a:xfrm flipH="1">
              <a:off x="1798" y="1831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4" name="Freeform 1208"/>
            <p:cNvSpPr>
              <a:spLocks/>
            </p:cNvSpPr>
            <p:nvPr/>
          </p:nvSpPr>
          <p:spPr bwMode="auto">
            <a:xfrm flipH="1">
              <a:off x="1798" y="1831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5" name="Freeform 1209"/>
            <p:cNvSpPr>
              <a:spLocks/>
            </p:cNvSpPr>
            <p:nvPr/>
          </p:nvSpPr>
          <p:spPr bwMode="auto">
            <a:xfrm flipH="1">
              <a:off x="1798" y="1840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6" name="Freeform 1210"/>
            <p:cNvSpPr>
              <a:spLocks/>
            </p:cNvSpPr>
            <p:nvPr/>
          </p:nvSpPr>
          <p:spPr bwMode="auto">
            <a:xfrm flipH="1">
              <a:off x="1798" y="1840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7" name="Freeform 1211"/>
            <p:cNvSpPr>
              <a:spLocks/>
            </p:cNvSpPr>
            <p:nvPr/>
          </p:nvSpPr>
          <p:spPr bwMode="auto">
            <a:xfrm flipH="1">
              <a:off x="1814" y="1824"/>
              <a:ext cx="6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8" name="Freeform 1212"/>
            <p:cNvSpPr>
              <a:spLocks/>
            </p:cNvSpPr>
            <p:nvPr/>
          </p:nvSpPr>
          <p:spPr bwMode="auto">
            <a:xfrm flipH="1">
              <a:off x="1814" y="1824"/>
              <a:ext cx="6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9" name="Freeform 1213"/>
            <p:cNvSpPr>
              <a:spLocks/>
            </p:cNvSpPr>
            <p:nvPr/>
          </p:nvSpPr>
          <p:spPr bwMode="auto">
            <a:xfrm flipH="1">
              <a:off x="1814" y="1832"/>
              <a:ext cx="6" cy="5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9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0" name="Freeform 1214"/>
            <p:cNvSpPr>
              <a:spLocks/>
            </p:cNvSpPr>
            <p:nvPr/>
          </p:nvSpPr>
          <p:spPr bwMode="auto">
            <a:xfrm flipH="1">
              <a:off x="1814" y="1832"/>
              <a:ext cx="6" cy="5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9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1" name="Freeform 1215"/>
            <p:cNvSpPr>
              <a:spLocks/>
            </p:cNvSpPr>
            <p:nvPr/>
          </p:nvSpPr>
          <p:spPr bwMode="auto">
            <a:xfrm flipH="1">
              <a:off x="1808" y="1844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6" y="9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2" name="Freeform 1216"/>
            <p:cNvSpPr>
              <a:spLocks/>
            </p:cNvSpPr>
            <p:nvPr/>
          </p:nvSpPr>
          <p:spPr bwMode="auto">
            <a:xfrm flipH="1">
              <a:off x="1808" y="1844"/>
              <a:ext cx="8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3" name="Freeform 1217"/>
            <p:cNvSpPr>
              <a:spLocks/>
            </p:cNvSpPr>
            <p:nvPr/>
          </p:nvSpPr>
          <p:spPr bwMode="auto">
            <a:xfrm flipH="1">
              <a:off x="1813" y="1841"/>
              <a:ext cx="7" cy="4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9" y="4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8"/>
                  </a:lnTo>
                  <a:lnTo>
                    <a:pt x="6" y="8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4" name="Freeform 1218"/>
            <p:cNvSpPr>
              <a:spLocks/>
            </p:cNvSpPr>
            <p:nvPr/>
          </p:nvSpPr>
          <p:spPr bwMode="auto">
            <a:xfrm flipH="1">
              <a:off x="1813" y="1841"/>
              <a:ext cx="7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7" y="8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5" name="Freeform 1219"/>
            <p:cNvSpPr>
              <a:spLocks/>
            </p:cNvSpPr>
            <p:nvPr/>
          </p:nvSpPr>
          <p:spPr bwMode="auto">
            <a:xfrm flipH="1">
              <a:off x="1807" y="1843"/>
              <a:ext cx="9" cy="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6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6" name="Freeform 1220"/>
            <p:cNvSpPr>
              <a:spLocks/>
            </p:cNvSpPr>
            <p:nvPr/>
          </p:nvSpPr>
          <p:spPr bwMode="auto">
            <a:xfrm flipH="1">
              <a:off x="1807" y="1843"/>
              <a:ext cx="9" cy="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7" name="Freeform 1221"/>
            <p:cNvSpPr>
              <a:spLocks/>
            </p:cNvSpPr>
            <p:nvPr/>
          </p:nvSpPr>
          <p:spPr bwMode="auto">
            <a:xfrm flipH="1">
              <a:off x="1802" y="1836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8" name="Freeform 1222"/>
            <p:cNvSpPr>
              <a:spLocks/>
            </p:cNvSpPr>
            <p:nvPr/>
          </p:nvSpPr>
          <p:spPr bwMode="auto">
            <a:xfrm flipH="1">
              <a:off x="1802" y="1836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9" name="Freeform 1223"/>
            <p:cNvSpPr>
              <a:spLocks/>
            </p:cNvSpPr>
            <p:nvPr/>
          </p:nvSpPr>
          <p:spPr bwMode="auto">
            <a:xfrm flipH="1">
              <a:off x="1802" y="1831"/>
              <a:ext cx="6" cy="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9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0" name="Freeform 1224"/>
            <p:cNvSpPr>
              <a:spLocks/>
            </p:cNvSpPr>
            <p:nvPr/>
          </p:nvSpPr>
          <p:spPr bwMode="auto">
            <a:xfrm flipH="1">
              <a:off x="1801" y="1831"/>
              <a:ext cx="7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1" y="4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7" y="7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1" y="4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1" name="Freeform 1225"/>
            <p:cNvSpPr>
              <a:spLocks/>
            </p:cNvSpPr>
            <p:nvPr/>
          </p:nvSpPr>
          <p:spPr bwMode="auto">
            <a:xfrm flipH="1">
              <a:off x="1816" y="1838"/>
              <a:ext cx="10" cy="13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3" y="7"/>
                </a:cxn>
                <a:cxn ang="0">
                  <a:pos x="15" y="7"/>
                </a:cxn>
                <a:cxn ang="0">
                  <a:pos x="15" y="3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7" y="20"/>
                </a:cxn>
                <a:cxn ang="0">
                  <a:pos x="10" y="22"/>
                </a:cxn>
                <a:cxn ang="0">
                  <a:pos x="13" y="22"/>
                </a:cxn>
                <a:cxn ang="0">
                  <a:pos x="13" y="20"/>
                </a:cxn>
                <a:cxn ang="0">
                  <a:pos x="15" y="20"/>
                </a:cxn>
                <a:cxn ang="0">
                  <a:pos x="15" y="16"/>
                </a:cxn>
                <a:cxn ang="0">
                  <a:pos x="13" y="14"/>
                </a:cxn>
                <a:cxn ang="0">
                  <a:pos x="13" y="13"/>
                </a:cxn>
                <a:cxn ang="0">
                  <a:pos x="10" y="13"/>
                </a:cxn>
                <a:cxn ang="0">
                  <a:pos x="13" y="14"/>
                </a:cxn>
                <a:cxn ang="0">
                  <a:pos x="10" y="11"/>
                </a:cxn>
                <a:cxn ang="0">
                  <a:pos x="7" y="11"/>
                </a:cxn>
                <a:cxn ang="0">
                  <a:pos x="9" y="13"/>
                </a:cxn>
                <a:cxn ang="0">
                  <a:pos x="7" y="10"/>
                </a:cxn>
                <a:cxn ang="0">
                  <a:pos x="6" y="10"/>
                </a:cxn>
                <a:cxn ang="0">
                  <a:pos x="7" y="10"/>
                </a:cxn>
                <a:cxn ang="0">
                  <a:pos x="9" y="7"/>
                </a:cxn>
                <a:cxn ang="0">
                  <a:pos x="7" y="8"/>
                </a:cxn>
                <a:cxn ang="0">
                  <a:pos x="10" y="8"/>
                </a:cxn>
              </a:cxnLst>
              <a:rect l="0" t="0" r="r" b="b"/>
              <a:pathLst>
                <a:path w="15" h="22">
                  <a:moveTo>
                    <a:pt x="10" y="8"/>
                  </a:moveTo>
                  <a:lnTo>
                    <a:pt x="13" y="8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10" y="22"/>
                  </a:lnTo>
                  <a:lnTo>
                    <a:pt x="13" y="22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6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3" y="14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9" y="7"/>
                  </a:lnTo>
                  <a:lnTo>
                    <a:pt x="7" y="8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2" name="Freeform 1226"/>
            <p:cNvSpPr>
              <a:spLocks/>
            </p:cNvSpPr>
            <p:nvPr/>
          </p:nvSpPr>
          <p:spPr bwMode="auto">
            <a:xfrm flipH="1">
              <a:off x="1811" y="1838"/>
              <a:ext cx="10" cy="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8"/>
                </a:cxn>
                <a:cxn ang="0">
                  <a:pos x="4" y="7"/>
                </a:cxn>
                <a:cxn ang="0">
                  <a:pos x="6" y="10"/>
                </a:cxn>
                <a:cxn ang="0">
                  <a:pos x="7" y="10"/>
                </a:cxn>
                <a:cxn ang="0">
                  <a:pos x="6" y="10"/>
                </a:cxn>
                <a:cxn ang="0">
                  <a:pos x="4" y="13"/>
                </a:cxn>
                <a:cxn ang="0">
                  <a:pos x="6" y="11"/>
                </a:cxn>
                <a:cxn ang="0">
                  <a:pos x="1" y="13"/>
                </a:cxn>
                <a:cxn ang="0">
                  <a:pos x="0" y="17"/>
                </a:cxn>
                <a:cxn ang="0">
                  <a:pos x="4" y="13"/>
                </a:cxn>
                <a:cxn ang="0">
                  <a:pos x="3" y="13"/>
                </a:cxn>
                <a:cxn ang="0">
                  <a:pos x="0" y="16"/>
                </a:cxn>
                <a:cxn ang="0">
                  <a:pos x="0" y="20"/>
                </a:cxn>
                <a:cxn ang="0">
                  <a:pos x="1" y="20"/>
                </a:cxn>
                <a:cxn ang="0">
                  <a:pos x="3" y="22"/>
                </a:cxn>
                <a:cxn ang="0">
                  <a:pos x="4" y="22"/>
                </a:cxn>
                <a:cxn ang="0">
                  <a:pos x="9" y="17"/>
                </a:cxn>
                <a:cxn ang="0">
                  <a:pos x="7" y="19"/>
                </a:cxn>
                <a:cxn ang="0">
                  <a:pos x="9" y="20"/>
                </a:cxn>
                <a:cxn ang="0">
                  <a:pos x="13" y="16"/>
                </a:cxn>
                <a:cxn ang="0">
                  <a:pos x="12" y="16"/>
                </a:cxn>
                <a:cxn ang="0">
                  <a:pos x="13" y="16"/>
                </a:cxn>
                <a:cxn ang="0">
                  <a:pos x="13" y="4"/>
                </a:cxn>
                <a:cxn ang="0">
                  <a:pos x="12" y="4"/>
                </a:cxn>
                <a:cxn ang="0">
                  <a:pos x="13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13" h="22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6" y="8"/>
                  </a:lnTo>
                  <a:lnTo>
                    <a:pt x="4" y="7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4" y="13"/>
                  </a:lnTo>
                  <a:lnTo>
                    <a:pt x="6" y="11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9" y="17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3" name="Freeform 1227"/>
            <p:cNvSpPr>
              <a:spLocks/>
            </p:cNvSpPr>
            <p:nvPr/>
          </p:nvSpPr>
          <p:spPr bwMode="auto">
            <a:xfrm flipH="1">
              <a:off x="1807" y="1834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4" name="Freeform 1228"/>
            <p:cNvSpPr>
              <a:spLocks/>
            </p:cNvSpPr>
            <p:nvPr/>
          </p:nvSpPr>
          <p:spPr bwMode="auto">
            <a:xfrm flipH="1">
              <a:off x="1810" y="1834"/>
              <a:ext cx="4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5" name="Freeform 1229"/>
            <p:cNvSpPr>
              <a:spLocks/>
            </p:cNvSpPr>
            <p:nvPr/>
          </p:nvSpPr>
          <p:spPr bwMode="auto">
            <a:xfrm flipH="1">
              <a:off x="1851" y="1843"/>
              <a:ext cx="7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4" y="10"/>
                </a:cxn>
                <a:cxn ang="0">
                  <a:pos x="7" y="7"/>
                </a:cxn>
                <a:cxn ang="0">
                  <a:pos x="5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5" y="0"/>
                </a:cxn>
                <a:cxn ang="0">
                  <a:pos x="1" y="1"/>
                </a:cxn>
                <a:cxn ang="0">
                  <a:pos x="4" y="1"/>
                </a:cxn>
                <a:cxn ang="0">
                  <a:pos x="8" y="4"/>
                </a:cxn>
              </a:cxnLst>
              <a:rect l="0" t="0" r="r" b="b"/>
              <a:pathLst>
                <a:path w="10" h="10">
                  <a:moveTo>
                    <a:pt x="8" y="4"/>
                  </a:moveTo>
                  <a:lnTo>
                    <a:pt x="8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4" y="10"/>
                  </a:lnTo>
                  <a:lnTo>
                    <a:pt x="7" y="7"/>
                  </a:lnTo>
                  <a:lnTo>
                    <a:pt x="5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5" y="0"/>
                  </a:lnTo>
                  <a:lnTo>
                    <a:pt x="1" y="1"/>
                  </a:lnTo>
                  <a:lnTo>
                    <a:pt x="4" y="1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6" name="Freeform 1230"/>
            <p:cNvSpPr>
              <a:spLocks/>
            </p:cNvSpPr>
            <p:nvPr/>
          </p:nvSpPr>
          <p:spPr bwMode="auto">
            <a:xfrm flipH="1">
              <a:off x="1851" y="1843"/>
              <a:ext cx="7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2" y="9"/>
                </a:cxn>
                <a:cxn ang="0">
                  <a:pos x="5" y="9"/>
                </a:cxn>
                <a:cxn ang="0">
                  <a:pos x="4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7" name="Freeform 1231"/>
            <p:cNvSpPr>
              <a:spLocks/>
            </p:cNvSpPr>
            <p:nvPr/>
          </p:nvSpPr>
          <p:spPr bwMode="auto">
            <a:xfrm flipH="1">
              <a:off x="1838" y="1825"/>
              <a:ext cx="8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8" name="Freeform 1232"/>
            <p:cNvSpPr>
              <a:spLocks/>
            </p:cNvSpPr>
            <p:nvPr/>
          </p:nvSpPr>
          <p:spPr bwMode="auto">
            <a:xfrm flipH="1">
              <a:off x="1838" y="1825"/>
              <a:ext cx="8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9" name="Freeform 1233"/>
            <p:cNvSpPr>
              <a:spLocks/>
            </p:cNvSpPr>
            <p:nvPr/>
          </p:nvSpPr>
          <p:spPr bwMode="auto">
            <a:xfrm flipH="1">
              <a:off x="1852" y="1833"/>
              <a:ext cx="6" cy="5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9" y="5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6" y="0"/>
                  </a:lnTo>
                  <a:lnTo>
                    <a:pt x="4" y="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50" name="Freeform 1234"/>
            <p:cNvSpPr>
              <a:spLocks/>
            </p:cNvSpPr>
            <p:nvPr/>
          </p:nvSpPr>
          <p:spPr bwMode="auto">
            <a:xfrm flipH="1">
              <a:off x="1852" y="183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51" name="Freeform 1235"/>
            <p:cNvSpPr>
              <a:spLocks/>
            </p:cNvSpPr>
            <p:nvPr/>
          </p:nvSpPr>
          <p:spPr bwMode="auto">
            <a:xfrm flipH="1">
              <a:off x="1841" y="1827"/>
              <a:ext cx="16" cy="8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9"/>
                </a:cxn>
                <a:cxn ang="0">
                  <a:pos x="4" y="13"/>
                </a:cxn>
                <a:cxn ang="0">
                  <a:pos x="4" y="12"/>
                </a:cxn>
                <a:cxn ang="0">
                  <a:pos x="4" y="13"/>
                </a:cxn>
                <a:cxn ang="0">
                  <a:pos x="16" y="13"/>
                </a:cxn>
                <a:cxn ang="0">
                  <a:pos x="16" y="12"/>
                </a:cxn>
                <a:cxn ang="0">
                  <a:pos x="16" y="13"/>
                </a:cxn>
                <a:cxn ang="0">
                  <a:pos x="21" y="9"/>
                </a:cxn>
                <a:cxn ang="0">
                  <a:pos x="19" y="7"/>
                </a:cxn>
                <a:cxn ang="0">
                  <a:pos x="18" y="9"/>
                </a:cxn>
                <a:cxn ang="0">
                  <a:pos x="22" y="4"/>
                </a:cxn>
                <a:cxn ang="0">
                  <a:pos x="22" y="3"/>
                </a:cxn>
                <a:cxn ang="0">
                  <a:pos x="21" y="1"/>
                </a:cxn>
                <a:cxn ang="0">
                  <a:pos x="21" y="0"/>
                </a:cxn>
                <a:cxn ang="0">
                  <a:pos x="16" y="0"/>
                </a:cxn>
                <a:cxn ang="0">
                  <a:pos x="13" y="3"/>
                </a:cxn>
                <a:cxn ang="0">
                  <a:pos x="13" y="4"/>
                </a:cxn>
                <a:cxn ang="0">
                  <a:pos x="18" y="0"/>
                </a:cxn>
                <a:cxn ang="0">
                  <a:pos x="13" y="1"/>
                </a:cxn>
                <a:cxn ang="0">
                  <a:pos x="12" y="6"/>
                </a:cxn>
                <a:cxn ang="0">
                  <a:pos x="13" y="4"/>
                </a:cxn>
                <a:cxn ang="0">
                  <a:pos x="10" y="6"/>
                </a:cxn>
                <a:cxn ang="0">
                  <a:pos x="10" y="7"/>
                </a:cxn>
                <a:cxn ang="0">
                  <a:pos x="10" y="6"/>
                </a:cxn>
                <a:cxn ang="0">
                  <a:pos x="7" y="4"/>
                </a:cxn>
                <a:cxn ang="0">
                  <a:pos x="9" y="6"/>
                </a:cxn>
                <a:cxn ang="0">
                  <a:pos x="9" y="4"/>
                </a:cxn>
              </a:cxnLst>
              <a:rect l="0" t="0" r="r" b="b"/>
              <a:pathLst>
                <a:path w="22" h="13">
                  <a:moveTo>
                    <a:pt x="9" y="4"/>
                  </a:move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9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12" y="6"/>
                  </a:lnTo>
                  <a:lnTo>
                    <a:pt x="13" y="4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7" y="4"/>
                  </a:lnTo>
                  <a:lnTo>
                    <a:pt x="9" y="6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2052" name="Freeform 1236"/>
          <p:cNvSpPr>
            <a:spLocks/>
          </p:cNvSpPr>
          <p:nvPr/>
        </p:nvSpPr>
        <p:spPr bwMode="auto">
          <a:xfrm flipH="1">
            <a:off x="2743200" y="3048000"/>
            <a:ext cx="414338" cy="9525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1" y="2"/>
              </a:cxn>
              <a:cxn ang="0">
                <a:pos x="1" y="3"/>
              </a:cxn>
              <a:cxn ang="0">
                <a:pos x="0" y="5"/>
              </a:cxn>
              <a:cxn ang="0">
                <a:pos x="0" y="9"/>
              </a:cxn>
              <a:cxn ang="0">
                <a:pos x="1" y="9"/>
              </a:cxn>
              <a:cxn ang="0">
                <a:pos x="3" y="11"/>
              </a:cxn>
              <a:cxn ang="0">
                <a:pos x="4" y="11"/>
              </a:cxn>
              <a:cxn ang="0">
                <a:pos x="350" y="9"/>
              </a:cxn>
              <a:cxn ang="0">
                <a:pos x="353" y="9"/>
              </a:cxn>
              <a:cxn ang="0">
                <a:pos x="353" y="8"/>
              </a:cxn>
              <a:cxn ang="0">
                <a:pos x="354" y="6"/>
              </a:cxn>
              <a:cxn ang="0">
                <a:pos x="354" y="2"/>
              </a:cxn>
              <a:cxn ang="0">
                <a:pos x="353" y="2"/>
              </a:cxn>
              <a:cxn ang="0">
                <a:pos x="352" y="0"/>
              </a:cxn>
              <a:cxn ang="0">
                <a:pos x="350" y="0"/>
              </a:cxn>
              <a:cxn ang="0">
                <a:pos x="4" y="2"/>
              </a:cxn>
            </a:cxnLst>
            <a:rect l="0" t="0" r="r" b="b"/>
            <a:pathLst>
              <a:path w="354" h="11">
                <a:moveTo>
                  <a:pt x="4" y="2"/>
                </a:moveTo>
                <a:lnTo>
                  <a:pt x="1" y="2"/>
                </a:lnTo>
                <a:lnTo>
                  <a:pt x="1" y="3"/>
                </a:lnTo>
                <a:lnTo>
                  <a:pt x="0" y="5"/>
                </a:lnTo>
                <a:lnTo>
                  <a:pt x="0" y="9"/>
                </a:lnTo>
                <a:lnTo>
                  <a:pt x="1" y="9"/>
                </a:lnTo>
                <a:lnTo>
                  <a:pt x="3" y="11"/>
                </a:lnTo>
                <a:lnTo>
                  <a:pt x="4" y="11"/>
                </a:lnTo>
                <a:lnTo>
                  <a:pt x="350" y="9"/>
                </a:lnTo>
                <a:lnTo>
                  <a:pt x="353" y="9"/>
                </a:lnTo>
                <a:lnTo>
                  <a:pt x="353" y="8"/>
                </a:lnTo>
                <a:lnTo>
                  <a:pt x="354" y="6"/>
                </a:lnTo>
                <a:lnTo>
                  <a:pt x="354" y="2"/>
                </a:lnTo>
                <a:lnTo>
                  <a:pt x="353" y="2"/>
                </a:lnTo>
                <a:lnTo>
                  <a:pt x="352" y="0"/>
                </a:lnTo>
                <a:lnTo>
                  <a:pt x="350" y="0"/>
                </a:lnTo>
                <a:lnTo>
                  <a:pt x="4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2053" name="Freeform 1237"/>
          <p:cNvSpPr>
            <a:spLocks/>
          </p:cNvSpPr>
          <p:nvPr/>
        </p:nvSpPr>
        <p:spPr bwMode="auto">
          <a:xfrm flipH="1">
            <a:off x="3143250" y="3048000"/>
            <a:ext cx="11113" cy="61913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0" y="66"/>
              </a:cxn>
              <a:cxn ang="0">
                <a:pos x="1" y="66"/>
              </a:cxn>
              <a:cxn ang="0">
                <a:pos x="3" y="67"/>
              </a:cxn>
              <a:cxn ang="0">
                <a:pos x="7" y="67"/>
              </a:cxn>
              <a:cxn ang="0">
                <a:pos x="7" y="66"/>
              </a:cxn>
              <a:cxn ang="0">
                <a:pos x="8" y="66"/>
              </a:cxn>
              <a:cxn ang="0">
                <a:pos x="8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3"/>
              </a:cxn>
            </a:cxnLst>
            <a:rect l="0" t="0" r="r" b="b"/>
            <a:pathLst>
              <a:path w="8" h="67">
                <a:moveTo>
                  <a:pt x="0" y="63"/>
                </a:moveTo>
                <a:lnTo>
                  <a:pt x="0" y="66"/>
                </a:lnTo>
                <a:lnTo>
                  <a:pt x="1" y="66"/>
                </a:lnTo>
                <a:lnTo>
                  <a:pt x="3" y="67"/>
                </a:lnTo>
                <a:lnTo>
                  <a:pt x="7" y="67"/>
                </a:lnTo>
                <a:lnTo>
                  <a:pt x="7" y="66"/>
                </a:lnTo>
                <a:lnTo>
                  <a:pt x="8" y="66"/>
                </a:lnTo>
                <a:lnTo>
                  <a:pt x="8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3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2054" name="Line 1238"/>
          <p:cNvSpPr>
            <a:spLocks noChangeShapeType="1"/>
          </p:cNvSpPr>
          <p:nvPr/>
        </p:nvSpPr>
        <p:spPr bwMode="auto">
          <a:xfrm>
            <a:off x="4586288" y="3457575"/>
            <a:ext cx="1619250" cy="1643063"/>
          </a:xfrm>
          <a:prstGeom prst="line">
            <a:avLst/>
          </a:prstGeom>
          <a:noFill/>
          <a:ln w="127000">
            <a:solidFill>
              <a:srgbClr val="CC99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2056" name="Line 1240"/>
          <p:cNvSpPr>
            <a:spLocks noChangeShapeType="1"/>
          </p:cNvSpPr>
          <p:nvPr/>
        </p:nvSpPr>
        <p:spPr bwMode="auto">
          <a:xfrm rot="13816588" flipV="1">
            <a:off x="4386263" y="4210050"/>
            <a:ext cx="2225675" cy="16192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2057" name="Rectangle 1241"/>
          <p:cNvSpPr>
            <a:spLocks noChangeArrowheads="1"/>
          </p:cNvSpPr>
          <p:nvPr/>
        </p:nvSpPr>
        <p:spPr bwMode="auto">
          <a:xfrm>
            <a:off x="1700213" y="3689350"/>
            <a:ext cx="1951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kumimoji="0" lang="en-US">
                <a:solidFill>
                  <a:schemeClr val="tx1"/>
                </a:solidFill>
                <a:effectLst/>
                <a:latin typeface="Arial" charset="0"/>
              </a:rPr>
              <a:t>CSO Regulator</a:t>
            </a:r>
          </a:p>
        </p:txBody>
      </p:sp>
      <p:sp>
        <p:nvSpPr>
          <p:cNvPr id="292058" name="AutoShape 1242"/>
          <p:cNvSpPr>
            <a:spLocks noChangeArrowheads="1"/>
          </p:cNvSpPr>
          <p:nvPr/>
        </p:nvSpPr>
        <p:spPr bwMode="auto">
          <a:xfrm rot="5400000">
            <a:off x="4494213" y="3354387"/>
            <a:ext cx="184150" cy="333375"/>
          </a:xfrm>
          <a:prstGeom prst="flowChartDelay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2059" name="Line 1243"/>
          <p:cNvSpPr>
            <a:spLocks noChangeShapeType="1"/>
          </p:cNvSpPr>
          <p:nvPr/>
        </p:nvSpPr>
        <p:spPr bwMode="auto">
          <a:xfrm rot="91644" flipH="1" flipV="1">
            <a:off x="4191000" y="3276600"/>
            <a:ext cx="303213" cy="304800"/>
          </a:xfrm>
          <a:prstGeom prst="line">
            <a:avLst/>
          </a:prstGeom>
          <a:noFill/>
          <a:ln w="63500">
            <a:solidFill>
              <a:srgbClr val="CC9900"/>
            </a:solidFill>
            <a:round/>
            <a:headEnd type="triangl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2060" name="AutoShape 1244"/>
          <p:cNvSpPr>
            <a:spLocks noChangeArrowheads="1"/>
          </p:cNvSpPr>
          <p:nvPr/>
        </p:nvSpPr>
        <p:spPr bwMode="auto">
          <a:xfrm rot="16200000">
            <a:off x="4444206" y="3175794"/>
            <a:ext cx="220663" cy="422275"/>
          </a:xfrm>
          <a:prstGeom prst="flowChartDelay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2061" name="Line 1245"/>
          <p:cNvSpPr>
            <a:spLocks noChangeShapeType="1"/>
          </p:cNvSpPr>
          <p:nvPr/>
        </p:nvSpPr>
        <p:spPr bwMode="auto">
          <a:xfrm>
            <a:off x="4343400" y="3429000"/>
            <a:ext cx="457200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2063" name="Rectangle 1247"/>
          <p:cNvSpPr>
            <a:spLocks noChangeArrowheads="1"/>
          </p:cNvSpPr>
          <p:nvPr/>
        </p:nvSpPr>
        <p:spPr bwMode="auto">
          <a:xfrm>
            <a:off x="4572000" y="3276600"/>
            <a:ext cx="1817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kumimoji="0" lang="en-US" b="1">
                <a:solidFill>
                  <a:schemeClr val="tx1"/>
                </a:solidFill>
                <a:effectLst/>
                <a:latin typeface="Arial" charset="0"/>
              </a:rPr>
              <a:t>stormwater</a:t>
            </a:r>
          </a:p>
        </p:txBody>
      </p:sp>
      <p:sp>
        <p:nvSpPr>
          <p:cNvPr id="292064" name="Line 1248"/>
          <p:cNvSpPr>
            <a:spLocks noChangeShapeType="1"/>
          </p:cNvSpPr>
          <p:nvPr/>
        </p:nvSpPr>
        <p:spPr bwMode="auto">
          <a:xfrm flipH="1">
            <a:off x="2168525" y="5776913"/>
            <a:ext cx="395288" cy="504825"/>
          </a:xfrm>
          <a:prstGeom prst="line">
            <a:avLst/>
          </a:prstGeom>
          <a:noFill/>
          <a:ln w="69850">
            <a:solidFill>
              <a:srgbClr val="00FFFF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2067" name="Line 1251"/>
          <p:cNvSpPr>
            <a:spLocks noChangeShapeType="1"/>
          </p:cNvSpPr>
          <p:nvPr/>
        </p:nvSpPr>
        <p:spPr bwMode="auto">
          <a:xfrm flipV="1">
            <a:off x="3248025" y="3473450"/>
            <a:ext cx="97155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92070" name="Picture 1254" descr="j0319554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1513" y="1781175"/>
            <a:ext cx="7556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071" name="Stormy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1600" y="6461125"/>
            <a:ext cx="304800" cy="304800"/>
          </a:xfrm>
          <a:prstGeom prst="rect">
            <a:avLst/>
          </a:prstGeom>
          <a:noFill/>
        </p:spPr>
      </p:pic>
      <p:sp>
        <p:nvSpPr>
          <p:cNvPr id="292072" name="Rectangle 1256"/>
          <p:cNvSpPr>
            <a:spLocks noChangeArrowheads="1"/>
          </p:cNvSpPr>
          <p:nvPr/>
        </p:nvSpPr>
        <p:spPr bwMode="auto">
          <a:xfrm>
            <a:off x="3429000" y="381000"/>
            <a:ext cx="556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25" name="Picture 424" descr="citylc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9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8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29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68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9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312" fill="hold"/>
                                        <p:tgtEl>
                                          <p:spTgt spid="29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071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2071"/>
                </p:tgtEl>
              </p:cMediaNode>
            </p:audio>
          </p:childTnLst>
        </p:cTn>
      </p:par>
    </p:tnLst>
    <p:bldLst>
      <p:bldP spid="268189" grpId="0" animBg="1"/>
      <p:bldP spid="268190" grpId="0" animBg="1"/>
      <p:bldP spid="268191" grpId="0" animBg="1"/>
      <p:bldP spid="291946" grpId="0" animBg="1"/>
      <p:bldP spid="291947" grpId="0" animBg="1"/>
      <p:bldP spid="292056" grpId="0" animBg="1"/>
      <p:bldP spid="292060" grpId="0" animBg="1"/>
      <p:bldP spid="292061" grpId="0" animBg="1"/>
      <p:bldP spid="2920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9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0" dirty="0" smtClean="0"/>
              <a:t>Annually, most combined sewage gets treated</a:t>
            </a:r>
            <a:endParaRPr lang="en-US" sz="2800" b="0" dirty="0"/>
          </a:p>
        </p:txBody>
      </p:sp>
      <p:pic>
        <p:nvPicPr>
          <p:cNvPr id="252938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</a:blip>
          <a:srcRect/>
          <a:stretch>
            <a:fillRect/>
          </a:stretch>
        </p:blipFill>
        <p:spPr>
          <a:xfrm>
            <a:off x="842963" y="1752600"/>
            <a:ext cx="8075612" cy="4651375"/>
          </a:xfrm>
          <a:solidFill>
            <a:srgbClr val="FFFF99"/>
          </a:solidFill>
          <a:ln/>
        </p:spPr>
      </p:pic>
      <p:sp>
        <p:nvSpPr>
          <p:cNvPr id="252941" name="Text Box 13"/>
          <p:cNvSpPr txBox="1">
            <a:spLocks noChangeArrowheads="1"/>
          </p:cNvSpPr>
          <p:nvPr/>
        </p:nvSpPr>
        <p:spPr bwMode="auto">
          <a:xfrm>
            <a:off x="1905000" y="3048000"/>
            <a:ext cx="23622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Combined Sewage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2942" name="Text Box 14"/>
          <p:cNvSpPr txBox="1">
            <a:spLocks noChangeArrowheads="1"/>
          </p:cNvSpPr>
          <p:nvPr/>
        </p:nvSpPr>
        <p:spPr bwMode="auto">
          <a:xfrm>
            <a:off x="6019800" y="4800600"/>
            <a:ext cx="204094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Wastewater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Flow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2944" name="Freeform 16"/>
          <p:cNvSpPr>
            <a:spLocks/>
          </p:cNvSpPr>
          <p:nvPr/>
        </p:nvSpPr>
        <p:spPr bwMode="auto">
          <a:xfrm>
            <a:off x="8077200" y="4876800"/>
            <a:ext cx="254000" cy="44450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144" y="40"/>
              </a:cxn>
              <a:cxn ang="0">
                <a:pos x="96" y="280"/>
              </a:cxn>
            </a:cxnLst>
            <a:rect l="0" t="0" r="r" b="b"/>
            <a:pathLst>
              <a:path w="160" h="280">
                <a:moveTo>
                  <a:pt x="0" y="40"/>
                </a:moveTo>
                <a:cubicBezTo>
                  <a:pt x="64" y="20"/>
                  <a:pt x="128" y="0"/>
                  <a:pt x="144" y="40"/>
                </a:cubicBezTo>
                <a:cubicBezTo>
                  <a:pt x="160" y="80"/>
                  <a:pt x="104" y="240"/>
                  <a:pt x="96" y="28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52948" name="Freeform 20"/>
          <p:cNvSpPr>
            <a:spLocks/>
          </p:cNvSpPr>
          <p:nvPr/>
        </p:nvSpPr>
        <p:spPr bwMode="auto">
          <a:xfrm>
            <a:off x="1765300" y="3429000"/>
            <a:ext cx="2959100" cy="533400"/>
          </a:xfrm>
          <a:custGeom>
            <a:avLst/>
            <a:gdLst/>
            <a:ahLst/>
            <a:cxnLst>
              <a:cxn ang="0">
                <a:pos x="1864" y="384"/>
              </a:cxn>
              <a:cxn ang="0">
                <a:pos x="184" y="144"/>
              </a:cxn>
              <a:cxn ang="0">
                <a:pos x="760" y="0"/>
              </a:cxn>
            </a:cxnLst>
            <a:rect l="0" t="0" r="r" b="b"/>
            <a:pathLst>
              <a:path w="1864" h="384">
                <a:moveTo>
                  <a:pt x="1864" y="384"/>
                </a:moveTo>
                <a:cubicBezTo>
                  <a:pt x="1116" y="296"/>
                  <a:pt x="368" y="208"/>
                  <a:pt x="184" y="144"/>
                </a:cubicBezTo>
                <a:cubicBezTo>
                  <a:pt x="0" y="80"/>
                  <a:pt x="380" y="40"/>
                  <a:pt x="760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2949" name="Text Box 21"/>
          <p:cNvSpPr txBox="1">
            <a:spLocks noChangeArrowheads="1"/>
          </p:cNvSpPr>
          <p:nvPr/>
        </p:nvSpPr>
        <p:spPr bwMode="auto">
          <a:xfrm>
            <a:off x="3181350" y="6011863"/>
            <a:ext cx="8048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Time </a:t>
            </a:r>
          </a:p>
        </p:txBody>
      </p:sp>
      <p:sp>
        <p:nvSpPr>
          <p:cNvPr id="252950" name="Text Box 22"/>
          <p:cNvSpPr txBox="1">
            <a:spLocks noChangeArrowheads="1"/>
          </p:cNvSpPr>
          <p:nvPr/>
        </p:nvSpPr>
        <p:spPr bwMode="auto">
          <a:xfrm>
            <a:off x="788988" y="2963863"/>
            <a:ext cx="7143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Flow</a:t>
            </a:r>
          </a:p>
        </p:txBody>
      </p:sp>
      <p:sp>
        <p:nvSpPr>
          <p:cNvPr id="252951" name="Text Box 23"/>
          <p:cNvSpPr txBox="1">
            <a:spLocks noChangeArrowheads="1"/>
          </p:cNvSpPr>
          <p:nvPr/>
        </p:nvSpPr>
        <p:spPr bwMode="auto">
          <a:xfrm>
            <a:off x="2286000" y="4419600"/>
            <a:ext cx="23495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Overflow Threshold</a:t>
            </a:r>
          </a:p>
        </p:txBody>
      </p:sp>
      <p:sp>
        <p:nvSpPr>
          <p:cNvPr id="252952" name="Freeform 24"/>
          <p:cNvSpPr>
            <a:spLocks/>
          </p:cNvSpPr>
          <p:nvPr/>
        </p:nvSpPr>
        <p:spPr bwMode="auto">
          <a:xfrm>
            <a:off x="1676400" y="4572000"/>
            <a:ext cx="3149600" cy="177800"/>
          </a:xfrm>
          <a:custGeom>
            <a:avLst/>
            <a:gdLst/>
            <a:ahLst/>
            <a:cxnLst>
              <a:cxn ang="0">
                <a:pos x="448" y="0"/>
              </a:cxn>
              <a:cxn ang="0">
                <a:pos x="256" y="96"/>
              </a:cxn>
              <a:cxn ang="0">
                <a:pos x="1984" y="96"/>
              </a:cxn>
            </a:cxnLst>
            <a:rect l="0" t="0" r="r" b="b"/>
            <a:pathLst>
              <a:path w="1984" h="112">
                <a:moveTo>
                  <a:pt x="448" y="0"/>
                </a:moveTo>
                <a:cubicBezTo>
                  <a:pt x="224" y="40"/>
                  <a:pt x="0" y="80"/>
                  <a:pt x="256" y="96"/>
                </a:cubicBezTo>
                <a:cubicBezTo>
                  <a:pt x="512" y="112"/>
                  <a:pt x="1696" y="96"/>
                  <a:pt x="1984" y="96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6248400" y="3048000"/>
            <a:ext cx="222689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Overflows to River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324600" y="3657600"/>
            <a:ext cx="214513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Treated at RPWRF</a:t>
            </a:r>
            <a:endParaRPr lang="en-US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5715000" y="3352800"/>
            <a:ext cx="5334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/>
          <p:cNvSpPr/>
          <p:nvPr/>
        </p:nvSpPr>
        <p:spPr>
          <a:xfrm>
            <a:off x="5181600" y="3048000"/>
            <a:ext cx="457200" cy="1676400"/>
          </a:xfrm>
          <a:prstGeom prst="rightBrace">
            <a:avLst>
              <a:gd name="adj1" fmla="val 8333"/>
              <a:gd name="adj2" fmla="val 4881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/>
          <p:cNvSpPr/>
          <p:nvPr/>
        </p:nvSpPr>
        <p:spPr>
          <a:xfrm>
            <a:off x="5181600" y="4800600"/>
            <a:ext cx="457200" cy="609600"/>
          </a:xfrm>
          <a:prstGeom prst="rightBrace">
            <a:avLst>
              <a:gd name="adj1" fmla="val 8333"/>
              <a:gd name="adj2" fmla="val 48810"/>
            </a:avLst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5638800" y="4038600"/>
            <a:ext cx="762000" cy="99060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51" grpId="0"/>
      <p:bldP spid="2529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7" name="Rectangle 5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638800" cy="1905000"/>
          </a:xfrm>
        </p:spPr>
        <p:txBody>
          <a:bodyPr/>
          <a:lstStyle/>
          <a:p>
            <a:r>
              <a:rPr lang="en-US" sz="3200" b="1" dirty="0" smtClean="0"/>
              <a:t>CSO Reduction History</a:t>
            </a:r>
            <a:br>
              <a:rPr lang="en-US" sz="3200" b="1" dirty="0" smtClean="0"/>
            </a:br>
            <a:r>
              <a:rPr lang="en-US" sz="4800" b="1" dirty="0" smtClean="0"/>
              <a:t>Baseline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as of 1980</a:t>
            </a:r>
            <a:endParaRPr lang="en-US" sz="3200" b="1" dirty="0"/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762000" y="1676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800" dirty="0">
              <a:solidFill>
                <a:schemeClr val="tx2"/>
              </a:solidFill>
              <a:effectLst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762000" y="3581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0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990600" y="2438400"/>
            <a:ext cx="78486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    33 	 outfalls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1000	 average CSOs / year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  550 	 </a:t>
            </a:r>
            <a:r>
              <a:rPr lang="en-US" sz="3600" b="1" dirty="0" err="1" smtClean="0">
                <a:solidFill>
                  <a:schemeClr val="tx2"/>
                </a:solidFill>
                <a:effectLst/>
              </a:rPr>
              <a:t>avg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 million </a:t>
            </a:r>
            <a:r>
              <a:rPr lang="en-US" sz="3600" b="1" dirty="0">
                <a:solidFill>
                  <a:schemeClr val="tx2"/>
                </a:solidFill>
                <a:effectLst/>
              </a:rPr>
              <a:t>gallons /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 yr</a:t>
            </a:r>
            <a:endParaRPr lang="en-US" sz="36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6" name="Picture 5" descr="cityl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1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7" name="Rectangle 5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029200" cy="2514600"/>
          </a:xfrm>
        </p:spPr>
        <p:txBody>
          <a:bodyPr/>
          <a:lstStyle/>
          <a:p>
            <a:r>
              <a:rPr lang="en-US" sz="3200" b="1" dirty="0" smtClean="0"/>
              <a:t>CSO Reduction History</a:t>
            </a:r>
            <a:br>
              <a:rPr lang="en-US" sz="3200" b="1" dirty="0" smtClean="0"/>
            </a:br>
            <a:r>
              <a:rPr lang="en-US" sz="4800" b="1" dirty="0" smtClean="0"/>
              <a:t>Phase 1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1980s storm separation </a:t>
            </a:r>
            <a:r>
              <a:rPr lang="en-US" sz="3200" dirty="0" smtClean="0"/>
              <a:t>86% </a:t>
            </a:r>
            <a:r>
              <a:rPr lang="en-US" sz="3200" b="1" dirty="0" smtClean="0"/>
              <a:t>volume reduction</a:t>
            </a:r>
            <a:endParaRPr lang="en-US" sz="3200" b="1" dirty="0"/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762000" y="1676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800" dirty="0">
              <a:solidFill>
                <a:schemeClr val="tx2"/>
              </a:solidFill>
              <a:effectLst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762000" y="3581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0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990600" y="2819400"/>
            <a:ext cx="78486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  24 	outfalls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450 	average CSOs / year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  80 	</a:t>
            </a:r>
            <a:r>
              <a:rPr lang="en-US" sz="3600" b="1" dirty="0" err="1" smtClean="0">
                <a:solidFill>
                  <a:schemeClr val="tx2"/>
                </a:solidFill>
                <a:effectLst/>
              </a:rPr>
              <a:t>avg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 million </a:t>
            </a:r>
            <a:r>
              <a:rPr lang="en-US" sz="3600" b="1" dirty="0">
                <a:solidFill>
                  <a:schemeClr val="tx2"/>
                </a:solidFill>
                <a:effectLst/>
              </a:rPr>
              <a:t>gallons /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 yr</a:t>
            </a:r>
            <a:endParaRPr lang="en-US" sz="36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6" name="Picture 5" descr="cityl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1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5" name="Rectangle 5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562600" cy="838200"/>
          </a:xfrm>
        </p:spPr>
        <p:txBody>
          <a:bodyPr/>
          <a:lstStyle/>
          <a:p>
            <a:r>
              <a:rPr lang="en-US"/>
              <a:t>CSO Regulations</a:t>
            </a: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838200" y="1524000"/>
            <a:ext cx="7990201" cy="26468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  <a:effectLst/>
              </a:rPr>
              <a:t>Chapter 173-245 WAC</a:t>
            </a:r>
            <a:r>
              <a:rPr lang="en-US" sz="2800" dirty="0">
                <a:solidFill>
                  <a:schemeClr val="tx2"/>
                </a:solidFill>
                <a:effectLst/>
              </a:rPr>
              <a:t>:</a:t>
            </a:r>
          </a:p>
          <a:p>
            <a:pPr algn="l"/>
            <a:endParaRPr lang="en-US" sz="1400" b="1" dirty="0">
              <a:solidFill>
                <a:schemeClr val="tx2"/>
              </a:solidFill>
              <a:effectLst/>
            </a:endParaRPr>
          </a:p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Frequency:</a:t>
            </a:r>
            <a:r>
              <a:rPr lang="en-US" sz="2000" b="1" dirty="0">
                <a:solidFill>
                  <a:schemeClr val="tx2"/>
                </a:solidFill>
                <a:effectLst/>
              </a:rPr>
              <a:t> </a:t>
            </a:r>
          </a:p>
          <a:p>
            <a:pPr algn="l"/>
            <a:endParaRPr lang="en-US" sz="2000" b="1" dirty="0">
              <a:solidFill>
                <a:schemeClr val="tx2"/>
              </a:solidFill>
              <a:effectLst/>
            </a:endParaRPr>
          </a:p>
          <a:p>
            <a:pPr algn="l"/>
            <a:r>
              <a:rPr lang="en-US" sz="2000" b="1" dirty="0">
                <a:solidFill>
                  <a:schemeClr val="tx2"/>
                </a:solidFill>
                <a:effectLst/>
              </a:rPr>
              <a:t>	“… control of each CSO such that an average 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  <a:effectLst/>
              </a:rPr>
              <a:t>	of one untreated discharge may occur per year.” </a:t>
            </a:r>
          </a:p>
          <a:p>
            <a:pPr algn="l"/>
            <a:endParaRPr lang="en-US" sz="2000" b="1" dirty="0">
              <a:solidFill>
                <a:schemeClr val="tx2"/>
              </a:solidFill>
              <a:effectLst/>
            </a:endParaRPr>
          </a:p>
          <a:p>
            <a:pPr algn="l"/>
            <a:r>
              <a:rPr lang="en-US" sz="2000" b="1" dirty="0">
                <a:solidFill>
                  <a:schemeClr val="tx2"/>
                </a:solidFill>
                <a:effectLst/>
              </a:rPr>
              <a:t>                	– Applied to each </a:t>
            </a:r>
            <a:r>
              <a:rPr lang="en-US" sz="2000" b="1" dirty="0" smtClean="0">
                <a:solidFill>
                  <a:schemeClr val="tx2"/>
                </a:solidFill>
                <a:effectLst/>
              </a:rPr>
              <a:t>outfall</a:t>
            </a:r>
            <a:endParaRPr lang="en-US" sz="20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271369" name="Text Box 9"/>
          <p:cNvSpPr txBox="1">
            <a:spLocks noChangeArrowheads="1"/>
          </p:cNvSpPr>
          <p:nvPr/>
        </p:nvSpPr>
        <p:spPr bwMode="auto">
          <a:xfrm>
            <a:off x="762000" y="4343400"/>
            <a:ext cx="7762875" cy="167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Water Quality:</a:t>
            </a:r>
          </a:p>
          <a:p>
            <a:pPr algn="l"/>
            <a:endParaRPr lang="en-US" sz="2000" b="1" dirty="0">
              <a:solidFill>
                <a:schemeClr val="tx2"/>
              </a:solidFill>
              <a:effectLst/>
            </a:endParaRPr>
          </a:p>
          <a:p>
            <a:pPr algn="l"/>
            <a:r>
              <a:rPr lang="en-US" sz="2000" b="1" dirty="0">
                <a:solidFill>
                  <a:schemeClr val="tx2"/>
                </a:solidFill>
                <a:effectLst/>
              </a:rPr>
              <a:t>	“CSOs shall not violate water quality standards 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  <a:effectLst/>
              </a:rPr>
              <a:t>	in receiving waters (numeric standards or the 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  <a:effectLst/>
              </a:rPr>
              <a:t>	beneficial uses).”</a:t>
            </a:r>
          </a:p>
        </p:txBody>
      </p:sp>
      <p:pic>
        <p:nvPicPr>
          <p:cNvPr id="6" name="Picture 5" descr="cityl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9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White with Blue Bar Sego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ncourse">
  <a:themeElements>
    <a:clrScheme name="Custom 3">
      <a:dk1>
        <a:srgbClr val="232323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272</Words>
  <Application>Microsoft Office PowerPoint</Application>
  <PresentationFormat>On-screen Show (4:3)</PresentationFormat>
  <Paragraphs>124</Paragraphs>
  <Slides>28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1_White with Blue Bar Segoe Template</vt:lpstr>
      <vt:lpstr>Concourse</vt:lpstr>
      <vt:lpstr>Designer Drawing</vt:lpstr>
      <vt:lpstr> </vt:lpstr>
      <vt:lpstr>Spokane’s Primary Treatment Plant</vt:lpstr>
      <vt:lpstr>Interceptor Sewers for Dry Weather Flows</vt:lpstr>
      <vt:lpstr>CSO Regulator is an Overflow Threshold – e.g. “Leaping Weir”</vt:lpstr>
      <vt:lpstr>How do combined sewers work?</vt:lpstr>
      <vt:lpstr>Annually, most combined sewage gets treated</vt:lpstr>
      <vt:lpstr>CSO Reduction History Baseline as of 1980</vt:lpstr>
      <vt:lpstr>CSO Reduction History Phase 1 1980s storm separation 86% volume reduction</vt:lpstr>
      <vt:lpstr>CSO Regulations</vt:lpstr>
      <vt:lpstr>CSO Reduction History Phase 2 Storage Tanks by 2012 for overflow frequency</vt:lpstr>
      <vt:lpstr>CSO 16 </vt:lpstr>
      <vt:lpstr>Control Facility Construction</vt:lpstr>
      <vt:lpstr>Underground Storage Tank</vt:lpstr>
      <vt:lpstr>Fill Weir and Sump Drain</vt:lpstr>
      <vt:lpstr>Self-Cleans After Tank Drains</vt:lpstr>
      <vt:lpstr>Self-Cleans After Tank Drains</vt:lpstr>
      <vt:lpstr>Self-Cleans After Tank Drains</vt:lpstr>
      <vt:lpstr>Site Restoration</vt:lpstr>
      <vt:lpstr>Monitoring &amp; Cleaning Controls</vt:lpstr>
      <vt:lpstr>CSO Facilities Constructed</vt:lpstr>
      <vt:lpstr>CSO Outfalls Eliminated</vt:lpstr>
      <vt:lpstr>Facilities In Final Design</vt:lpstr>
      <vt:lpstr>For better “dry weather” control:</vt:lpstr>
      <vt:lpstr>Weir Modification... “After”</vt:lpstr>
      <vt:lpstr>Weir Modification... “After”</vt:lpstr>
      <vt:lpstr>Interim Weir Modifications</vt:lpstr>
      <vt:lpstr>Weir Mods provide:</vt:lpstr>
      <vt:lpstr>CSO Reduction History Integrated Plan Revised approach</vt:lpstr>
    </vt:vector>
  </TitlesOfParts>
  <Company>City of Spokane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COS</dc:creator>
  <cp:lastModifiedBy>l</cp:lastModifiedBy>
  <cp:revision>64</cp:revision>
  <dcterms:created xsi:type="dcterms:W3CDTF">2013-01-16T18:38:06Z</dcterms:created>
  <dcterms:modified xsi:type="dcterms:W3CDTF">2013-03-25T20:26:31Z</dcterms:modified>
</cp:coreProperties>
</file>