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handoutMasterIdLst>
    <p:handoutMasterId r:id="rId15"/>
  </p:handoutMasterIdLst>
  <p:sldIdLst>
    <p:sldId id="256" r:id="rId2"/>
    <p:sldId id="257" r:id="rId3"/>
    <p:sldId id="258" r:id="rId4"/>
    <p:sldId id="267" r:id="rId5"/>
    <p:sldId id="259" r:id="rId6"/>
    <p:sldId id="264" r:id="rId7"/>
    <p:sldId id="262" r:id="rId8"/>
    <p:sldId id="260" r:id="rId9"/>
    <p:sldId id="265" r:id="rId10"/>
    <p:sldId id="266" r:id="rId11"/>
    <p:sldId id="263" r:id="rId12"/>
    <p:sldId id="261" r:id="rId13"/>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70" autoAdjust="0"/>
  </p:normalViewPr>
  <p:slideViewPr>
    <p:cSldViewPr>
      <p:cViewPr varScale="1">
        <p:scale>
          <a:sx n="51" d="100"/>
          <a:sy n="51" d="100"/>
        </p:scale>
        <p:origin x="-17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F7307B14-605A-4BA1-98C2-C91610994AA8}" type="datetimeFigureOut">
              <a:rPr lang="en-US" smtClean="0"/>
              <a:t>3/25/2013</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0D4EC2C0-D811-4901-8384-F27375D0B2DA}" type="slidenum">
              <a:rPr lang="en-US" smtClean="0"/>
              <a:t>‹#›</a:t>
            </a:fld>
            <a:endParaRPr lang="en-US"/>
          </a:p>
        </p:txBody>
      </p:sp>
    </p:spTree>
    <p:extLst>
      <p:ext uri="{BB962C8B-B14F-4D97-AF65-F5344CB8AC3E}">
        <p14:creationId xmlns:p14="http://schemas.microsoft.com/office/powerpoint/2010/main" val="1037105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68D2C2BF-855E-48D2-8CA9-7B0E70AA4A2B}" type="datetimeFigureOut">
              <a:rPr lang="en-US" smtClean="0"/>
              <a:t>3/25/2013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C601134B-E410-4CF0-988B-2BFD229512DA}" type="slidenum">
              <a:rPr lang="en-US" smtClean="0"/>
              <a:t>‹#›</a:t>
            </a:fld>
            <a:endParaRPr lang="en-US"/>
          </a:p>
        </p:txBody>
      </p:sp>
    </p:spTree>
    <p:extLst>
      <p:ext uri="{BB962C8B-B14F-4D97-AF65-F5344CB8AC3E}">
        <p14:creationId xmlns:p14="http://schemas.microsoft.com/office/powerpoint/2010/main" val="251163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and thank you Harvey for the introduction. As Harvey stated I work for the Spokane Tribe, and although </a:t>
            </a:r>
            <a:r>
              <a:rPr lang="en-US" baseline="0" dirty="0" err="1" smtClean="0"/>
              <a:t>redband</a:t>
            </a:r>
            <a:r>
              <a:rPr lang="en-US" baseline="0" dirty="0" smtClean="0"/>
              <a:t> trout have recently become a topic of interest in this region the Spokane Tribe has had a cultural interest in the native </a:t>
            </a:r>
            <a:r>
              <a:rPr lang="en-US" baseline="0" dirty="0" err="1" smtClean="0"/>
              <a:t>redband</a:t>
            </a:r>
            <a:r>
              <a:rPr lang="en-US" baseline="0" dirty="0" smtClean="0"/>
              <a:t> trout for some time now. When the canneries overfished the salmon populations in the late 1800s and dams were built blocking salmon passage, tribal members had to rely on the native fish that remained for subsistence. So today I’m going to discuss this historical bond between </a:t>
            </a:r>
            <a:r>
              <a:rPr lang="en-US" baseline="0" dirty="0" err="1" smtClean="0"/>
              <a:t>redband</a:t>
            </a:r>
            <a:r>
              <a:rPr lang="en-US" baseline="0" dirty="0" smtClean="0"/>
              <a:t> trout and the Spokane tribe, as well as what the tribe is currently doing to understand population characteristics and our future goals for the </a:t>
            </a:r>
            <a:r>
              <a:rPr lang="en-US" baseline="0" dirty="0" err="1" smtClean="0"/>
              <a:t>redband</a:t>
            </a:r>
            <a:r>
              <a:rPr lang="en-US" baseline="0" dirty="0" smtClean="0"/>
              <a:t> trout in the Spokane River and Lake Roosevelt.</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1</a:t>
            </a:fld>
            <a:endParaRPr lang="en-US"/>
          </a:p>
        </p:txBody>
      </p:sp>
    </p:spTree>
    <p:extLst>
      <p:ext uri="{BB962C8B-B14F-4D97-AF65-F5344CB8AC3E}">
        <p14:creationId xmlns:p14="http://schemas.microsoft.com/office/powerpoint/2010/main" val="290335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thing about PIT tags is that biologists do not have to be in the field to collect data. PIT tag </a:t>
            </a:r>
            <a:r>
              <a:rPr lang="en-US" baseline="0" dirty="0" err="1" smtClean="0"/>
              <a:t>antennaes</a:t>
            </a:r>
            <a:r>
              <a:rPr lang="en-US" baseline="0" dirty="0" smtClean="0"/>
              <a:t> running on batteries and solar panels are installed in streams to pick up fish that are migrating in and out of the stream while we are not actively catching fish. Handheld PIT tag readers are used by biologists during fish surveys, trapping and netting so multiple studies can benefit from fish surveys. Creel clerks also use handheld readers so data can be collected at boat launches as fisherman come in with their catch. </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10</a:t>
            </a:fld>
            <a:endParaRPr lang="en-US"/>
          </a:p>
        </p:txBody>
      </p:sp>
    </p:spTree>
    <p:extLst>
      <p:ext uri="{BB962C8B-B14F-4D97-AF65-F5344CB8AC3E}">
        <p14:creationId xmlns:p14="http://schemas.microsoft.com/office/powerpoint/2010/main" val="71324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using the information we are currently collecting and will be collecting into the near</a:t>
            </a:r>
            <a:r>
              <a:rPr lang="en-US" baseline="0" dirty="0" smtClean="0"/>
              <a:t> future, we have created these goals. We hope to identify all streams that contain </a:t>
            </a:r>
            <a:r>
              <a:rPr lang="en-US" baseline="0" dirty="0" err="1" smtClean="0"/>
              <a:t>redband</a:t>
            </a:r>
            <a:r>
              <a:rPr lang="en-US" baseline="0" dirty="0" smtClean="0"/>
              <a:t> trout and what their population characteristics are. We plan to use genetic samples to classify the genetically pure </a:t>
            </a:r>
            <a:r>
              <a:rPr lang="en-US" baseline="0" dirty="0" err="1" smtClean="0"/>
              <a:t>redband</a:t>
            </a:r>
            <a:r>
              <a:rPr lang="en-US" baseline="0" dirty="0" smtClean="0"/>
              <a:t> trout from hybridized </a:t>
            </a:r>
            <a:r>
              <a:rPr lang="en-US" baseline="0" dirty="0" err="1" smtClean="0"/>
              <a:t>redband</a:t>
            </a:r>
            <a:r>
              <a:rPr lang="en-US" baseline="0" dirty="0" smtClean="0"/>
              <a:t>. We hope to understand the movement of </a:t>
            </a:r>
            <a:r>
              <a:rPr lang="en-US" baseline="0" dirty="0" err="1" smtClean="0"/>
              <a:t>redband</a:t>
            </a:r>
            <a:r>
              <a:rPr lang="en-US" baseline="0" dirty="0" smtClean="0"/>
              <a:t> trout in the lower Spokane arm and lake Roosevelt through tracking studies. And our overall goals is to evaluate the overall </a:t>
            </a:r>
            <a:r>
              <a:rPr lang="en-US" baseline="0" dirty="0" err="1" smtClean="0"/>
              <a:t>redband</a:t>
            </a:r>
            <a:r>
              <a:rPr lang="en-US" baseline="0" dirty="0" smtClean="0"/>
              <a:t> trout population in the upper Columbia  and determine whether the </a:t>
            </a:r>
            <a:r>
              <a:rPr lang="en-US" baseline="0" dirty="0" err="1" smtClean="0"/>
              <a:t>redband</a:t>
            </a:r>
            <a:r>
              <a:rPr lang="en-US" baseline="0" dirty="0" smtClean="0"/>
              <a:t> trout is in decline or is maintaining stable population sizes that handle current harvest by fisherman.</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11</a:t>
            </a:fld>
            <a:endParaRPr lang="en-US"/>
          </a:p>
        </p:txBody>
      </p:sp>
    </p:spTree>
    <p:extLst>
      <p:ext uri="{BB962C8B-B14F-4D97-AF65-F5344CB8AC3E}">
        <p14:creationId xmlns:p14="http://schemas.microsoft.com/office/powerpoint/2010/main" val="61084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the</a:t>
            </a:r>
            <a:r>
              <a:rPr lang="en-US" baseline="0" dirty="0" smtClean="0"/>
              <a:t> end of my presentation I would like to acknowledge the following people and entities with their support and funding and hard work. Is there any questions?</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12</a:t>
            </a:fld>
            <a:endParaRPr lang="en-US"/>
          </a:p>
        </p:txBody>
      </p:sp>
    </p:spTree>
    <p:extLst>
      <p:ext uri="{BB962C8B-B14F-4D97-AF65-F5344CB8AC3E}">
        <p14:creationId xmlns:p14="http://schemas.microsoft.com/office/powerpoint/2010/main" val="267674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give a small amount of information</a:t>
            </a:r>
            <a:r>
              <a:rPr lang="en-US" baseline="0" dirty="0" smtClean="0"/>
              <a:t> about the </a:t>
            </a:r>
            <a:r>
              <a:rPr lang="en-US" baseline="0" dirty="0" err="1" smtClean="0"/>
              <a:t>redband</a:t>
            </a:r>
            <a:r>
              <a:rPr lang="en-US" baseline="0" dirty="0" smtClean="0"/>
              <a:t> trout before I proceed to the historical aspect, </a:t>
            </a:r>
            <a:r>
              <a:rPr lang="en-US" baseline="0" dirty="0" err="1" smtClean="0"/>
              <a:t>redband</a:t>
            </a:r>
            <a:r>
              <a:rPr lang="en-US" baseline="0" dirty="0" smtClean="0"/>
              <a:t> trout are remnants of steelhead populations that occurred in the this area before their migrations were overharvested by salmon canneries and blocked by Grand Coulee and Chief Joseph. I like to put it as a </a:t>
            </a:r>
            <a:r>
              <a:rPr lang="en-US" baseline="0" dirty="0" err="1" smtClean="0"/>
              <a:t>redband</a:t>
            </a:r>
            <a:r>
              <a:rPr lang="en-US" baseline="0" dirty="0" smtClean="0"/>
              <a:t> is related to a steelhead as a kokanee is related to a sockeye; the lack of interbreeding of the populations create distinct sub-species. There are multiple life stages that a </a:t>
            </a:r>
            <a:r>
              <a:rPr lang="en-US" baseline="0" dirty="0" err="1" smtClean="0"/>
              <a:t>redband</a:t>
            </a:r>
            <a:r>
              <a:rPr lang="en-US" baseline="0" dirty="0" smtClean="0"/>
              <a:t> can utilize: With a fluvial or resident </a:t>
            </a:r>
            <a:r>
              <a:rPr lang="en-US" baseline="0" dirty="0" err="1" smtClean="0"/>
              <a:t>redband</a:t>
            </a:r>
            <a:r>
              <a:rPr lang="en-US" baseline="0" dirty="0" smtClean="0"/>
              <a:t> staying in a stream for its entire lifespan, a fluvial-</a:t>
            </a:r>
            <a:r>
              <a:rPr lang="en-US" baseline="0" dirty="0" err="1" smtClean="0"/>
              <a:t>adfluvial</a:t>
            </a:r>
            <a:r>
              <a:rPr lang="en-US" baseline="0" dirty="0" smtClean="0"/>
              <a:t> </a:t>
            </a:r>
            <a:r>
              <a:rPr lang="en-US" baseline="0" dirty="0" err="1" smtClean="0"/>
              <a:t>redband</a:t>
            </a:r>
            <a:r>
              <a:rPr lang="en-US" baseline="0" dirty="0" smtClean="0"/>
              <a:t> hatching and growing as a juvenile in it’s natal tributary, then it out migrates into a river system to grow and mature, then returns to its natal tributary to spawn as a adult. Lacustrine-</a:t>
            </a:r>
            <a:r>
              <a:rPr lang="en-US" baseline="0" dirty="0" err="1" smtClean="0"/>
              <a:t>adfluvial</a:t>
            </a:r>
            <a:r>
              <a:rPr lang="en-US" baseline="0" dirty="0" smtClean="0"/>
              <a:t> is similar to a fluvial-</a:t>
            </a:r>
            <a:r>
              <a:rPr lang="en-US" baseline="0" dirty="0" err="1" smtClean="0"/>
              <a:t>adfluvial</a:t>
            </a:r>
            <a:r>
              <a:rPr lang="en-US" baseline="0" dirty="0" smtClean="0"/>
              <a:t> </a:t>
            </a:r>
            <a:r>
              <a:rPr lang="en-US" baseline="0" dirty="0" err="1" smtClean="0"/>
              <a:t>redband</a:t>
            </a:r>
            <a:r>
              <a:rPr lang="en-US" baseline="0" dirty="0" smtClean="0"/>
              <a:t> except that it out migrates into a lake to grow and mature. And an </a:t>
            </a:r>
            <a:r>
              <a:rPr lang="en-US" baseline="0" dirty="0" err="1" smtClean="0"/>
              <a:t>allacustrine</a:t>
            </a:r>
            <a:r>
              <a:rPr lang="en-US" baseline="0" dirty="0" smtClean="0"/>
              <a:t> </a:t>
            </a:r>
            <a:r>
              <a:rPr lang="en-US" baseline="0" dirty="0" err="1" smtClean="0"/>
              <a:t>redband</a:t>
            </a:r>
            <a:r>
              <a:rPr lang="en-US" baseline="0" dirty="0" smtClean="0"/>
              <a:t> lives its entire life in a lake and adults spawn on lake shorelines and in lake outlets. </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2</a:t>
            </a:fld>
            <a:endParaRPr lang="en-US"/>
          </a:p>
        </p:txBody>
      </p:sp>
    </p:spTree>
    <p:extLst>
      <p:ext uri="{BB962C8B-B14F-4D97-AF65-F5344CB8AC3E}">
        <p14:creationId xmlns:p14="http://schemas.microsoft.com/office/powerpoint/2010/main" val="303438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believe it is important</a:t>
            </a:r>
            <a:r>
              <a:rPr lang="en-US" baseline="0" dirty="0" smtClean="0"/>
              <a:t> to mention how important salmon, trout and other native fishes were to the Spokane Tribe. At least 90% of their animal caloric intake was from fish, with very little hunting going on in the area due to scarcity of wildlife and the difficulty of catching prey. The Spokane’s were one of the most </a:t>
            </a:r>
            <a:r>
              <a:rPr lang="en-US" baseline="0" dirty="0" err="1" smtClean="0"/>
              <a:t>easternly</a:t>
            </a:r>
            <a:r>
              <a:rPr lang="en-US" baseline="0" dirty="0" smtClean="0"/>
              <a:t> tribes to extensively use salmon in their diet and they even called themselves the salmon eaters or the people who eat salmon. They commonly named their villages and sub-bands after specific fishery, condition of water (such as little falls in the bottom picture), or a specific species of salmon. You can see in the top photo of tribal members fishing at Little Falls before the dam was put in and in the bottom picture is another photo of little falls before the dam was put in and you can see the teepee on the left of the photo. </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3</a:t>
            </a:fld>
            <a:endParaRPr lang="en-US"/>
          </a:p>
        </p:txBody>
      </p:sp>
    </p:spTree>
    <p:extLst>
      <p:ext uri="{BB962C8B-B14F-4D97-AF65-F5344CB8AC3E}">
        <p14:creationId xmlns:p14="http://schemas.microsoft.com/office/powerpoint/2010/main" val="96044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a:t>
            </a:r>
            <a:r>
              <a:rPr lang="en-US" baseline="0" dirty="0" smtClean="0"/>
              <a:t> tidbit to mention is that in older reports and documents that described fish harvested along the Spokane River and Columbia River lumped steelhead, cutthroat and </a:t>
            </a:r>
            <a:r>
              <a:rPr lang="en-US" baseline="0" dirty="0" err="1" smtClean="0"/>
              <a:t>redband</a:t>
            </a:r>
            <a:r>
              <a:rPr lang="en-US" baseline="0" dirty="0" smtClean="0"/>
              <a:t> trout into a single category of salmon trout. So this picture put in the Spokesman Review in 1896 was labeled “Eleven salmon trout caught in </a:t>
            </a:r>
            <a:r>
              <a:rPr lang="en-US" baseline="0" dirty="0" err="1" smtClean="0"/>
              <a:t>halfdays</a:t>
            </a:r>
            <a:r>
              <a:rPr lang="en-US" baseline="0" dirty="0" smtClean="0"/>
              <a:t> sport on the Spokane River” is actually a mixture of steelhead, cutthroat and </a:t>
            </a:r>
            <a:r>
              <a:rPr lang="en-US" baseline="0" dirty="0" err="1" smtClean="0"/>
              <a:t>redband</a:t>
            </a:r>
            <a:r>
              <a:rPr lang="en-US" baseline="0" dirty="0" smtClean="0"/>
              <a:t>. </a:t>
            </a:r>
          </a:p>
          <a:p>
            <a:r>
              <a:rPr lang="en-US" baseline="0" dirty="0" smtClean="0"/>
              <a:t>It is also important to mention that although salmon were a large portion of the Spokane Tribes diet, traps and fishing also targeted trout and other native fish year round.</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4</a:t>
            </a:fld>
            <a:endParaRPr lang="en-US"/>
          </a:p>
        </p:txBody>
      </p:sp>
    </p:spTree>
    <p:extLst>
      <p:ext uri="{BB962C8B-B14F-4D97-AF65-F5344CB8AC3E}">
        <p14:creationId xmlns:p14="http://schemas.microsoft.com/office/powerpoint/2010/main" val="322814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specifically at </a:t>
            </a:r>
            <a:r>
              <a:rPr lang="en-US" dirty="0" err="1" smtClean="0"/>
              <a:t>redband</a:t>
            </a:r>
            <a:r>
              <a:rPr lang="en-US" dirty="0" smtClean="0"/>
              <a:t> trout and steelhead along</a:t>
            </a:r>
            <a:r>
              <a:rPr lang="en-US" baseline="0" dirty="0" smtClean="0"/>
              <a:t> the Spokane River, it is easy to see in past reports that the Spokane River produced a large number of </a:t>
            </a:r>
            <a:r>
              <a:rPr lang="en-US" baseline="0" dirty="0" err="1" smtClean="0"/>
              <a:t>salmonid</a:t>
            </a:r>
            <a:r>
              <a:rPr lang="en-US" baseline="0" dirty="0" smtClean="0"/>
              <a:t> migrants throughout the year. Marshal McDonald put it quite nicely in 1894 by saying “The Spokane river was known worldwide as one of the finest trout rivers in the world.” And the Spokane Tribe definitely knew that and tied to utilize this resource responsibly. The Spokane River had multiple fish weirs and basket traps set up throughout the drainage up to Spokane Falls that produced up to 800 fish per day for tribal members. The Little Spokane river in particular was popular for its steelhead and </a:t>
            </a:r>
            <a:r>
              <a:rPr lang="en-US" baseline="0" dirty="0" err="1" smtClean="0"/>
              <a:t>redband</a:t>
            </a:r>
            <a:r>
              <a:rPr lang="en-US" baseline="0" dirty="0" smtClean="0"/>
              <a:t> trout spawning runs and tribal members created a permanent fishing spot there that could catch up to 200 fish per day. They set up weirs across the river like the photo shown and put the fish weir at an angle so the fish would congregate into the upstream corner for them to spear and net. On the Little Spokane River the weir would be used year round: as the summer and fall they would catch salmon and in the winter and spring they would steelhead and trout.</a:t>
            </a:r>
          </a:p>
          <a:p>
            <a:r>
              <a:rPr lang="en-US" baseline="0" dirty="0" smtClean="0"/>
              <a:t>Little Falls was also a major fishing area and was actually one of the last permanent fishing stations during the decline of salmon and steelhead spawning runs. This fishing station started in early spring to target steelhead, </a:t>
            </a:r>
            <a:r>
              <a:rPr lang="en-US" baseline="0" dirty="0" err="1" smtClean="0"/>
              <a:t>redbands</a:t>
            </a:r>
            <a:r>
              <a:rPr lang="en-US" baseline="0" dirty="0" smtClean="0"/>
              <a:t>, lamprey and suckers. At least 250 tons of dried fish were recorded in one fishing season, and the tribal members that captured all of these fish relied on the dried meat throughout the year.</a:t>
            </a:r>
          </a:p>
          <a:p>
            <a:r>
              <a:rPr lang="en-US" baseline="0" dirty="0" smtClean="0"/>
              <a:t> Now contrary to the belief of white settlers, tribal members specifically set up fish weirs to allow fish to escape through them to migrate upstream to spawn the next generation. Holes and large gaps were purposely made or left unfixed so a portion of the migrating </a:t>
            </a:r>
            <a:r>
              <a:rPr lang="en-US" baseline="0" dirty="0" err="1" smtClean="0"/>
              <a:t>salmonids</a:t>
            </a:r>
            <a:r>
              <a:rPr lang="en-US" baseline="0" dirty="0" smtClean="0"/>
              <a:t> could get through and spawn upstream. So historically tribal members made sure that salmon and trout populations remained intact by managing the amount of fish that were able to get passed their weirs. But today we don’t even know what streams contain native </a:t>
            </a:r>
            <a:r>
              <a:rPr lang="en-US" baseline="0" dirty="0" err="1" smtClean="0"/>
              <a:t>redband</a:t>
            </a:r>
            <a:r>
              <a:rPr lang="en-US" baseline="0" dirty="0" smtClean="0"/>
              <a:t> trout, let alone the spawning characteristics, the survival or the sustainable harvest of the </a:t>
            </a:r>
            <a:r>
              <a:rPr lang="en-US" baseline="0" dirty="0" err="1" smtClean="0"/>
              <a:t>redband</a:t>
            </a:r>
            <a:r>
              <a:rPr lang="en-US" baseline="0" dirty="0" smtClean="0"/>
              <a:t> population. </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5</a:t>
            </a:fld>
            <a:endParaRPr lang="en-US"/>
          </a:p>
        </p:txBody>
      </p:sp>
    </p:spTree>
    <p:extLst>
      <p:ext uri="{BB962C8B-B14F-4D97-AF65-F5344CB8AC3E}">
        <p14:creationId xmlns:p14="http://schemas.microsoft.com/office/powerpoint/2010/main" val="225554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currently the Spokane Tribe</a:t>
            </a:r>
            <a:r>
              <a:rPr lang="en-US" baseline="0" dirty="0" smtClean="0"/>
              <a:t> is conducting a </a:t>
            </a:r>
            <a:r>
              <a:rPr lang="en-US" baseline="0" dirty="0" err="1" smtClean="0"/>
              <a:t>redband</a:t>
            </a:r>
            <a:r>
              <a:rPr lang="en-US" baseline="0" dirty="0" smtClean="0"/>
              <a:t> trout stock assessment in Lake Roosevelt and the Spokane arm of Lake Roosevelt. We are currently working on four tributaries labeled on the map including Alder, </a:t>
            </a:r>
            <a:r>
              <a:rPr lang="en-US" baseline="0" dirty="0" err="1" smtClean="0"/>
              <a:t>Orapaken</a:t>
            </a:r>
            <a:r>
              <a:rPr lang="en-US" baseline="0" dirty="0" smtClean="0"/>
              <a:t>, Blue and Spring Creek. These streams are just the beginning of many streams that need to be assessed and so we are currently working cooperatively with the </a:t>
            </a:r>
            <a:r>
              <a:rPr lang="en-US" baseline="0" dirty="0" err="1" smtClean="0"/>
              <a:t>Coville</a:t>
            </a:r>
            <a:r>
              <a:rPr lang="en-US" baseline="0" dirty="0" smtClean="0"/>
              <a:t> Tribe (who is conducting stock assessments on the </a:t>
            </a:r>
            <a:r>
              <a:rPr lang="en-US" baseline="0" dirty="0" err="1" smtClean="0"/>
              <a:t>Sanpoil</a:t>
            </a:r>
            <a:r>
              <a:rPr lang="en-US" baseline="0" dirty="0" smtClean="0"/>
              <a:t> River Drainage that is in the Lower end of Lake Roosevelt) and WDFW (who is conducting stock assessments on the Kettle River and Big Sheep Creek in the Upper end of Lake Roosevelt). Together we are trying to assess basic questions about </a:t>
            </a:r>
            <a:r>
              <a:rPr lang="en-US" baseline="0" dirty="0" err="1" smtClean="0"/>
              <a:t>indiviual</a:t>
            </a:r>
            <a:r>
              <a:rPr lang="en-US" baseline="0" dirty="0" smtClean="0"/>
              <a:t> </a:t>
            </a:r>
            <a:r>
              <a:rPr lang="en-US" baseline="0" dirty="0" err="1" smtClean="0"/>
              <a:t>redband</a:t>
            </a:r>
            <a:r>
              <a:rPr lang="en-US" baseline="0" dirty="0" smtClean="0"/>
              <a:t> stocks in Lake Roosevelt and it’s tributaries such as:</a:t>
            </a:r>
          </a:p>
          <a:p>
            <a:r>
              <a:rPr lang="en-US" baseline="0" dirty="0" smtClean="0"/>
              <a:t>-Understand population characteristics for individuals stocks of </a:t>
            </a:r>
            <a:r>
              <a:rPr lang="en-US" baseline="0" dirty="0" err="1" smtClean="0"/>
              <a:t>redband</a:t>
            </a:r>
            <a:r>
              <a:rPr lang="en-US" baseline="0" dirty="0" smtClean="0"/>
              <a:t>, primarily understanding the genetic integrity, recruitment, mortality, escapement, and harvest of each population on each tributary.</a:t>
            </a:r>
          </a:p>
          <a:p>
            <a:r>
              <a:rPr lang="en-US" baseline="0" dirty="0" smtClean="0"/>
              <a:t>-Evaluate negative interactions of hatchery stocked rainbow and non-native fish with </a:t>
            </a:r>
            <a:r>
              <a:rPr lang="en-US" baseline="0" dirty="0" err="1" smtClean="0"/>
              <a:t>redband</a:t>
            </a:r>
            <a:r>
              <a:rPr lang="en-US" baseline="0" dirty="0" smtClean="0"/>
              <a:t> trout and how it effects individual populations.</a:t>
            </a:r>
          </a:p>
          <a:p>
            <a:r>
              <a:rPr lang="en-US" baseline="0" dirty="0" smtClean="0"/>
              <a:t>-And identify critical spawning and juvenile rearing habitat because if the stream habitat is falling apart, then the </a:t>
            </a:r>
            <a:r>
              <a:rPr lang="en-US" baseline="0" dirty="0" err="1" smtClean="0"/>
              <a:t>redband</a:t>
            </a:r>
            <a:r>
              <a:rPr lang="en-US" baseline="0" dirty="0" smtClean="0"/>
              <a:t> population will be doing the same thing.</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6</a:t>
            </a:fld>
            <a:endParaRPr lang="en-US"/>
          </a:p>
        </p:txBody>
      </p:sp>
    </p:spTree>
    <p:extLst>
      <p:ext uri="{BB962C8B-B14F-4D97-AF65-F5344CB8AC3E}">
        <p14:creationId xmlns:p14="http://schemas.microsoft.com/office/powerpoint/2010/main" val="242292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 the four streams I had just mentioned, we do summer</a:t>
            </a:r>
            <a:r>
              <a:rPr lang="en-US" baseline="0" dirty="0" smtClean="0"/>
              <a:t> habitat surveys that evaluate the water quality, riparian vegetation, stream complexity and </a:t>
            </a:r>
            <a:r>
              <a:rPr lang="en-US" baseline="0" dirty="0" err="1" smtClean="0"/>
              <a:t>macroinvertebrate</a:t>
            </a:r>
            <a:r>
              <a:rPr lang="en-US" baseline="0" dirty="0" smtClean="0"/>
              <a:t> densities. These are just some of the habitat parameters we collect. In the fall and winter we backpack </a:t>
            </a:r>
            <a:r>
              <a:rPr lang="en-US" baseline="0" dirty="0" err="1" smtClean="0"/>
              <a:t>electrofish</a:t>
            </a:r>
            <a:r>
              <a:rPr lang="en-US" baseline="0" dirty="0" smtClean="0"/>
              <a:t> the streams to collect juveniles so we can collect data on population density, age, genetic integrity and it implant a PIT tag in them before the migrate to Lake Roosevelt in the Spring. I will discuss what a PIT tag is and its use in one moment.</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7</a:t>
            </a:fld>
            <a:endParaRPr lang="en-US"/>
          </a:p>
        </p:txBody>
      </p:sp>
    </p:spTree>
    <p:extLst>
      <p:ext uri="{BB962C8B-B14F-4D97-AF65-F5344CB8AC3E}">
        <p14:creationId xmlns:p14="http://schemas.microsoft.com/office/powerpoint/2010/main" val="134423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spring we</a:t>
            </a:r>
            <a:r>
              <a:rPr lang="en-US" baseline="0" dirty="0" smtClean="0"/>
              <a:t> use a modern day weir to collect adult </a:t>
            </a:r>
            <a:r>
              <a:rPr lang="en-US" baseline="0" dirty="0" err="1" smtClean="0"/>
              <a:t>redbands</a:t>
            </a:r>
            <a:r>
              <a:rPr lang="en-US" baseline="0" dirty="0" smtClean="0"/>
              <a:t> as they migrate into the stream to spawn and collect juveniles as they migrate out of the stream and into the reservoir. Using adult </a:t>
            </a:r>
            <a:r>
              <a:rPr lang="en-US" baseline="0" dirty="0" err="1" smtClean="0"/>
              <a:t>redbands</a:t>
            </a:r>
            <a:r>
              <a:rPr lang="en-US" baseline="0" dirty="0" smtClean="0"/>
              <a:t> we can collect data on sex ratios migrating into the stream to spawn, age and stage of maturity, genetic integrity of </a:t>
            </a:r>
            <a:r>
              <a:rPr lang="en-US" baseline="0" dirty="0" err="1" smtClean="0"/>
              <a:t>spawners</a:t>
            </a:r>
            <a:r>
              <a:rPr lang="en-US" baseline="0" dirty="0" smtClean="0"/>
              <a:t> and using a PIT tag we can record how many times they migrate into the stream to spawn over their lifespan. Using juveniles that we capture </a:t>
            </a:r>
            <a:r>
              <a:rPr lang="en-US" baseline="0" dirty="0" err="1" smtClean="0"/>
              <a:t>outmigrating</a:t>
            </a:r>
            <a:r>
              <a:rPr lang="en-US" baseline="0" dirty="0" smtClean="0"/>
              <a:t> into the </a:t>
            </a:r>
            <a:r>
              <a:rPr lang="en-US" baseline="0" dirty="0" err="1" smtClean="0"/>
              <a:t>reservior</a:t>
            </a:r>
            <a:r>
              <a:rPr lang="en-US" baseline="0" dirty="0" smtClean="0"/>
              <a:t> we can evaluate the number migrating </a:t>
            </a:r>
            <a:r>
              <a:rPr lang="en-US" baseline="0" dirty="0" err="1" smtClean="0"/>
              <a:t>redbands</a:t>
            </a:r>
            <a:r>
              <a:rPr lang="en-US" baseline="0" dirty="0" smtClean="0"/>
              <a:t> compared to the number of resident </a:t>
            </a:r>
            <a:r>
              <a:rPr lang="en-US" baseline="0" dirty="0" err="1" smtClean="0"/>
              <a:t>redbands</a:t>
            </a:r>
            <a:r>
              <a:rPr lang="en-US" baseline="0" dirty="0" smtClean="0"/>
              <a:t>. We can also look at the distances they travel in the stream until they reach the </a:t>
            </a:r>
            <a:r>
              <a:rPr lang="en-US" baseline="0" dirty="0" err="1" smtClean="0"/>
              <a:t>reservior</a:t>
            </a:r>
            <a:r>
              <a:rPr lang="en-US" baseline="0" dirty="0" smtClean="0"/>
              <a:t>, the growth of the juveniles from the fall shocking to the spring outmigration, the age of </a:t>
            </a:r>
            <a:r>
              <a:rPr lang="en-US" baseline="0" dirty="0" err="1" smtClean="0"/>
              <a:t>outmigrants</a:t>
            </a:r>
            <a:r>
              <a:rPr lang="en-US" baseline="0" dirty="0" smtClean="0"/>
              <a:t>, their genetic integrity and we can implant a PIT tag to track their movements and captures over time.</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8</a:t>
            </a:fld>
            <a:endParaRPr lang="en-US"/>
          </a:p>
        </p:txBody>
      </p:sp>
    </p:spTree>
    <p:extLst>
      <p:ext uri="{BB962C8B-B14F-4D97-AF65-F5344CB8AC3E}">
        <p14:creationId xmlns:p14="http://schemas.microsoft.com/office/powerpoint/2010/main" val="97246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 order to understand our project I have to explain what a PIT tag is and what it can do. A PIT tag or Passive Integrative Transponder tag, is a small glass or plastic tag that is inserted into the fish and contains a unique 15 digit code. It’s like a social security number for a fish. No two tags have the same number, so when it is implanted into the fish it makes the fish easier to track and collect information on. There are multiple locations that biologists can implant a PIT tag, but our study implants PIT tags in the body cavity of juveniles and in the pelvic girdle of adults. Once the initial body measurements, maturity, genetics and age are taken, a PIT tag can aid in many ways. If the fish is found again and the Pit tag is recorded, growth, age of spawning return, number of times returned, natal origin,  and straying can be collected. Also if the fish is caught by a fisherman, the tag can show natal origin and what percentage of the tributaries </a:t>
            </a:r>
            <a:r>
              <a:rPr lang="en-US" baseline="0" dirty="0" err="1" smtClean="0"/>
              <a:t>redbands</a:t>
            </a:r>
            <a:r>
              <a:rPr lang="en-US" baseline="0" dirty="0" smtClean="0"/>
              <a:t> are being taken through harvest. </a:t>
            </a:r>
            <a:endParaRPr lang="en-US" dirty="0"/>
          </a:p>
        </p:txBody>
      </p:sp>
      <p:sp>
        <p:nvSpPr>
          <p:cNvPr id="4" name="Slide Number Placeholder 3"/>
          <p:cNvSpPr>
            <a:spLocks noGrp="1"/>
          </p:cNvSpPr>
          <p:nvPr>
            <p:ph type="sldNum" sz="quarter" idx="10"/>
          </p:nvPr>
        </p:nvSpPr>
        <p:spPr/>
        <p:txBody>
          <a:bodyPr/>
          <a:lstStyle/>
          <a:p>
            <a:fld id="{C601134B-E410-4CF0-988B-2BFD229512DA}" type="slidenum">
              <a:rPr lang="en-US" smtClean="0"/>
              <a:t>9</a:t>
            </a:fld>
            <a:endParaRPr lang="en-US"/>
          </a:p>
        </p:txBody>
      </p:sp>
    </p:spTree>
    <p:extLst>
      <p:ext uri="{BB962C8B-B14F-4D97-AF65-F5344CB8AC3E}">
        <p14:creationId xmlns:p14="http://schemas.microsoft.com/office/powerpoint/2010/main" val="416460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E98470-B623-4AE2-9780-056124706592}"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98470-B623-4AE2-9780-056124706592}"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98470-B623-4AE2-9780-056124706592}"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7E98470-B623-4AE2-9780-056124706592}"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E98470-B623-4AE2-9780-056124706592}"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E98470-B623-4AE2-9780-056124706592}"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E98470-B623-4AE2-9780-056124706592}" type="datetimeFigureOut">
              <a:rPr lang="en-US" smtClean="0"/>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E98470-B623-4AE2-9780-056124706592}" type="datetimeFigureOut">
              <a:rPr lang="en-US" smtClean="0"/>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98470-B623-4AE2-9780-056124706592}" type="datetimeFigureOut">
              <a:rPr lang="en-US" smtClean="0"/>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98470-B623-4AE2-9780-056124706592}"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05EAB-6944-4829-B944-1507F65E1C3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98470-B623-4AE2-9780-056124706592}"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05EAB-6944-4829-B944-1507F65E1C35}"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7E98470-B623-4AE2-9780-056124706592}" type="datetimeFigureOut">
              <a:rPr lang="en-US" smtClean="0"/>
              <a:t>3/25/2013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8F05EAB-6944-4829-B944-1507F65E1C35}"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470025"/>
          </a:xfrm>
        </p:spPr>
        <p:txBody>
          <a:bodyPr>
            <a:normAutofit/>
          </a:bodyPr>
          <a:lstStyle/>
          <a:p>
            <a:pPr algn="ctr"/>
            <a:r>
              <a:rPr lang="en-US" dirty="0" err="1" smtClean="0"/>
              <a:t>Redband</a:t>
            </a:r>
            <a:r>
              <a:rPr lang="en-US" dirty="0" smtClean="0"/>
              <a:t> Trout: </a:t>
            </a:r>
            <a:br>
              <a:rPr lang="en-US" dirty="0" smtClean="0"/>
            </a:br>
            <a:r>
              <a:rPr lang="en-US" dirty="0" smtClean="0"/>
              <a:t>Cultural Past, Present and Future</a:t>
            </a:r>
            <a:endParaRPr lang="en-US" dirty="0"/>
          </a:p>
        </p:txBody>
      </p:sp>
      <p:sp>
        <p:nvSpPr>
          <p:cNvPr id="3" name="Subtitle 2"/>
          <p:cNvSpPr>
            <a:spLocks noGrp="1"/>
          </p:cNvSpPr>
          <p:nvPr>
            <p:ph type="subTitle" idx="1"/>
          </p:nvPr>
        </p:nvSpPr>
        <p:spPr>
          <a:xfrm>
            <a:off x="1371600" y="1905000"/>
            <a:ext cx="6400800" cy="1752600"/>
          </a:xfrm>
        </p:spPr>
        <p:txBody>
          <a:bodyPr/>
          <a:lstStyle/>
          <a:p>
            <a:pPr algn="ctr"/>
            <a:r>
              <a:rPr lang="en-US" dirty="0" smtClean="0"/>
              <a:t>Spokane Tribe of Indians</a:t>
            </a:r>
          </a:p>
          <a:p>
            <a:pPr algn="ctr"/>
            <a:r>
              <a:rPr lang="en-US" dirty="0" smtClean="0"/>
              <a:t>Casey Flanagan</a:t>
            </a:r>
          </a:p>
          <a:p>
            <a:pPr algn="ctr"/>
            <a:r>
              <a:rPr lang="en-US" dirty="0" smtClean="0"/>
              <a:t>Water and Fish Project Manager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50412302"/>
              </p:ext>
            </p:extLst>
          </p:nvPr>
        </p:nvGraphicFramePr>
        <p:xfrm>
          <a:off x="3657600" y="3505200"/>
          <a:ext cx="1828800" cy="1775200"/>
        </p:xfrm>
        <a:graphic>
          <a:graphicData uri="http://schemas.openxmlformats.org/presentationml/2006/ole">
            <mc:AlternateContent xmlns:mc="http://schemas.openxmlformats.org/markup-compatibility/2006">
              <mc:Choice xmlns:v="urn:schemas-microsoft-com:vml" Requires="v">
                <p:oleObj spid="_x0000_s1078" name="Picture" r:id="rId4" imgW="1324303" imgH="1534510" progId="Word.Picture.8">
                  <p:embed/>
                </p:oleObj>
              </mc:Choice>
              <mc:Fallback>
                <p:oleObj name="Picture" r:id="rId4" imgW="1324303" imgH="153451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05200"/>
                        <a:ext cx="1828800" cy="1775200"/>
                      </a:xfrm>
                      <a:prstGeom prst="rect">
                        <a:avLst/>
                      </a:prstGeom>
                      <a:noFill/>
                      <a:ln w="19050">
                        <a:solidFill>
                          <a:srgbClr val="000000"/>
                        </a:solidFill>
                        <a:miter lim="800000"/>
                        <a:headEnd/>
                        <a:tailEnd/>
                      </a:ln>
                      <a:extLst/>
                    </p:spPr>
                  </p:pic>
                </p:oleObj>
              </mc:Fallback>
            </mc:AlternateContent>
          </a:graphicData>
        </a:graphic>
      </p:graphicFrame>
    </p:spTree>
    <p:extLst>
      <p:ext uri="{BB962C8B-B14F-4D97-AF65-F5344CB8AC3E}">
        <p14:creationId xmlns:p14="http://schemas.microsoft.com/office/powerpoint/2010/main" val="17678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76200"/>
            <a:ext cx="7123080" cy="924475"/>
          </a:xfrm>
        </p:spPr>
        <p:txBody>
          <a:bodyPr/>
          <a:lstStyle/>
          <a:p>
            <a:r>
              <a:rPr lang="en-US" dirty="0" err="1"/>
              <a:t>Redband</a:t>
            </a:r>
            <a:r>
              <a:rPr lang="en-US" dirty="0"/>
              <a:t> Trout Stock Assessment</a:t>
            </a:r>
          </a:p>
        </p:txBody>
      </p:sp>
      <p:sp>
        <p:nvSpPr>
          <p:cNvPr id="4" name="Content Placeholder 3"/>
          <p:cNvSpPr>
            <a:spLocks noGrp="1"/>
          </p:cNvSpPr>
          <p:nvPr>
            <p:ph sz="half" idx="2"/>
          </p:nvPr>
        </p:nvSpPr>
        <p:spPr>
          <a:xfrm>
            <a:off x="228600" y="838200"/>
            <a:ext cx="8686800" cy="3581400"/>
          </a:xfrm>
        </p:spPr>
        <p:txBody>
          <a:bodyPr>
            <a:normAutofit lnSpcReduction="10000"/>
          </a:bodyPr>
          <a:lstStyle/>
          <a:p>
            <a:pPr marL="0" indent="0">
              <a:buNone/>
            </a:pPr>
            <a:r>
              <a:rPr lang="en-US" u="sng" dirty="0" smtClean="0"/>
              <a:t>PIT (Passive Integrated Transponder) Tag</a:t>
            </a:r>
          </a:p>
          <a:p>
            <a:r>
              <a:rPr lang="en-US" dirty="0" smtClean="0"/>
              <a:t>Locations</a:t>
            </a:r>
          </a:p>
          <a:p>
            <a:pPr lvl="1"/>
            <a:r>
              <a:rPr lang="en-US" dirty="0" smtClean="0"/>
              <a:t>Body Cavity</a:t>
            </a:r>
          </a:p>
          <a:p>
            <a:pPr lvl="1"/>
            <a:r>
              <a:rPr lang="en-US" dirty="0" smtClean="0"/>
              <a:t>Pelvic Girdle (between pelvic fins)</a:t>
            </a:r>
          </a:p>
          <a:p>
            <a:r>
              <a:rPr lang="en-US" dirty="0" smtClean="0"/>
              <a:t>Unique 15 digit code for each fish</a:t>
            </a:r>
          </a:p>
          <a:p>
            <a:r>
              <a:rPr lang="en-US" dirty="0" smtClean="0"/>
              <a:t>Allows biologists to track fish without being in the field</a:t>
            </a:r>
          </a:p>
          <a:p>
            <a:pPr lvl="1"/>
            <a:r>
              <a:rPr lang="en-US" dirty="0" smtClean="0"/>
              <a:t>PIT tag antennas</a:t>
            </a:r>
          </a:p>
          <a:p>
            <a:pPr lvl="1"/>
            <a:r>
              <a:rPr lang="en-US" dirty="0" smtClean="0"/>
              <a:t>PIT tag handheld readers</a:t>
            </a:r>
          </a:p>
          <a:p>
            <a:pPr lvl="2"/>
            <a:r>
              <a:rPr lang="en-US" dirty="0" smtClean="0"/>
              <a:t>Biologists</a:t>
            </a:r>
          </a:p>
          <a:p>
            <a:pPr lvl="2"/>
            <a:r>
              <a:rPr lang="en-US" dirty="0" smtClean="0"/>
              <a:t>Creel Clerks</a:t>
            </a:r>
            <a:endParaRPr lang="en-US" dirty="0"/>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4329" t="29157" r="8029"/>
          <a:stretch/>
        </p:blipFill>
        <p:spPr>
          <a:xfrm>
            <a:off x="4623825" y="3581400"/>
            <a:ext cx="4139175" cy="2832497"/>
          </a:xfrm>
          <a:ln w="38100">
            <a:solidFill>
              <a:schemeClr val="bg1"/>
            </a:solidFill>
          </a:ln>
        </p:spPr>
      </p:pic>
      <p:pic>
        <p:nvPicPr>
          <p:cNvPr id="2050" name="Picture 2" descr="C:\Users\Water and Fish Bio\Desktop\PITr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70649" y="4108079"/>
            <a:ext cx="1523999" cy="275664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0"/>
            <a:ext cx="7123080" cy="924475"/>
          </a:xfrm>
        </p:spPr>
        <p:txBody>
          <a:bodyPr/>
          <a:lstStyle/>
          <a:p>
            <a:pPr algn="ctr"/>
            <a:r>
              <a:rPr lang="en-US" dirty="0" smtClean="0"/>
              <a:t>Future Goals</a:t>
            </a:r>
            <a:endParaRPr lang="en-US" dirty="0"/>
          </a:p>
        </p:txBody>
      </p:sp>
      <p:pic>
        <p:nvPicPr>
          <p:cNvPr id="5" name="Content Placeholder 4"/>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6694" r="12750"/>
          <a:stretch/>
        </p:blipFill>
        <p:spPr>
          <a:xfrm>
            <a:off x="533400" y="1219200"/>
            <a:ext cx="3727549" cy="3962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63280" y="914400"/>
            <a:ext cx="4099719" cy="4724400"/>
          </a:xfrm>
        </p:spPr>
        <p:txBody>
          <a:bodyPr/>
          <a:lstStyle/>
          <a:p>
            <a:r>
              <a:rPr lang="en-US" dirty="0" smtClean="0"/>
              <a:t>Identify streams that contain </a:t>
            </a:r>
            <a:r>
              <a:rPr lang="en-US" dirty="0" err="1" smtClean="0"/>
              <a:t>redband</a:t>
            </a:r>
            <a:r>
              <a:rPr lang="en-US" dirty="0" smtClean="0"/>
              <a:t> trout</a:t>
            </a:r>
            <a:endParaRPr lang="en-US" dirty="0"/>
          </a:p>
          <a:p>
            <a:r>
              <a:rPr lang="en-US" dirty="0" smtClean="0"/>
              <a:t>Classify genetically pure </a:t>
            </a:r>
            <a:r>
              <a:rPr lang="en-US" dirty="0" err="1" smtClean="0"/>
              <a:t>redband</a:t>
            </a:r>
            <a:r>
              <a:rPr lang="en-US" dirty="0" smtClean="0"/>
              <a:t> </a:t>
            </a:r>
            <a:r>
              <a:rPr lang="en-US" dirty="0" smtClean="0"/>
              <a:t>trout </a:t>
            </a:r>
            <a:r>
              <a:rPr lang="en-US" dirty="0" smtClean="0"/>
              <a:t>populations</a:t>
            </a:r>
          </a:p>
          <a:p>
            <a:r>
              <a:rPr lang="en-US" dirty="0" smtClean="0"/>
              <a:t>Prioritize streams that contain native </a:t>
            </a:r>
            <a:r>
              <a:rPr lang="en-US" dirty="0" err="1" smtClean="0"/>
              <a:t>redband</a:t>
            </a:r>
            <a:r>
              <a:rPr lang="en-US" dirty="0" smtClean="0"/>
              <a:t> trout for habitat improvement projects</a:t>
            </a:r>
          </a:p>
          <a:p>
            <a:r>
              <a:rPr lang="en-US" dirty="0" smtClean="0"/>
              <a:t>Understand movement of </a:t>
            </a:r>
            <a:r>
              <a:rPr lang="en-US" dirty="0" err="1" smtClean="0"/>
              <a:t>redband</a:t>
            </a:r>
            <a:r>
              <a:rPr lang="en-US" dirty="0" smtClean="0"/>
              <a:t> trout in the reservoir and tributaries</a:t>
            </a:r>
          </a:p>
          <a:p>
            <a:r>
              <a:rPr lang="en-US" dirty="0" smtClean="0"/>
              <a:t>Evaluate if native </a:t>
            </a:r>
            <a:r>
              <a:rPr lang="en-US" dirty="0" err="1" smtClean="0"/>
              <a:t>redband</a:t>
            </a:r>
            <a:r>
              <a:rPr lang="en-US" dirty="0" smtClean="0"/>
              <a:t> trout populations are in decline or maintaining stable recruitment </a:t>
            </a:r>
            <a:endParaRPr lang="en-US" dirty="0"/>
          </a:p>
        </p:txBody>
      </p:sp>
    </p:spTree>
    <p:extLst>
      <p:ext uri="{BB962C8B-B14F-4D97-AF65-F5344CB8AC3E}">
        <p14:creationId xmlns:p14="http://schemas.microsoft.com/office/powerpoint/2010/main" val="225940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24475"/>
          </a:xfrm>
        </p:spPr>
        <p:txBody>
          <a:bodyPr/>
          <a:lstStyle/>
          <a:p>
            <a:pPr algn="ctr"/>
            <a:r>
              <a:rPr lang="en-US" dirty="0" smtClean="0"/>
              <a:t>Acknowledgements/Cooperative Partners</a:t>
            </a:r>
            <a:endParaRPr lang="en-US" dirty="0"/>
          </a:p>
        </p:txBody>
      </p:sp>
      <p:sp>
        <p:nvSpPr>
          <p:cNvPr id="3" name="Content Placeholder 2"/>
          <p:cNvSpPr>
            <a:spLocks noGrp="1"/>
          </p:cNvSpPr>
          <p:nvPr>
            <p:ph idx="1"/>
          </p:nvPr>
        </p:nvSpPr>
        <p:spPr>
          <a:xfrm>
            <a:off x="990600" y="914400"/>
            <a:ext cx="7125112" cy="5715000"/>
          </a:xfrm>
        </p:spPr>
        <p:txBody>
          <a:bodyPr/>
          <a:lstStyle/>
          <a:p>
            <a:r>
              <a:rPr lang="en-US" dirty="0" smtClean="0"/>
              <a:t>Bonneville Power Administration</a:t>
            </a:r>
          </a:p>
          <a:p>
            <a:r>
              <a:rPr lang="en-US" dirty="0" err="1" smtClean="0"/>
              <a:t>Avista</a:t>
            </a:r>
            <a:r>
              <a:rPr lang="en-US" dirty="0" smtClean="0"/>
              <a:t> </a:t>
            </a:r>
            <a:r>
              <a:rPr lang="en-US" dirty="0" smtClean="0"/>
              <a:t>Corporation</a:t>
            </a:r>
            <a:endParaRPr lang="en-US" dirty="0" smtClean="0"/>
          </a:p>
          <a:p>
            <a:r>
              <a:rPr lang="en-US" dirty="0" smtClean="0"/>
              <a:t>Lake </a:t>
            </a:r>
            <a:r>
              <a:rPr lang="en-US" dirty="0"/>
              <a:t>R</a:t>
            </a:r>
            <a:r>
              <a:rPr lang="en-US" dirty="0" smtClean="0"/>
              <a:t>oosevelt Fisheries Evaluation Program</a:t>
            </a:r>
          </a:p>
          <a:p>
            <a:r>
              <a:rPr lang="en-US" dirty="0" smtClean="0"/>
              <a:t>Eastern Washington University</a:t>
            </a:r>
          </a:p>
          <a:p>
            <a:r>
              <a:rPr lang="en-US" dirty="0" smtClean="0"/>
              <a:t>Colville Confederated Tribes</a:t>
            </a:r>
          </a:p>
          <a:p>
            <a:r>
              <a:rPr lang="en-US" dirty="0" smtClean="0"/>
              <a:t>Washington Department of Fish and </a:t>
            </a:r>
            <a:r>
              <a:rPr lang="en-US" dirty="0" smtClean="0"/>
              <a:t>Wildlife</a:t>
            </a:r>
          </a:p>
          <a:p>
            <a:r>
              <a:rPr lang="en-US" dirty="0" err="1" smtClean="0"/>
              <a:t>Kalispel</a:t>
            </a:r>
            <a:r>
              <a:rPr lang="en-US" dirty="0" smtClean="0"/>
              <a:t> Tribe</a:t>
            </a:r>
            <a:endParaRPr lang="en-US" dirty="0" smtClean="0"/>
          </a:p>
          <a:p>
            <a:r>
              <a:rPr lang="en-US" dirty="0" smtClean="0"/>
              <a:t>Warren </a:t>
            </a:r>
            <a:r>
              <a:rPr lang="en-US" dirty="0" err="1" smtClean="0"/>
              <a:t>Seyler</a:t>
            </a:r>
            <a:endParaRPr lang="en-US" dirty="0" smtClean="0"/>
          </a:p>
          <a:p>
            <a:r>
              <a:rPr lang="en-US" dirty="0" err="1" smtClean="0"/>
              <a:t>Jimbo</a:t>
            </a:r>
            <a:r>
              <a:rPr lang="en-US" dirty="0" smtClean="0"/>
              <a:t> </a:t>
            </a:r>
            <a:r>
              <a:rPr lang="en-US" dirty="0" err="1" smtClean="0"/>
              <a:t>Seyler</a:t>
            </a:r>
            <a:endParaRPr lang="en-US" dirty="0" smtClean="0"/>
          </a:p>
          <a:p>
            <a:endParaRPr lang="en-US" dirty="0" smtClean="0"/>
          </a:p>
          <a:p>
            <a:pPr marL="0" indent="0">
              <a:buNone/>
            </a:pPr>
            <a:endParaRPr lang="en-US" dirty="0" smtClean="0"/>
          </a:p>
          <a:p>
            <a:pPr marL="0" indent="0" algn="ctr">
              <a:buNone/>
            </a:pPr>
            <a:r>
              <a:rPr lang="en-US" sz="3600" b="1" dirty="0" smtClean="0"/>
              <a:t>Questions?</a:t>
            </a:r>
            <a:endParaRPr lang="en-US" sz="3600" b="1" dirty="0"/>
          </a:p>
        </p:txBody>
      </p:sp>
    </p:spTree>
    <p:extLst>
      <p:ext uri="{BB962C8B-B14F-4D97-AF65-F5344CB8AC3E}">
        <p14:creationId xmlns:p14="http://schemas.microsoft.com/office/powerpoint/2010/main" val="2863870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23080" cy="924475"/>
          </a:xfrm>
        </p:spPr>
        <p:txBody>
          <a:bodyPr/>
          <a:lstStyle/>
          <a:p>
            <a:pPr algn="ctr"/>
            <a:r>
              <a:rPr lang="en-US" dirty="0" err="1" smtClean="0"/>
              <a:t>Redband</a:t>
            </a:r>
            <a:r>
              <a:rPr lang="en-US" dirty="0" smtClean="0"/>
              <a:t> </a:t>
            </a:r>
            <a:r>
              <a:rPr lang="en-US" dirty="0" smtClean="0"/>
              <a:t>Trout</a:t>
            </a:r>
            <a:endParaRPr lang="en-US" dirty="0"/>
          </a:p>
        </p:txBody>
      </p:sp>
      <p:sp>
        <p:nvSpPr>
          <p:cNvPr id="4" name="Content Placeholder 3"/>
          <p:cNvSpPr>
            <a:spLocks noGrp="1"/>
          </p:cNvSpPr>
          <p:nvPr>
            <p:ph sz="half" idx="1"/>
          </p:nvPr>
        </p:nvSpPr>
        <p:spPr>
          <a:xfrm>
            <a:off x="1066800" y="990601"/>
            <a:ext cx="7162800" cy="3048000"/>
          </a:xfrm>
        </p:spPr>
        <p:txBody>
          <a:bodyPr>
            <a:normAutofit fontScale="92500" lnSpcReduction="10000"/>
          </a:bodyPr>
          <a:lstStyle/>
          <a:p>
            <a:r>
              <a:rPr lang="en-US" dirty="0" smtClean="0"/>
              <a:t>Remnants of steelhead populations </a:t>
            </a:r>
          </a:p>
          <a:p>
            <a:pPr lvl="1"/>
            <a:r>
              <a:rPr lang="en-US" dirty="0" smtClean="0"/>
              <a:t>Salmon cannery overharvest</a:t>
            </a:r>
          </a:p>
          <a:p>
            <a:pPr lvl="1"/>
            <a:r>
              <a:rPr lang="en-US" dirty="0" smtClean="0"/>
              <a:t>Construction of dams</a:t>
            </a:r>
          </a:p>
          <a:p>
            <a:r>
              <a:rPr lang="en-US" dirty="0" smtClean="0"/>
              <a:t>Multiple life history strategies that allow multiple spawning migrations per year</a:t>
            </a:r>
          </a:p>
          <a:p>
            <a:pPr lvl="1"/>
            <a:r>
              <a:rPr lang="en-US" dirty="0" smtClean="0"/>
              <a:t>Fluvial: Resident</a:t>
            </a:r>
          </a:p>
          <a:p>
            <a:pPr lvl="1"/>
            <a:r>
              <a:rPr lang="en-US" dirty="0" smtClean="0"/>
              <a:t>Fluvial-</a:t>
            </a:r>
            <a:r>
              <a:rPr lang="en-US" dirty="0" err="1" smtClean="0"/>
              <a:t>adfluvial</a:t>
            </a:r>
            <a:r>
              <a:rPr lang="en-US" dirty="0" smtClean="0"/>
              <a:t>: tributary -&gt; river -&gt; tributary</a:t>
            </a:r>
          </a:p>
          <a:p>
            <a:pPr lvl="1"/>
            <a:r>
              <a:rPr lang="en-US" dirty="0" smtClean="0"/>
              <a:t>Lacustrine-</a:t>
            </a:r>
            <a:r>
              <a:rPr lang="en-US" dirty="0" err="1" smtClean="0"/>
              <a:t>adfluvial</a:t>
            </a:r>
            <a:r>
              <a:rPr lang="en-US" dirty="0" smtClean="0"/>
              <a:t>: tributary -&gt; lake -&gt; tributary</a:t>
            </a:r>
          </a:p>
          <a:p>
            <a:pPr lvl="1"/>
            <a:r>
              <a:rPr lang="en-US" dirty="0" err="1" smtClean="0"/>
              <a:t>Allacustrine</a:t>
            </a:r>
            <a:r>
              <a:rPr lang="en-US" dirty="0" smtClean="0"/>
              <a:t>: Spawn in lake outlet</a:t>
            </a:r>
          </a:p>
          <a:p>
            <a:endParaRPr lang="en-US" dirty="0"/>
          </a:p>
        </p:txBody>
      </p:sp>
      <p:pic>
        <p:nvPicPr>
          <p:cNvPr id="3" name="Content Placeholder 2"/>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brightnessContrast bright="56000" contrast="-1000"/>
                    </a14:imgEffect>
                  </a14:imgLayer>
                </a14:imgProps>
              </a:ext>
              <a:ext uri="{28A0092B-C50C-407E-A947-70E740481C1C}">
                <a14:useLocalDpi xmlns:a14="http://schemas.microsoft.com/office/drawing/2010/main" val="0"/>
              </a:ext>
            </a:extLst>
          </a:blip>
          <a:srcRect l="6711" t="44565" r="9808" b="12222"/>
          <a:stretch/>
        </p:blipFill>
        <p:spPr>
          <a:xfrm>
            <a:off x="1828800" y="4114800"/>
            <a:ext cx="5299360" cy="2057400"/>
          </a:xfrm>
          <a:ln w="38100">
            <a:solidFill>
              <a:schemeClr val="bg1"/>
            </a:solidFill>
          </a:ln>
        </p:spPr>
      </p:pic>
    </p:spTree>
    <p:extLst>
      <p:ext uri="{BB962C8B-B14F-4D97-AF65-F5344CB8AC3E}">
        <p14:creationId xmlns:p14="http://schemas.microsoft.com/office/powerpoint/2010/main" val="339810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27"/>
            <a:ext cx="7123080" cy="924475"/>
          </a:xfrm>
        </p:spPr>
        <p:txBody>
          <a:bodyPr>
            <a:normAutofit fontScale="90000"/>
          </a:bodyPr>
          <a:lstStyle/>
          <a:p>
            <a:pPr algn="ctr"/>
            <a:r>
              <a:rPr lang="en-US" dirty="0" smtClean="0"/>
              <a:t>Spokane Tribe: The Salmon </a:t>
            </a:r>
            <a:r>
              <a:rPr lang="en-US" dirty="0"/>
              <a:t>E</a:t>
            </a:r>
            <a:r>
              <a:rPr lang="en-US" dirty="0" smtClean="0"/>
              <a:t>aters</a:t>
            </a:r>
            <a:endParaRPr lang="en-US" dirty="0"/>
          </a:p>
        </p:txBody>
      </p:sp>
      <p:sp>
        <p:nvSpPr>
          <p:cNvPr id="5" name="Content Placeholder 4"/>
          <p:cNvSpPr>
            <a:spLocks noGrp="1"/>
          </p:cNvSpPr>
          <p:nvPr>
            <p:ph sz="half" idx="2"/>
          </p:nvPr>
        </p:nvSpPr>
        <p:spPr>
          <a:xfrm>
            <a:off x="4648200" y="914400"/>
            <a:ext cx="4038600" cy="3657600"/>
          </a:xfrm>
        </p:spPr>
        <p:txBody>
          <a:bodyPr>
            <a:normAutofit fontScale="92500" lnSpcReduction="10000"/>
          </a:bodyPr>
          <a:lstStyle/>
          <a:p>
            <a:r>
              <a:rPr lang="en-US" dirty="0" smtClean="0"/>
              <a:t>At least 90% of the Spokane Tribe’s animal caloric intake was from fish.</a:t>
            </a:r>
          </a:p>
          <a:p>
            <a:r>
              <a:rPr lang="en-US" dirty="0"/>
              <a:t>C</a:t>
            </a:r>
            <a:r>
              <a:rPr lang="en-US" dirty="0" smtClean="0"/>
              <a:t>alled themselves “salmon eaters” or “people who eat salmon”</a:t>
            </a:r>
          </a:p>
          <a:p>
            <a:pPr lvl="1"/>
            <a:r>
              <a:rPr lang="en-US" dirty="0" smtClean="0"/>
              <a:t>Most eastern tribe to extensively use salmon in their diet.</a:t>
            </a:r>
          </a:p>
          <a:p>
            <a:r>
              <a:rPr lang="en-US" dirty="0"/>
              <a:t>N</a:t>
            </a:r>
            <a:r>
              <a:rPr lang="en-US" dirty="0" smtClean="0"/>
              <a:t>amed their villages and sub-bands after a specific fishery, condition of water or a specific species of salmon</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882452"/>
            <a:ext cx="3581400"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C:\Casey\Pictures\Needs a home\Lt Falls Historic\LF068.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0" y="3657600"/>
            <a:ext cx="3929685" cy="306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4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927"/>
            <a:ext cx="7123080" cy="924475"/>
          </a:xfrm>
        </p:spPr>
        <p:txBody>
          <a:bodyPr>
            <a:normAutofit fontScale="90000"/>
          </a:bodyPr>
          <a:lstStyle/>
          <a:p>
            <a:pPr algn="ctr"/>
            <a:r>
              <a:rPr lang="en-US" dirty="0" smtClean="0"/>
              <a:t>Spokane Tribe: The Salmon </a:t>
            </a:r>
            <a:r>
              <a:rPr lang="en-US" dirty="0"/>
              <a:t>E</a:t>
            </a:r>
            <a:r>
              <a:rPr lang="en-US" dirty="0" smtClean="0"/>
              <a:t>aters</a:t>
            </a:r>
            <a:endParaRPr lang="en-US" dirty="0"/>
          </a:p>
        </p:txBody>
      </p:sp>
      <p:sp>
        <p:nvSpPr>
          <p:cNvPr id="5" name="Content Placeholder 4"/>
          <p:cNvSpPr>
            <a:spLocks noGrp="1"/>
          </p:cNvSpPr>
          <p:nvPr>
            <p:ph sz="half" idx="2"/>
          </p:nvPr>
        </p:nvSpPr>
        <p:spPr>
          <a:xfrm>
            <a:off x="4648200" y="914400"/>
            <a:ext cx="4038600" cy="5105400"/>
          </a:xfrm>
        </p:spPr>
        <p:txBody>
          <a:bodyPr>
            <a:normAutofit fontScale="92500" lnSpcReduction="10000"/>
          </a:bodyPr>
          <a:lstStyle/>
          <a:p>
            <a:r>
              <a:rPr lang="en-US" dirty="0" smtClean="0"/>
              <a:t>At least 90% of the Spokane Tribe’s animal caloric intake was from fish.</a:t>
            </a:r>
          </a:p>
          <a:p>
            <a:r>
              <a:rPr lang="en-US" dirty="0"/>
              <a:t>C</a:t>
            </a:r>
            <a:r>
              <a:rPr lang="en-US" dirty="0" smtClean="0"/>
              <a:t>alled themselves “salmon eaters” or “people who eat salmon”</a:t>
            </a:r>
          </a:p>
          <a:p>
            <a:pPr lvl="1"/>
            <a:r>
              <a:rPr lang="en-US" dirty="0" smtClean="0"/>
              <a:t>Most eastern tribe to extensively use salmon in their diet.</a:t>
            </a:r>
          </a:p>
          <a:p>
            <a:r>
              <a:rPr lang="en-US" dirty="0"/>
              <a:t>N</a:t>
            </a:r>
            <a:r>
              <a:rPr lang="en-US" dirty="0" smtClean="0"/>
              <a:t>amed their villages and sub-bands after a specific fishery, condition of water or a specific species of salmon</a:t>
            </a:r>
          </a:p>
          <a:p>
            <a:r>
              <a:rPr lang="en-US" dirty="0" smtClean="0"/>
              <a:t>The Spokane’s “salmon” were actually salmon, steelhead and trout.</a:t>
            </a:r>
          </a:p>
          <a:p>
            <a:pPr lvl="1"/>
            <a:r>
              <a:rPr lang="en-US" dirty="0" smtClean="0"/>
              <a:t>Relied heavily on </a:t>
            </a:r>
            <a:r>
              <a:rPr lang="en-US" dirty="0" err="1" smtClean="0"/>
              <a:t>salmonids</a:t>
            </a:r>
            <a:r>
              <a:rPr lang="en-US" dirty="0" smtClean="0"/>
              <a:t> and other native fish year round.</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819" t="10303" r="15758" b="31111"/>
          <a:stretch/>
        </p:blipFill>
        <p:spPr>
          <a:xfrm>
            <a:off x="478221" y="1066800"/>
            <a:ext cx="378897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78221" y="3810000"/>
            <a:ext cx="3788979" cy="1077218"/>
          </a:xfrm>
          <a:prstGeom prst="rect">
            <a:avLst/>
          </a:prstGeom>
          <a:noFill/>
        </p:spPr>
        <p:txBody>
          <a:bodyPr wrap="square" rtlCol="0">
            <a:spAutoFit/>
          </a:bodyPr>
          <a:lstStyle/>
          <a:p>
            <a:pPr algn="ctr"/>
            <a:r>
              <a:rPr lang="en-US" sz="1600" i="1" dirty="0" smtClean="0"/>
              <a:t>“Eleven salmon trout caught in </a:t>
            </a:r>
            <a:r>
              <a:rPr lang="en-US" sz="1600" i="1" dirty="0" err="1" smtClean="0"/>
              <a:t>halfdays</a:t>
            </a:r>
            <a:r>
              <a:rPr lang="en-US" sz="1600" i="1" dirty="0" smtClean="0"/>
              <a:t> sport on the Spokane River”  - </a:t>
            </a:r>
            <a:r>
              <a:rPr lang="en-US" sz="1600" dirty="0" smtClean="0"/>
              <a:t>Spokesman Review Publications 1896</a:t>
            </a:r>
            <a:endParaRPr lang="en-US" sz="1600" dirty="0"/>
          </a:p>
        </p:txBody>
      </p:sp>
    </p:spTree>
    <p:extLst>
      <p:ext uri="{BB962C8B-B14F-4D97-AF65-F5344CB8AC3E}">
        <p14:creationId xmlns:p14="http://schemas.microsoft.com/office/powerpoint/2010/main" val="47672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0"/>
            <a:ext cx="7125113" cy="924475"/>
          </a:xfrm>
        </p:spPr>
        <p:txBody>
          <a:bodyPr>
            <a:normAutofit/>
          </a:bodyPr>
          <a:lstStyle/>
          <a:p>
            <a:pPr algn="ctr"/>
            <a:r>
              <a:rPr lang="en-US" dirty="0" smtClean="0"/>
              <a:t>The Spokane River</a:t>
            </a:r>
            <a:endParaRPr lang="en-US" dirty="0"/>
          </a:p>
        </p:txBody>
      </p:sp>
      <p:sp>
        <p:nvSpPr>
          <p:cNvPr id="6" name="Text Placeholder 5"/>
          <p:cNvSpPr>
            <a:spLocks noGrp="1"/>
          </p:cNvSpPr>
          <p:nvPr>
            <p:ph type="body" idx="1"/>
          </p:nvPr>
        </p:nvSpPr>
        <p:spPr>
          <a:xfrm>
            <a:off x="304800" y="838200"/>
            <a:ext cx="8534400" cy="788989"/>
          </a:xfrm>
        </p:spPr>
        <p:txBody>
          <a:bodyPr/>
          <a:lstStyle/>
          <a:p>
            <a:r>
              <a:rPr lang="en-US" sz="2000" i="1" dirty="0"/>
              <a:t>“The Spokane River was known worldwide, as one of the finest trout rivers in the world.” </a:t>
            </a:r>
            <a:r>
              <a:rPr lang="en-US" sz="2000" i="1" dirty="0" smtClean="0"/>
              <a:t>– Marshall McDonald 1894</a:t>
            </a:r>
            <a:endParaRPr lang="en-US" sz="2000" i="1" dirty="0"/>
          </a:p>
        </p:txBody>
      </p:sp>
      <p:sp>
        <p:nvSpPr>
          <p:cNvPr id="5" name="Content Placeholder 4"/>
          <p:cNvSpPr>
            <a:spLocks noGrp="1"/>
          </p:cNvSpPr>
          <p:nvPr>
            <p:ph sz="half" idx="2"/>
          </p:nvPr>
        </p:nvSpPr>
        <p:spPr>
          <a:xfrm>
            <a:off x="228600" y="1905000"/>
            <a:ext cx="4419600" cy="4648200"/>
          </a:xfrm>
        </p:spPr>
        <p:txBody>
          <a:bodyPr>
            <a:normAutofit lnSpcReduction="10000"/>
          </a:bodyPr>
          <a:lstStyle/>
          <a:p>
            <a:r>
              <a:rPr lang="en-US" dirty="0" smtClean="0"/>
              <a:t>Multiple weirs and basket traps on the Spokane River and its tributaries produced up to 800 fish per day</a:t>
            </a:r>
          </a:p>
          <a:p>
            <a:r>
              <a:rPr lang="en-US" dirty="0" smtClean="0"/>
              <a:t>Little Spokane River was known for steelhead and resident trout</a:t>
            </a:r>
          </a:p>
          <a:p>
            <a:pPr lvl="1"/>
            <a:r>
              <a:rPr lang="en-US" dirty="0" smtClean="0"/>
              <a:t>Up to 200 fish caught per day</a:t>
            </a:r>
          </a:p>
          <a:p>
            <a:pPr lvl="1"/>
            <a:r>
              <a:rPr lang="en-US" dirty="0" smtClean="0"/>
              <a:t>Permanent fishing spot </a:t>
            </a:r>
          </a:p>
          <a:p>
            <a:r>
              <a:rPr lang="en-US" dirty="0" smtClean="0"/>
              <a:t>Little Falls was one of the last permanent fishing stations</a:t>
            </a:r>
          </a:p>
          <a:p>
            <a:pPr lvl="1"/>
            <a:r>
              <a:rPr lang="en-US" dirty="0" smtClean="0"/>
              <a:t>Fishery started in early spring for steelhead, resident trout,  lamprey, suckers </a:t>
            </a:r>
          </a:p>
          <a:p>
            <a:pPr lvl="1"/>
            <a:r>
              <a:rPr lang="en-US" dirty="0" smtClean="0"/>
              <a:t>At least 250 tons of dried fish in one season</a:t>
            </a:r>
          </a:p>
          <a:p>
            <a:endParaRPr lang="en-US" dirty="0"/>
          </a:p>
        </p:txBody>
      </p:sp>
      <p:pic>
        <p:nvPicPr>
          <p:cNvPr id="7"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1" y="2362199"/>
            <a:ext cx="4038600" cy="312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089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976" t="19413" r="29643" b="11556"/>
          <a:stretch/>
        </p:blipFill>
        <p:spPr bwMode="auto">
          <a:xfrm>
            <a:off x="3733800" y="1295400"/>
            <a:ext cx="5167086" cy="5049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90600" y="34636"/>
            <a:ext cx="7123080" cy="924475"/>
          </a:xfrm>
        </p:spPr>
        <p:txBody>
          <a:bodyPr/>
          <a:lstStyle/>
          <a:p>
            <a:r>
              <a:rPr lang="en-US" dirty="0" err="1"/>
              <a:t>Redband</a:t>
            </a:r>
            <a:r>
              <a:rPr lang="en-US" dirty="0"/>
              <a:t> Trout Stock Assessment</a:t>
            </a:r>
          </a:p>
        </p:txBody>
      </p:sp>
      <p:sp>
        <p:nvSpPr>
          <p:cNvPr id="3" name="Content Placeholder 2"/>
          <p:cNvSpPr>
            <a:spLocks noGrp="1"/>
          </p:cNvSpPr>
          <p:nvPr>
            <p:ph sz="half" idx="1"/>
          </p:nvPr>
        </p:nvSpPr>
        <p:spPr>
          <a:xfrm>
            <a:off x="76200" y="914401"/>
            <a:ext cx="3657600" cy="5714999"/>
          </a:xfrm>
        </p:spPr>
        <p:txBody>
          <a:bodyPr>
            <a:normAutofit/>
          </a:bodyPr>
          <a:lstStyle/>
          <a:p>
            <a:r>
              <a:rPr lang="en-US" dirty="0" smtClean="0"/>
              <a:t>Understand population characteristics for individual stocks</a:t>
            </a:r>
          </a:p>
          <a:p>
            <a:pPr lvl="1"/>
            <a:r>
              <a:rPr lang="en-US" dirty="0" smtClean="0"/>
              <a:t>Genetic Integrity</a:t>
            </a:r>
          </a:p>
          <a:p>
            <a:pPr lvl="1"/>
            <a:r>
              <a:rPr lang="en-US" dirty="0" smtClean="0"/>
              <a:t>Recruitment</a:t>
            </a:r>
          </a:p>
          <a:p>
            <a:pPr lvl="1"/>
            <a:r>
              <a:rPr lang="en-US" dirty="0" smtClean="0"/>
              <a:t>Mortality</a:t>
            </a:r>
          </a:p>
          <a:p>
            <a:pPr lvl="1"/>
            <a:r>
              <a:rPr lang="en-US" dirty="0" smtClean="0"/>
              <a:t>Escapement</a:t>
            </a:r>
          </a:p>
          <a:p>
            <a:pPr lvl="1"/>
            <a:r>
              <a:rPr lang="en-US" dirty="0" smtClean="0"/>
              <a:t>Harvest</a:t>
            </a:r>
          </a:p>
          <a:p>
            <a:r>
              <a:rPr lang="en-US" dirty="0" smtClean="0"/>
              <a:t>Evaluate negative interactions with </a:t>
            </a:r>
            <a:r>
              <a:rPr lang="en-US" dirty="0" err="1" smtClean="0"/>
              <a:t>redband</a:t>
            </a:r>
            <a:r>
              <a:rPr lang="en-US" dirty="0" smtClean="0"/>
              <a:t> trout </a:t>
            </a:r>
          </a:p>
          <a:p>
            <a:pPr lvl="1"/>
            <a:r>
              <a:rPr lang="en-US" dirty="0" smtClean="0"/>
              <a:t>Hatchery-stocked coastal rainbow trout</a:t>
            </a:r>
          </a:p>
          <a:p>
            <a:pPr lvl="1"/>
            <a:r>
              <a:rPr lang="en-US" dirty="0"/>
              <a:t>N</a:t>
            </a:r>
            <a:r>
              <a:rPr lang="en-US" dirty="0" smtClean="0"/>
              <a:t>on-native fish</a:t>
            </a:r>
          </a:p>
          <a:p>
            <a:r>
              <a:rPr lang="en-US" dirty="0" smtClean="0"/>
              <a:t>Identify critical spawning and juvenile rearing habitat</a:t>
            </a:r>
            <a:endParaRPr lang="en-US" dirty="0"/>
          </a:p>
        </p:txBody>
      </p:sp>
      <p:sp>
        <p:nvSpPr>
          <p:cNvPr id="5" name="TextBox 4"/>
          <p:cNvSpPr txBox="1"/>
          <p:nvPr/>
        </p:nvSpPr>
        <p:spPr>
          <a:xfrm>
            <a:off x="4495800" y="1749623"/>
            <a:ext cx="990600" cy="307777"/>
          </a:xfrm>
          <a:prstGeom prst="rect">
            <a:avLst/>
          </a:prstGeom>
          <a:noFill/>
        </p:spPr>
        <p:txBody>
          <a:bodyPr wrap="square" rtlCol="0">
            <a:spAutoFit/>
          </a:bodyPr>
          <a:lstStyle/>
          <a:p>
            <a:r>
              <a:rPr lang="en-US" sz="1400" b="1" dirty="0" smtClean="0">
                <a:solidFill>
                  <a:schemeClr val="bg1"/>
                </a:solidFill>
              </a:rPr>
              <a:t>Alder</a:t>
            </a:r>
            <a:endParaRPr lang="en-US" sz="1400" b="1" dirty="0">
              <a:solidFill>
                <a:schemeClr val="bg1"/>
              </a:solidFill>
            </a:endParaRPr>
          </a:p>
        </p:txBody>
      </p:sp>
      <p:sp>
        <p:nvSpPr>
          <p:cNvPr id="8" name="TextBox 7"/>
          <p:cNvSpPr txBox="1"/>
          <p:nvPr/>
        </p:nvSpPr>
        <p:spPr>
          <a:xfrm>
            <a:off x="4038600" y="2359223"/>
            <a:ext cx="1676400" cy="307777"/>
          </a:xfrm>
          <a:prstGeom prst="rect">
            <a:avLst/>
          </a:prstGeom>
          <a:noFill/>
        </p:spPr>
        <p:txBody>
          <a:bodyPr wrap="square" rtlCol="0">
            <a:spAutoFit/>
          </a:bodyPr>
          <a:lstStyle/>
          <a:p>
            <a:r>
              <a:rPr lang="en-US" sz="1400" b="1" dirty="0" err="1" smtClean="0">
                <a:solidFill>
                  <a:schemeClr val="bg1"/>
                </a:solidFill>
              </a:rPr>
              <a:t>Orapaken</a:t>
            </a:r>
            <a:endParaRPr lang="en-US" sz="1400" b="1" dirty="0">
              <a:solidFill>
                <a:schemeClr val="bg1"/>
              </a:solidFill>
            </a:endParaRPr>
          </a:p>
        </p:txBody>
      </p:sp>
      <p:sp>
        <p:nvSpPr>
          <p:cNvPr id="9" name="TextBox 8"/>
          <p:cNvSpPr txBox="1"/>
          <p:nvPr/>
        </p:nvSpPr>
        <p:spPr>
          <a:xfrm>
            <a:off x="4876800" y="2968823"/>
            <a:ext cx="838200" cy="307777"/>
          </a:xfrm>
          <a:prstGeom prst="rect">
            <a:avLst/>
          </a:prstGeom>
          <a:noFill/>
        </p:spPr>
        <p:txBody>
          <a:bodyPr wrap="square" rtlCol="0">
            <a:spAutoFit/>
          </a:bodyPr>
          <a:lstStyle/>
          <a:p>
            <a:r>
              <a:rPr lang="en-US" sz="1400" b="1" dirty="0" smtClean="0">
                <a:solidFill>
                  <a:schemeClr val="bg1"/>
                </a:solidFill>
              </a:rPr>
              <a:t>Blue</a:t>
            </a:r>
            <a:endParaRPr lang="en-US" sz="1400" b="1" dirty="0">
              <a:solidFill>
                <a:schemeClr val="bg1"/>
              </a:solidFill>
            </a:endParaRPr>
          </a:p>
        </p:txBody>
      </p:sp>
      <p:sp>
        <p:nvSpPr>
          <p:cNvPr id="10" name="TextBox 9"/>
          <p:cNvSpPr txBox="1"/>
          <p:nvPr/>
        </p:nvSpPr>
        <p:spPr>
          <a:xfrm>
            <a:off x="5029200" y="3733800"/>
            <a:ext cx="838200" cy="307777"/>
          </a:xfrm>
          <a:prstGeom prst="rect">
            <a:avLst/>
          </a:prstGeom>
          <a:noFill/>
        </p:spPr>
        <p:txBody>
          <a:bodyPr wrap="square" rtlCol="0">
            <a:spAutoFit/>
          </a:bodyPr>
          <a:lstStyle/>
          <a:p>
            <a:r>
              <a:rPr lang="en-US" sz="1400" b="1" dirty="0" smtClean="0">
                <a:solidFill>
                  <a:schemeClr val="bg1"/>
                </a:solidFill>
              </a:rPr>
              <a:t>Spring</a:t>
            </a:r>
            <a:endParaRPr lang="en-US" sz="1400" b="1" dirty="0">
              <a:solidFill>
                <a:schemeClr val="bg1"/>
              </a:solidFill>
            </a:endParaRPr>
          </a:p>
        </p:txBody>
      </p:sp>
      <p:sp>
        <p:nvSpPr>
          <p:cNvPr id="6" name="5-Point Star 5"/>
          <p:cNvSpPr/>
          <p:nvPr/>
        </p:nvSpPr>
        <p:spPr>
          <a:xfrm>
            <a:off x="7543800" y="4041577"/>
            <a:ext cx="228600" cy="225623"/>
          </a:xfrm>
          <a:prstGeom prst="star5">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15200" y="4264223"/>
            <a:ext cx="1066800" cy="307777"/>
          </a:xfrm>
          <a:prstGeom prst="rect">
            <a:avLst/>
          </a:prstGeom>
          <a:noFill/>
        </p:spPr>
        <p:txBody>
          <a:bodyPr wrap="square" rtlCol="0">
            <a:spAutoFit/>
          </a:bodyPr>
          <a:lstStyle/>
          <a:p>
            <a:r>
              <a:rPr lang="en-US" sz="1400" b="1" dirty="0" smtClean="0">
                <a:solidFill>
                  <a:schemeClr val="bg1"/>
                </a:solidFill>
              </a:rPr>
              <a:t>Spokane</a:t>
            </a:r>
            <a:endParaRPr lang="en-US" sz="1400" b="1" dirty="0">
              <a:solidFill>
                <a:schemeClr val="bg1"/>
              </a:solidFill>
            </a:endParaRPr>
          </a:p>
        </p:txBody>
      </p:sp>
    </p:spTree>
    <p:extLst>
      <p:ext uri="{BB962C8B-B14F-4D97-AF65-F5344CB8AC3E}">
        <p14:creationId xmlns:p14="http://schemas.microsoft.com/office/powerpoint/2010/main" val="4163719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63281" y="1295400"/>
            <a:ext cx="3469242" cy="4051302"/>
          </a:xfrm>
        </p:spPr>
        <p:txBody>
          <a:bodyPr>
            <a:normAutofit fontScale="85000" lnSpcReduction="20000"/>
          </a:bodyPr>
          <a:lstStyle/>
          <a:p>
            <a:pPr marL="0" indent="0">
              <a:buNone/>
            </a:pPr>
            <a:r>
              <a:rPr lang="en-US" u="sng" dirty="0" smtClean="0"/>
              <a:t>Summer Habitat Surveys</a:t>
            </a:r>
          </a:p>
          <a:p>
            <a:r>
              <a:rPr lang="en-US" dirty="0" smtClean="0"/>
              <a:t>Pool/riffle ratios</a:t>
            </a:r>
          </a:p>
          <a:p>
            <a:r>
              <a:rPr lang="en-US" dirty="0" smtClean="0"/>
              <a:t>Large woody </a:t>
            </a:r>
            <a:r>
              <a:rPr lang="en-US" dirty="0"/>
              <a:t>d</a:t>
            </a:r>
            <a:r>
              <a:rPr lang="en-US" dirty="0" smtClean="0"/>
              <a:t>ebris</a:t>
            </a:r>
          </a:p>
          <a:p>
            <a:r>
              <a:rPr lang="en-US" dirty="0" smtClean="0"/>
              <a:t>Vegetative cover</a:t>
            </a:r>
          </a:p>
          <a:p>
            <a:r>
              <a:rPr lang="en-US" dirty="0" smtClean="0"/>
              <a:t>Wolman pebble counts</a:t>
            </a:r>
          </a:p>
          <a:p>
            <a:r>
              <a:rPr lang="en-US" dirty="0" smtClean="0"/>
              <a:t>Temperature </a:t>
            </a:r>
            <a:r>
              <a:rPr lang="en-US" dirty="0" smtClean="0"/>
              <a:t>loggers</a:t>
            </a:r>
          </a:p>
          <a:p>
            <a:r>
              <a:rPr lang="en-US" dirty="0" smtClean="0"/>
              <a:t>Water depth and flow</a:t>
            </a:r>
          </a:p>
          <a:p>
            <a:r>
              <a:rPr lang="en-US" dirty="0" smtClean="0"/>
              <a:t>Invertebrate surveys</a:t>
            </a:r>
            <a:endParaRPr lang="en-US" dirty="0"/>
          </a:p>
          <a:p>
            <a:pPr marL="0" indent="0">
              <a:buNone/>
            </a:pPr>
            <a:r>
              <a:rPr lang="en-US" u="sng" dirty="0" smtClean="0"/>
              <a:t>Fall </a:t>
            </a:r>
            <a:r>
              <a:rPr lang="en-US" u="sng" dirty="0" smtClean="0"/>
              <a:t>Electrofish</a:t>
            </a:r>
            <a:r>
              <a:rPr lang="en-US" u="sng" dirty="0" smtClean="0"/>
              <a:t>ing</a:t>
            </a:r>
            <a:endParaRPr lang="en-US" u="sng" dirty="0" smtClean="0"/>
          </a:p>
          <a:p>
            <a:r>
              <a:rPr lang="en-US" dirty="0" smtClean="0"/>
              <a:t>Population density</a:t>
            </a:r>
          </a:p>
          <a:p>
            <a:r>
              <a:rPr lang="en-US" dirty="0" smtClean="0"/>
              <a:t>Age</a:t>
            </a:r>
          </a:p>
          <a:p>
            <a:r>
              <a:rPr lang="en-US" dirty="0" smtClean="0"/>
              <a:t>Genetics</a:t>
            </a:r>
          </a:p>
          <a:p>
            <a:r>
              <a:rPr lang="en-US" dirty="0" smtClean="0"/>
              <a:t>PIT tag</a:t>
            </a:r>
            <a:endParaRPr lang="en-US" dirty="0"/>
          </a:p>
        </p:txBody>
      </p:sp>
      <p:pic>
        <p:nvPicPr>
          <p:cNvPr id="8" name="Content Placeholder 9"/>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5739" t="32190" r="14403" b="27373"/>
          <a:stretch/>
        </p:blipFill>
        <p:spPr>
          <a:xfrm>
            <a:off x="914400" y="4904510"/>
            <a:ext cx="2795785" cy="1416530"/>
          </a:xfrm>
          <a:ln w="38100">
            <a:solidFill>
              <a:schemeClr val="bg1"/>
            </a:solidFill>
          </a:ln>
        </p:spPr>
      </p:pic>
      <p:pic>
        <p:nvPicPr>
          <p:cNvPr id="6" name="Content Placeholder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6575" t="18091" r="25564" b="17445"/>
          <a:stretch/>
        </p:blipFill>
        <p:spPr>
          <a:xfrm>
            <a:off x="457200" y="1295400"/>
            <a:ext cx="3640911" cy="3484418"/>
          </a:xfrm>
          <a:prstGeom prst="rect">
            <a:avLst/>
          </a:prstGeom>
          <a:ln w="38100">
            <a:solidFill>
              <a:schemeClr val="bg1"/>
            </a:solidFill>
          </a:ln>
        </p:spPr>
      </p:pic>
      <p:sp>
        <p:nvSpPr>
          <p:cNvPr id="9" name="Title 1"/>
          <p:cNvSpPr>
            <a:spLocks noGrp="1"/>
          </p:cNvSpPr>
          <p:nvPr>
            <p:ph type="title"/>
          </p:nvPr>
        </p:nvSpPr>
        <p:spPr>
          <a:xfrm>
            <a:off x="1009650" y="76200"/>
            <a:ext cx="7123113" cy="923925"/>
          </a:xfrm>
        </p:spPr>
        <p:txBody>
          <a:bodyPr>
            <a:normAutofit/>
          </a:bodyPr>
          <a:lstStyle/>
          <a:p>
            <a:r>
              <a:rPr lang="en-US" dirty="0" err="1" smtClean="0"/>
              <a:t>Redband</a:t>
            </a:r>
            <a:r>
              <a:rPr lang="en-US" dirty="0" smtClean="0"/>
              <a:t> Trout Stock Assessment</a:t>
            </a:r>
            <a:endParaRPr lang="en-US" dirty="0"/>
          </a:p>
        </p:txBody>
      </p:sp>
    </p:spTree>
    <p:extLst>
      <p:ext uri="{BB962C8B-B14F-4D97-AF65-F5344CB8AC3E}">
        <p14:creationId xmlns:p14="http://schemas.microsoft.com/office/powerpoint/2010/main" val="93613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0075"/>
            <a:ext cx="7123080" cy="924475"/>
          </a:xfrm>
        </p:spPr>
        <p:txBody>
          <a:bodyPr>
            <a:normAutofit/>
          </a:bodyPr>
          <a:lstStyle/>
          <a:p>
            <a:r>
              <a:rPr lang="en-US" dirty="0" err="1" smtClean="0"/>
              <a:t>Redband</a:t>
            </a:r>
            <a:r>
              <a:rPr lang="en-US" dirty="0" smtClean="0"/>
              <a:t> Trout Stock Assessment</a:t>
            </a:r>
            <a:endParaRPr lang="en-US" dirty="0"/>
          </a:p>
        </p:txBody>
      </p:sp>
      <p:pic>
        <p:nvPicPr>
          <p:cNvPr id="6" name="Content Placeholder 5"/>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3607" t="28610" r="11802" b="9015"/>
          <a:stretch/>
        </p:blipFill>
        <p:spPr>
          <a:xfrm>
            <a:off x="4238331" y="2971800"/>
            <a:ext cx="4677069" cy="3387436"/>
          </a:xfrm>
          <a:ln w="38100">
            <a:solidFill>
              <a:schemeClr val="bg1"/>
            </a:solidFill>
          </a:ln>
        </p:spPr>
      </p:pic>
      <p:sp>
        <p:nvSpPr>
          <p:cNvPr id="15" name="TextBox 14"/>
          <p:cNvSpPr txBox="1"/>
          <p:nvPr/>
        </p:nvSpPr>
        <p:spPr>
          <a:xfrm>
            <a:off x="609600" y="1371600"/>
            <a:ext cx="3124200" cy="369332"/>
          </a:xfrm>
          <a:prstGeom prst="rect">
            <a:avLst/>
          </a:prstGeom>
          <a:noFill/>
        </p:spPr>
        <p:txBody>
          <a:bodyPr wrap="square" rtlCol="0">
            <a:spAutoFit/>
          </a:bodyPr>
          <a:lstStyle/>
          <a:p>
            <a:endParaRPr lang="en-US" dirty="0"/>
          </a:p>
        </p:txBody>
      </p:sp>
      <p:pic>
        <p:nvPicPr>
          <p:cNvPr id="17" name="Content Placeholder 11"/>
          <p:cNvPicPr>
            <a:picLocks noChangeAspect="1"/>
          </p:cNvPicPr>
          <p:nvPr/>
        </p:nvPicPr>
        <p:blipFill rotWithShape="1">
          <a:blip r:embed="rId5" cstate="print">
            <a:extLst>
              <a:ext uri="{28A0092B-C50C-407E-A947-70E740481C1C}">
                <a14:useLocalDpi xmlns:a14="http://schemas.microsoft.com/office/drawing/2010/main" val="0"/>
              </a:ext>
            </a:extLst>
          </a:blip>
          <a:srcRect l="9777" t="32331" b="24040"/>
          <a:stretch/>
        </p:blipFill>
        <p:spPr>
          <a:xfrm>
            <a:off x="4343400" y="1143000"/>
            <a:ext cx="4507641" cy="1634836"/>
          </a:xfrm>
          <a:prstGeom prst="rect">
            <a:avLst/>
          </a:prstGeom>
          <a:ln w="38100">
            <a:solidFill>
              <a:schemeClr val="bg1"/>
            </a:solidFill>
          </a:ln>
        </p:spPr>
      </p:pic>
      <p:sp>
        <p:nvSpPr>
          <p:cNvPr id="18" name="Content Placeholder 17"/>
          <p:cNvSpPr>
            <a:spLocks noGrp="1"/>
          </p:cNvSpPr>
          <p:nvPr>
            <p:ph sz="half" idx="1"/>
          </p:nvPr>
        </p:nvSpPr>
        <p:spPr>
          <a:xfrm>
            <a:off x="533400" y="914400"/>
            <a:ext cx="3471277" cy="5486400"/>
          </a:xfrm>
        </p:spPr>
        <p:txBody>
          <a:bodyPr>
            <a:normAutofit lnSpcReduction="10000"/>
          </a:bodyPr>
          <a:lstStyle/>
          <a:p>
            <a:pPr marL="0" indent="0">
              <a:buNone/>
            </a:pPr>
            <a:r>
              <a:rPr lang="en-US" u="sng" dirty="0" smtClean="0"/>
              <a:t>Spring Trapping</a:t>
            </a:r>
          </a:p>
          <a:p>
            <a:r>
              <a:rPr lang="en-US" dirty="0" smtClean="0"/>
              <a:t>Adult Spawning Migration</a:t>
            </a:r>
          </a:p>
          <a:p>
            <a:pPr lvl="1"/>
            <a:r>
              <a:rPr lang="en-US" dirty="0" smtClean="0"/>
              <a:t>Sex ratios</a:t>
            </a:r>
          </a:p>
          <a:p>
            <a:pPr lvl="1"/>
            <a:r>
              <a:rPr lang="en-US" dirty="0" smtClean="0"/>
              <a:t>Maturity</a:t>
            </a:r>
          </a:p>
          <a:p>
            <a:pPr lvl="1"/>
            <a:r>
              <a:rPr lang="en-US" dirty="0" smtClean="0"/>
              <a:t>Age</a:t>
            </a:r>
          </a:p>
          <a:p>
            <a:pPr lvl="1"/>
            <a:r>
              <a:rPr lang="en-US" dirty="0" smtClean="0"/>
              <a:t>Genetics</a:t>
            </a:r>
          </a:p>
          <a:p>
            <a:pPr lvl="1"/>
            <a:r>
              <a:rPr lang="en-US" dirty="0" smtClean="0"/>
              <a:t>PIT tag</a:t>
            </a:r>
          </a:p>
          <a:p>
            <a:r>
              <a:rPr lang="en-US" dirty="0" smtClean="0"/>
              <a:t>Juvenile Out-Migration</a:t>
            </a:r>
          </a:p>
          <a:p>
            <a:pPr lvl="1"/>
            <a:r>
              <a:rPr lang="en-US" dirty="0" smtClean="0"/>
              <a:t>Ratio of out-migrants to residential population</a:t>
            </a:r>
          </a:p>
          <a:p>
            <a:pPr lvl="1"/>
            <a:r>
              <a:rPr lang="en-US" dirty="0" smtClean="0"/>
              <a:t>Distance of out-migration</a:t>
            </a:r>
          </a:p>
          <a:p>
            <a:pPr lvl="1"/>
            <a:r>
              <a:rPr lang="en-US" dirty="0" smtClean="0"/>
              <a:t>Growth</a:t>
            </a:r>
          </a:p>
          <a:p>
            <a:pPr lvl="1"/>
            <a:r>
              <a:rPr lang="en-US" dirty="0" smtClean="0"/>
              <a:t>Age</a:t>
            </a:r>
          </a:p>
          <a:p>
            <a:pPr lvl="1"/>
            <a:r>
              <a:rPr lang="en-US" dirty="0" smtClean="0"/>
              <a:t>Genetics</a:t>
            </a:r>
          </a:p>
          <a:p>
            <a:pPr lvl="1"/>
            <a:r>
              <a:rPr lang="en-US" dirty="0" smtClean="0"/>
              <a:t>PIT tag</a:t>
            </a:r>
            <a:endParaRPr lang="en-US" dirty="0"/>
          </a:p>
        </p:txBody>
      </p:sp>
    </p:spTree>
    <p:extLst>
      <p:ext uri="{BB962C8B-B14F-4D97-AF65-F5344CB8AC3E}">
        <p14:creationId xmlns:p14="http://schemas.microsoft.com/office/powerpoint/2010/main" val="162369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76200"/>
            <a:ext cx="7123080" cy="924475"/>
          </a:xfrm>
        </p:spPr>
        <p:txBody>
          <a:bodyPr/>
          <a:lstStyle/>
          <a:p>
            <a:r>
              <a:rPr lang="en-US" dirty="0" err="1"/>
              <a:t>Redband</a:t>
            </a:r>
            <a:r>
              <a:rPr lang="en-US" dirty="0"/>
              <a:t> Trout Stock Assessment</a:t>
            </a: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3411" b="14336"/>
          <a:stretch/>
        </p:blipFill>
        <p:spPr>
          <a:xfrm>
            <a:off x="1676400" y="2812472"/>
            <a:ext cx="5731282" cy="2216727"/>
          </a:xfrm>
          <a:ln w="38100">
            <a:solidFill>
              <a:schemeClr val="bg1"/>
            </a:solidFill>
          </a:ln>
        </p:spPr>
      </p:pic>
      <p:sp>
        <p:nvSpPr>
          <p:cNvPr id="4" name="Content Placeholder 3"/>
          <p:cNvSpPr>
            <a:spLocks noGrp="1"/>
          </p:cNvSpPr>
          <p:nvPr>
            <p:ph sz="half" idx="2"/>
          </p:nvPr>
        </p:nvSpPr>
        <p:spPr>
          <a:xfrm>
            <a:off x="228600" y="838200"/>
            <a:ext cx="8686800" cy="1828800"/>
          </a:xfrm>
        </p:spPr>
        <p:txBody>
          <a:bodyPr>
            <a:normAutofit lnSpcReduction="10000"/>
          </a:bodyPr>
          <a:lstStyle/>
          <a:p>
            <a:pPr marL="0" indent="0">
              <a:buNone/>
            </a:pPr>
            <a:r>
              <a:rPr lang="en-US" u="sng" dirty="0" smtClean="0"/>
              <a:t>PIT (Passive Integrated Transponder) Tag</a:t>
            </a:r>
          </a:p>
          <a:p>
            <a:r>
              <a:rPr lang="en-US" dirty="0" smtClean="0"/>
              <a:t>Locations</a:t>
            </a:r>
          </a:p>
          <a:p>
            <a:pPr lvl="1"/>
            <a:r>
              <a:rPr lang="en-US" dirty="0" smtClean="0"/>
              <a:t>Body Cavity</a:t>
            </a:r>
          </a:p>
          <a:p>
            <a:pPr lvl="1"/>
            <a:r>
              <a:rPr lang="en-US" dirty="0" smtClean="0"/>
              <a:t>Pelvic Girdle (between pelvic fins)</a:t>
            </a:r>
          </a:p>
          <a:p>
            <a:r>
              <a:rPr lang="en-US" dirty="0" smtClean="0"/>
              <a:t>Unique 15 digit code for each fish</a:t>
            </a:r>
          </a:p>
        </p:txBody>
      </p:sp>
      <p:sp>
        <p:nvSpPr>
          <p:cNvPr id="7" name="Right Arrow 6"/>
          <p:cNvSpPr/>
          <p:nvPr/>
        </p:nvSpPr>
        <p:spPr>
          <a:xfrm rot="16200000">
            <a:off x="3200400" y="4953000"/>
            <a:ext cx="990600" cy="3810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4191000" y="4876801"/>
            <a:ext cx="990600" cy="381000"/>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Water and Fish Bio\Desktop\PITtag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04" t="41540" r="9119" b="36031"/>
          <a:stretch/>
        </p:blipFill>
        <p:spPr bwMode="auto">
          <a:xfrm>
            <a:off x="3429000" y="5791200"/>
            <a:ext cx="1672936" cy="56803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Summ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4115</TotalTime>
  <Words>2541</Words>
  <Application>Microsoft Office PowerPoint</Application>
  <PresentationFormat>On-screen Show (4:3)</PresentationFormat>
  <Paragraphs>146</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Summer</vt:lpstr>
      <vt:lpstr>Picture</vt:lpstr>
      <vt:lpstr>Redband Trout:  Cultural Past, Present and Future</vt:lpstr>
      <vt:lpstr>Redband Trout</vt:lpstr>
      <vt:lpstr>Spokane Tribe: The Salmon Eaters</vt:lpstr>
      <vt:lpstr>Spokane Tribe: The Salmon Eaters</vt:lpstr>
      <vt:lpstr>The Spokane River</vt:lpstr>
      <vt:lpstr>Redband Trout Stock Assessment</vt:lpstr>
      <vt:lpstr>Redband Trout Stock Assessment</vt:lpstr>
      <vt:lpstr>Redband Trout Stock Assessment</vt:lpstr>
      <vt:lpstr>Redband Trout Stock Assessment</vt:lpstr>
      <vt:lpstr>Redband Trout Stock Assessment</vt:lpstr>
      <vt:lpstr>Future Goals</vt:lpstr>
      <vt:lpstr>Acknowledgements/Cooperative Partners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Investigations of Redband Trout Populations in The Spokane River and Lake Roosevelt</dc:title>
  <dc:creator>Water and Fish Bio</dc:creator>
  <cp:lastModifiedBy>Water and Fish Bio</cp:lastModifiedBy>
  <cp:revision>71</cp:revision>
  <cp:lastPrinted>2013-03-25T22:38:39Z</cp:lastPrinted>
  <dcterms:created xsi:type="dcterms:W3CDTF">2013-02-21T17:38:21Z</dcterms:created>
  <dcterms:modified xsi:type="dcterms:W3CDTF">2013-03-25T22:54:23Z</dcterms:modified>
</cp:coreProperties>
</file>