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713" r:id="rId5"/>
  </p:sldMasterIdLst>
  <p:notesMasterIdLst>
    <p:notesMasterId r:id="rId39"/>
  </p:notesMasterIdLst>
  <p:sldIdLst>
    <p:sldId id="256" r:id="rId6"/>
    <p:sldId id="298" r:id="rId7"/>
    <p:sldId id="258" r:id="rId8"/>
    <p:sldId id="286" r:id="rId9"/>
    <p:sldId id="280" r:id="rId10"/>
    <p:sldId id="281" r:id="rId11"/>
    <p:sldId id="282" r:id="rId12"/>
    <p:sldId id="287" r:id="rId13"/>
    <p:sldId id="261" r:id="rId14"/>
    <p:sldId id="302" r:id="rId15"/>
    <p:sldId id="272" r:id="rId16"/>
    <p:sldId id="269" r:id="rId17"/>
    <p:sldId id="268" r:id="rId18"/>
    <p:sldId id="301" r:id="rId19"/>
    <p:sldId id="266" r:id="rId20"/>
    <p:sldId id="270" r:id="rId21"/>
    <p:sldId id="283" r:id="rId22"/>
    <p:sldId id="288" r:id="rId23"/>
    <p:sldId id="289" r:id="rId24"/>
    <p:sldId id="293" r:id="rId25"/>
    <p:sldId id="294" r:id="rId26"/>
    <p:sldId id="295" r:id="rId27"/>
    <p:sldId id="296" r:id="rId28"/>
    <p:sldId id="297" r:id="rId29"/>
    <p:sldId id="273" r:id="rId30"/>
    <p:sldId id="278" r:id="rId31"/>
    <p:sldId id="277" r:id="rId32"/>
    <p:sldId id="275" r:id="rId33"/>
    <p:sldId id="265" r:id="rId34"/>
    <p:sldId id="285" r:id="rId35"/>
    <p:sldId id="264" r:id="rId36"/>
    <p:sldId id="260" r:id="rId37"/>
    <p:sldId id="271"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8" d="100"/>
          <a:sy n="108" d="100"/>
        </p:scale>
        <p:origin x="-2872" y="-17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0C457B-AFD3-BB42-BE26-E96353150065}" type="datetimeFigureOut">
              <a:rPr lang="en-US" smtClean="0"/>
              <a:t>4/2/13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6DA667-7C49-7949-A31E-6D770EDC05C2}" type="slidenum">
              <a:rPr lang="en-US" smtClean="0"/>
              <a:t>‹#›</a:t>
            </a:fld>
            <a:endParaRPr lang="en-US"/>
          </a:p>
        </p:txBody>
      </p:sp>
    </p:spTree>
    <p:extLst>
      <p:ext uri="{BB962C8B-B14F-4D97-AF65-F5344CB8AC3E}">
        <p14:creationId xmlns:p14="http://schemas.microsoft.com/office/powerpoint/2010/main" val="33722079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500" b="1">
                <a:solidFill>
                  <a:schemeClr val="tx1"/>
                </a:solidFill>
                <a:latin typeface="Arial" charset="0"/>
                <a:ea typeface="ＭＳ Ｐゴシック" charset="0"/>
                <a:cs typeface="ＭＳ Ｐゴシック" charset="0"/>
              </a:defRPr>
            </a:lvl1pPr>
            <a:lvl2pPr marL="35879619" indent="-35447153" defTabSz="914485" eaLnBrk="0" hangingPunct="0">
              <a:defRPr sz="1500" b="1">
                <a:solidFill>
                  <a:schemeClr val="tx1"/>
                </a:solidFill>
                <a:latin typeface="Arial" charset="0"/>
                <a:ea typeface="ＭＳ Ｐゴシック" charset="0"/>
              </a:defRPr>
            </a:lvl2pPr>
            <a:lvl3pPr eaLnBrk="0" hangingPunct="0">
              <a:defRPr sz="1500" b="1">
                <a:solidFill>
                  <a:schemeClr val="tx1"/>
                </a:solidFill>
                <a:latin typeface="Arial" charset="0"/>
                <a:ea typeface="ＭＳ Ｐゴシック" charset="0"/>
              </a:defRPr>
            </a:lvl3pPr>
            <a:lvl4pPr eaLnBrk="0" hangingPunct="0">
              <a:defRPr sz="1500" b="1">
                <a:solidFill>
                  <a:schemeClr val="tx1"/>
                </a:solidFill>
                <a:latin typeface="Arial" charset="0"/>
                <a:ea typeface="ＭＳ Ｐゴシック" charset="0"/>
              </a:defRPr>
            </a:lvl4pPr>
            <a:lvl5pPr eaLnBrk="0" hangingPunct="0">
              <a:defRPr sz="1500" b="1">
                <a:solidFill>
                  <a:schemeClr val="tx1"/>
                </a:solidFill>
                <a:latin typeface="Arial" charset="0"/>
                <a:ea typeface="ＭＳ Ｐゴシック" charset="0"/>
              </a:defRPr>
            </a:lvl5pPr>
            <a:lvl6pPr marL="432465" eaLnBrk="0" fontAlgn="base" hangingPunct="0">
              <a:spcBef>
                <a:spcPct val="0"/>
              </a:spcBef>
              <a:spcAft>
                <a:spcPct val="0"/>
              </a:spcAft>
              <a:defRPr sz="1500" b="1">
                <a:solidFill>
                  <a:schemeClr val="tx1"/>
                </a:solidFill>
                <a:latin typeface="Arial" charset="0"/>
                <a:ea typeface="ＭＳ Ｐゴシック" charset="0"/>
              </a:defRPr>
            </a:lvl6pPr>
            <a:lvl7pPr marL="864931" eaLnBrk="0" fontAlgn="base" hangingPunct="0">
              <a:spcBef>
                <a:spcPct val="0"/>
              </a:spcBef>
              <a:spcAft>
                <a:spcPct val="0"/>
              </a:spcAft>
              <a:defRPr sz="1500" b="1">
                <a:solidFill>
                  <a:schemeClr val="tx1"/>
                </a:solidFill>
                <a:latin typeface="Arial" charset="0"/>
                <a:ea typeface="ＭＳ Ｐゴシック" charset="0"/>
              </a:defRPr>
            </a:lvl7pPr>
            <a:lvl8pPr marL="1297396" eaLnBrk="0" fontAlgn="base" hangingPunct="0">
              <a:spcBef>
                <a:spcPct val="0"/>
              </a:spcBef>
              <a:spcAft>
                <a:spcPct val="0"/>
              </a:spcAft>
              <a:defRPr sz="1500" b="1">
                <a:solidFill>
                  <a:schemeClr val="tx1"/>
                </a:solidFill>
                <a:latin typeface="Arial" charset="0"/>
                <a:ea typeface="ＭＳ Ｐゴシック" charset="0"/>
              </a:defRPr>
            </a:lvl8pPr>
            <a:lvl9pPr marL="1729862" eaLnBrk="0" fontAlgn="base" hangingPunct="0">
              <a:spcBef>
                <a:spcPct val="0"/>
              </a:spcBef>
              <a:spcAft>
                <a:spcPct val="0"/>
              </a:spcAft>
              <a:defRPr sz="1500" b="1">
                <a:solidFill>
                  <a:schemeClr val="tx1"/>
                </a:solidFill>
                <a:latin typeface="Arial" charset="0"/>
                <a:ea typeface="ＭＳ Ｐゴシック" charset="0"/>
              </a:defRPr>
            </a:lvl9pPr>
          </a:lstStyle>
          <a:p>
            <a:pPr eaLnBrk="1" hangingPunct="1"/>
            <a:fld id="{27DBCF3D-68FF-8841-90D6-5B139FC83DE9}" type="slidenum">
              <a:rPr lang="en-US" sz="1100" b="0"/>
              <a:pPr eaLnBrk="1" hangingPunct="1"/>
              <a:t>10</a:t>
            </a:fld>
            <a:endParaRPr lang="en-US" sz="1100" b="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686099" y="4342191"/>
            <a:ext cx="5531941" cy="31341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500" b="1">
                <a:solidFill>
                  <a:schemeClr val="tx1"/>
                </a:solidFill>
                <a:latin typeface="Arial" charset="0"/>
                <a:ea typeface="ＭＳ Ｐゴシック" charset="0"/>
                <a:cs typeface="ＭＳ Ｐゴシック" charset="0"/>
              </a:defRPr>
            </a:lvl1pPr>
            <a:lvl2pPr marL="35879619" indent="-35447153" defTabSz="914485" eaLnBrk="0" hangingPunct="0">
              <a:defRPr sz="1500" b="1">
                <a:solidFill>
                  <a:schemeClr val="tx1"/>
                </a:solidFill>
                <a:latin typeface="Arial" charset="0"/>
                <a:ea typeface="ＭＳ Ｐゴシック" charset="0"/>
              </a:defRPr>
            </a:lvl2pPr>
            <a:lvl3pPr eaLnBrk="0" hangingPunct="0">
              <a:defRPr sz="1500" b="1">
                <a:solidFill>
                  <a:schemeClr val="tx1"/>
                </a:solidFill>
                <a:latin typeface="Arial" charset="0"/>
                <a:ea typeface="ＭＳ Ｐゴシック" charset="0"/>
              </a:defRPr>
            </a:lvl3pPr>
            <a:lvl4pPr eaLnBrk="0" hangingPunct="0">
              <a:defRPr sz="1500" b="1">
                <a:solidFill>
                  <a:schemeClr val="tx1"/>
                </a:solidFill>
                <a:latin typeface="Arial" charset="0"/>
                <a:ea typeface="ＭＳ Ｐゴシック" charset="0"/>
              </a:defRPr>
            </a:lvl4pPr>
            <a:lvl5pPr eaLnBrk="0" hangingPunct="0">
              <a:defRPr sz="1500" b="1">
                <a:solidFill>
                  <a:schemeClr val="tx1"/>
                </a:solidFill>
                <a:latin typeface="Arial" charset="0"/>
                <a:ea typeface="ＭＳ Ｐゴシック" charset="0"/>
              </a:defRPr>
            </a:lvl5pPr>
            <a:lvl6pPr marL="432465" eaLnBrk="0" fontAlgn="base" hangingPunct="0">
              <a:spcBef>
                <a:spcPct val="0"/>
              </a:spcBef>
              <a:spcAft>
                <a:spcPct val="0"/>
              </a:spcAft>
              <a:defRPr sz="1500" b="1">
                <a:solidFill>
                  <a:schemeClr val="tx1"/>
                </a:solidFill>
                <a:latin typeface="Arial" charset="0"/>
                <a:ea typeface="ＭＳ Ｐゴシック" charset="0"/>
              </a:defRPr>
            </a:lvl6pPr>
            <a:lvl7pPr marL="864931" eaLnBrk="0" fontAlgn="base" hangingPunct="0">
              <a:spcBef>
                <a:spcPct val="0"/>
              </a:spcBef>
              <a:spcAft>
                <a:spcPct val="0"/>
              </a:spcAft>
              <a:defRPr sz="1500" b="1">
                <a:solidFill>
                  <a:schemeClr val="tx1"/>
                </a:solidFill>
                <a:latin typeface="Arial" charset="0"/>
                <a:ea typeface="ＭＳ Ｐゴシック" charset="0"/>
              </a:defRPr>
            </a:lvl7pPr>
            <a:lvl8pPr marL="1297396" eaLnBrk="0" fontAlgn="base" hangingPunct="0">
              <a:spcBef>
                <a:spcPct val="0"/>
              </a:spcBef>
              <a:spcAft>
                <a:spcPct val="0"/>
              </a:spcAft>
              <a:defRPr sz="1500" b="1">
                <a:solidFill>
                  <a:schemeClr val="tx1"/>
                </a:solidFill>
                <a:latin typeface="Arial" charset="0"/>
                <a:ea typeface="ＭＳ Ｐゴシック" charset="0"/>
              </a:defRPr>
            </a:lvl8pPr>
            <a:lvl9pPr marL="1729862" eaLnBrk="0" fontAlgn="base" hangingPunct="0">
              <a:spcBef>
                <a:spcPct val="0"/>
              </a:spcBef>
              <a:spcAft>
                <a:spcPct val="0"/>
              </a:spcAft>
              <a:defRPr sz="1500" b="1">
                <a:solidFill>
                  <a:schemeClr val="tx1"/>
                </a:solidFill>
                <a:latin typeface="Arial" charset="0"/>
                <a:ea typeface="ＭＳ Ｐゴシック" charset="0"/>
              </a:defRPr>
            </a:lvl9pPr>
          </a:lstStyle>
          <a:p>
            <a:pPr eaLnBrk="1" hangingPunct="1"/>
            <a:fld id="{3FD261FB-0481-3242-AB66-0848D221547F}" type="slidenum">
              <a:rPr lang="en-US" sz="1100" b="0"/>
              <a:pPr eaLnBrk="1" hangingPunct="1"/>
              <a:t>16</a:t>
            </a:fld>
            <a:endParaRPr lang="en-US" sz="1100" b="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If we examine just the ecology of groundwater systems, the areas can be very small and short-lived to large and long lasting.  Human disturbances associated with development can cause the boundaries to change very quickly.  Consider, for example, a pumping well.  Pumping technology has evolved greatly in the past 50 years, so the disturbance can impact the boundary from just part of an aquifer to the entire aquifer system, and we see this usually in the ages of the water that are pumped.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5BAE45-1092-DF42-A6D8-27260AAE3774}" type="slidenum">
              <a:rPr lang="en-US" sz="1200">
                <a:solidFill>
                  <a:prstClr val="black"/>
                </a:solidFill>
              </a:rPr>
              <a:pPr eaLnBrk="1" hangingPunct="1"/>
              <a:t>22</a:t>
            </a:fld>
            <a:endParaRPr lang="en-US" sz="1200">
              <a:solidFill>
                <a:prstClr val="black"/>
              </a:solidFill>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47B9A8-286A-0A4F-B5DB-3A4926C25F62}" type="slidenum">
              <a:rPr lang="en-US" sz="1200">
                <a:solidFill>
                  <a:prstClr val="black"/>
                </a:solidFill>
                <a:cs typeface="Arial" charset="0"/>
              </a:rPr>
              <a:pPr eaLnBrk="1" hangingPunct="1"/>
              <a:t>23</a:t>
            </a:fld>
            <a:endParaRPr lang="en-US" sz="1200">
              <a:solidFill>
                <a:prstClr val="black"/>
              </a:solidFill>
              <a:cs typeface="Arial"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63E066-80F2-EA4F-B68C-6AC664718E13}" type="slidenum">
              <a:rPr lang="en-US" sz="1200">
                <a:solidFill>
                  <a:prstClr val="black"/>
                </a:solidFill>
                <a:cs typeface="Arial" charset="0"/>
              </a:rPr>
              <a:pPr eaLnBrk="1" hangingPunct="1"/>
              <a:t>24</a:t>
            </a:fld>
            <a:endParaRPr lang="en-US" sz="1200">
              <a:solidFill>
                <a:prstClr val="black"/>
              </a:solidFill>
              <a:cs typeface="Arial"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B08E06-F89D-B548-BAF6-5F39675C9B8C}"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339164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B08E06-F89D-B548-BAF6-5F39675C9B8C}"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87221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B08E06-F89D-B548-BAF6-5F39675C9B8C}"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3647412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C35F86-1C24-F044-A211-65936BBCEDB0}" type="datetime1">
              <a:rPr lang="en-US"/>
              <a:pPr>
                <a:defRPr/>
              </a:pPr>
              <a:t>4/2/13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6339CF-D64F-C84B-877F-2511F52DA13D}" type="slidenum">
              <a:rPr lang="en-US"/>
              <a:pPr>
                <a:defRPr/>
              </a:pPr>
              <a:t>‹#›</a:t>
            </a:fld>
            <a:endParaRPr lang="en-US"/>
          </a:p>
        </p:txBody>
      </p:sp>
    </p:spTree>
    <p:extLst>
      <p:ext uri="{BB962C8B-B14F-4D97-AF65-F5344CB8AC3E}">
        <p14:creationId xmlns:p14="http://schemas.microsoft.com/office/powerpoint/2010/main" val="103226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558747-8B29-FE43-99E4-DD106C92BC04}" type="datetime1">
              <a:rPr lang="en-US"/>
              <a:pPr>
                <a:defRPr/>
              </a:pPr>
              <a:t>4/2/13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A320C1-95FD-604F-9B11-EA6683B139B3}" type="slidenum">
              <a:rPr lang="en-US"/>
              <a:pPr>
                <a:defRPr/>
              </a:pPr>
              <a:t>‹#›</a:t>
            </a:fld>
            <a:endParaRPr lang="en-US"/>
          </a:p>
        </p:txBody>
      </p:sp>
    </p:spTree>
    <p:extLst>
      <p:ext uri="{BB962C8B-B14F-4D97-AF65-F5344CB8AC3E}">
        <p14:creationId xmlns:p14="http://schemas.microsoft.com/office/powerpoint/2010/main" val="2075923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395CE7C-FD59-A248-9E92-213557175720}" type="datetime1">
              <a:rPr lang="en-US"/>
              <a:pPr>
                <a:defRPr/>
              </a:pPr>
              <a:t>4/2/13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4CE976-0F25-9B4E-88DA-E8A2772C9770}" type="slidenum">
              <a:rPr lang="en-US"/>
              <a:pPr>
                <a:defRPr/>
              </a:pPr>
              <a:t>‹#›</a:t>
            </a:fld>
            <a:endParaRPr lang="en-US"/>
          </a:p>
        </p:txBody>
      </p:sp>
    </p:spTree>
    <p:extLst>
      <p:ext uri="{BB962C8B-B14F-4D97-AF65-F5344CB8AC3E}">
        <p14:creationId xmlns:p14="http://schemas.microsoft.com/office/powerpoint/2010/main" val="1184459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536C60B-BB62-B640-B02A-70CA26D2D040}" type="datetime1">
              <a:rPr lang="en-US"/>
              <a:pPr>
                <a:defRPr/>
              </a:pPr>
              <a:t>4/2/13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8B1EED-6485-EC4A-9487-72F68A92B0D0}" type="slidenum">
              <a:rPr lang="en-US"/>
              <a:pPr>
                <a:defRPr/>
              </a:pPr>
              <a:t>‹#›</a:t>
            </a:fld>
            <a:endParaRPr lang="en-US"/>
          </a:p>
        </p:txBody>
      </p:sp>
    </p:spTree>
    <p:extLst>
      <p:ext uri="{BB962C8B-B14F-4D97-AF65-F5344CB8AC3E}">
        <p14:creationId xmlns:p14="http://schemas.microsoft.com/office/powerpoint/2010/main" val="1482979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70ABA9-C13A-BC49-9FF4-F071A26E44BF}" type="datetime1">
              <a:rPr lang="en-US"/>
              <a:pPr>
                <a:defRPr/>
              </a:pPr>
              <a:t>4/2/13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A06CE3C-DAB6-5048-9A85-DD31470ECBE3}" type="slidenum">
              <a:rPr lang="en-US"/>
              <a:pPr>
                <a:defRPr/>
              </a:pPr>
              <a:t>‹#›</a:t>
            </a:fld>
            <a:endParaRPr lang="en-US"/>
          </a:p>
        </p:txBody>
      </p:sp>
    </p:spTree>
    <p:extLst>
      <p:ext uri="{BB962C8B-B14F-4D97-AF65-F5344CB8AC3E}">
        <p14:creationId xmlns:p14="http://schemas.microsoft.com/office/powerpoint/2010/main" val="313739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CF98973-8929-3849-811C-2444AB3DDA60}" type="datetime1">
              <a:rPr lang="en-US"/>
              <a:pPr>
                <a:defRPr/>
              </a:pPr>
              <a:t>4/2/13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EBFAFD-A26C-D845-A9A8-328BDDB10BDD}" type="slidenum">
              <a:rPr lang="en-US"/>
              <a:pPr>
                <a:defRPr/>
              </a:pPr>
              <a:t>‹#›</a:t>
            </a:fld>
            <a:endParaRPr lang="en-US"/>
          </a:p>
        </p:txBody>
      </p:sp>
    </p:spTree>
    <p:extLst>
      <p:ext uri="{BB962C8B-B14F-4D97-AF65-F5344CB8AC3E}">
        <p14:creationId xmlns:p14="http://schemas.microsoft.com/office/powerpoint/2010/main" val="3097343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0A5F92-B6E0-CE47-A071-85E4FB22BD35}" type="datetime1">
              <a:rPr lang="en-US"/>
              <a:pPr>
                <a:defRPr/>
              </a:pPr>
              <a:t>4/2/13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A3C5D85-7105-7B45-88EE-B03FBF84424F}" type="slidenum">
              <a:rPr lang="en-US"/>
              <a:pPr>
                <a:defRPr/>
              </a:pPr>
              <a:t>‹#›</a:t>
            </a:fld>
            <a:endParaRPr lang="en-US"/>
          </a:p>
        </p:txBody>
      </p:sp>
    </p:spTree>
    <p:extLst>
      <p:ext uri="{BB962C8B-B14F-4D97-AF65-F5344CB8AC3E}">
        <p14:creationId xmlns:p14="http://schemas.microsoft.com/office/powerpoint/2010/main" val="220716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6B7C4C-8318-5F4A-A035-B91120DCA316}" type="datetime1">
              <a:rPr lang="en-US"/>
              <a:pPr>
                <a:defRPr/>
              </a:pPr>
              <a:t>4/2/13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F50967-9D34-754C-8B10-648C77E687F1}" type="slidenum">
              <a:rPr lang="en-US"/>
              <a:pPr>
                <a:defRPr/>
              </a:pPr>
              <a:t>‹#›</a:t>
            </a:fld>
            <a:endParaRPr lang="en-US"/>
          </a:p>
        </p:txBody>
      </p:sp>
    </p:spTree>
    <p:extLst>
      <p:ext uri="{BB962C8B-B14F-4D97-AF65-F5344CB8AC3E}">
        <p14:creationId xmlns:p14="http://schemas.microsoft.com/office/powerpoint/2010/main" val="379991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B08E06-F89D-B548-BAF6-5F39675C9B8C}"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2795964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0F3ADC-9AA8-9948-87F6-3EBEB61CB7A3}" type="datetime1">
              <a:rPr lang="en-US"/>
              <a:pPr>
                <a:defRPr/>
              </a:pPr>
              <a:t>4/2/13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87D081-2302-E54C-A569-73FCAF04158E}" type="slidenum">
              <a:rPr lang="en-US"/>
              <a:pPr>
                <a:defRPr/>
              </a:pPr>
              <a:t>‹#›</a:t>
            </a:fld>
            <a:endParaRPr lang="en-US"/>
          </a:p>
        </p:txBody>
      </p:sp>
    </p:spTree>
    <p:extLst>
      <p:ext uri="{BB962C8B-B14F-4D97-AF65-F5344CB8AC3E}">
        <p14:creationId xmlns:p14="http://schemas.microsoft.com/office/powerpoint/2010/main" val="382846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EAE3EF-AC23-904E-8936-DE89A461E0BA}" type="datetime1">
              <a:rPr lang="en-US"/>
              <a:pPr>
                <a:defRPr/>
              </a:pPr>
              <a:t>4/2/13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25EABE-A13E-AE4E-B611-C2C9893F3F3A}" type="slidenum">
              <a:rPr lang="en-US"/>
              <a:pPr>
                <a:defRPr/>
              </a:pPr>
              <a:t>‹#›</a:t>
            </a:fld>
            <a:endParaRPr lang="en-US"/>
          </a:p>
        </p:txBody>
      </p:sp>
    </p:spTree>
    <p:extLst>
      <p:ext uri="{BB962C8B-B14F-4D97-AF65-F5344CB8AC3E}">
        <p14:creationId xmlns:p14="http://schemas.microsoft.com/office/powerpoint/2010/main" val="1085419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30ADEB-BE24-A849-A400-FE5A6E557D6D}" type="datetime1">
              <a:rPr lang="en-US"/>
              <a:pPr>
                <a:defRPr/>
              </a:pPr>
              <a:t>4/2/13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D23A74-DEBC-E144-9D2B-AF1AE9DC13F8}" type="slidenum">
              <a:rPr lang="en-US"/>
              <a:pPr>
                <a:defRPr/>
              </a:pPr>
              <a:t>‹#›</a:t>
            </a:fld>
            <a:endParaRPr lang="en-US"/>
          </a:p>
        </p:txBody>
      </p:sp>
    </p:spTree>
    <p:extLst>
      <p:ext uri="{BB962C8B-B14F-4D97-AF65-F5344CB8AC3E}">
        <p14:creationId xmlns:p14="http://schemas.microsoft.com/office/powerpoint/2010/main" val="368675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66478-C4B9-1B45-AF37-DEC8140FFF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60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0B607-38E0-5E48-8AF2-003C1747E3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416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34B601-92FC-4843-9B6C-2889303ADC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693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A490C4-9C3F-C44D-9FBD-F0487A44A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61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910EBE-2574-E146-BCA2-E40966859B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779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7AFFA0-B3DE-2C4C-971A-0ABAFB862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221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6494BD-EDE5-C040-A732-022B633840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788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B08E06-F89D-B548-BAF6-5F39675C9B8C}"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613602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9DFDFC-F7E6-874E-A98D-7358FB0F3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437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3747DE-7359-1541-B0A2-2B5E68E8B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340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63B2D6-10D1-0943-9DC0-7FD9949918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316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64E5EE-F63B-9A42-840A-3482FD51C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244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C05AC1-50C2-DA42-90D4-BAF3C899DB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7842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5BEFA9-DD23-8345-9D69-A8087E3850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921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94B05-D142-6C4F-A75C-1EA36D0B0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16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84B3C4-5A34-B647-B870-47410028F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916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768728-390C-5E47-984D-5D584AB81A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41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5812B-45E6-4345-80CE-34A11C0C1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35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B08E06-F89D-B548-BAF6-5F39675C9B8C}" type="datetimeFigureOut">
              <a:rPr lang="en-US" smtClean="0"/>
              <a:t>4/2/13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4012804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9AE8C8F-6506-F84C-823C-00C9CDAC72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26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952005-7872-9040-AF42-FB2299DED5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329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F70CC1-9727-D44A-A19B-8F5549DF1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826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94EE0E-F692-0747-9D66-F9486EA0D0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7087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A0EA0D-23A7-F540-9C8E-F4023FA4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947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6602E7-A516-6E45-85F7-193097156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068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8B67F-353E-4941-9B66-8BC3ED0585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978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8C30-D240-C343-9ED6-DEFFC1421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9731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1E12F4-25B6-BA43-B384-227240D218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003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02CF63-0DAE-E64A-8822-AC8C44C61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7870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B08E06-F89D-B548-BAF6-5F39675C9B8C}" type="datetimeFigureOut">
              <a:rPr lang="en-US" smtClean="0"/>
              <a:t>4/2/13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416741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CA1C2F9-742A-EF43-A02E-86D06F62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686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AFF330-17AA-8A40-A054-7DFF37572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507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14492B-01FA-074A-8255-A60CC83C50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701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37ACC9-56A2-7040-958B-CDFA17ED4E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650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E9E828-324D-8145-8446-D1E3A366B9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4614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44F6DF-3D3D-9240-B3FE-12F643A4AC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3935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461EA2-E77F-7146-8494-E94703A9B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077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B08E06-F89D-B548-BAF6-5F39675C9B8C}" type="datetimeFigureOut">
              <a:rPr lang="en-US" smtClean="0"/>
              <a:t>4/2/13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44146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B08E06-F89D-B548-BAF6-5F39675C9B8C}" type="datetimeFigureOut">
              <a:rPr lang="en-US" smtClean="0"/>
              <a:t>4/2/13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275218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B08E06-F89D-B548-BAF6-5F39675C9B8C}" type="datetimeFigureOut">
              <a:rPr lang="en-US" smtClean="0"/>
              <a:t>4/2/13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391533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B08E06-F89D-B548-BAF6-5F39675C9B8C}" type="datetimeFigureOut">
              <a:rPr lang="en-US" smtClean="0"/>
              <a:t>4/2/13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9D979-36D7-6F48-B778-FC78DBA3406E}" type="slidenum">
              <a:rPr lang="en-US" smtClean="0"/>
              <a:t>‹#›</a:t>
            </a:fld>
            <a:endParaRPr lang="en-US"/>
          </a:p>
        </p:txBody>
      </p:sp>
    </p:spTree>
    <p:extLst>
      <p:ext uri="{BB962C8B-B14F-4D97-AF65-F5344CB8AC3E}">
        <p14:creationId xmlns:p14="http://schemas.microsoft.com/office/powerpoint/2010/main" val="39880567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08E06-F89D-B548-BAF6-5F39675C9B8C}" type="datetimeFigureOut">
              <a:rPr lang="en-US" smtClean="0"/>
              <a:t>4/2/13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39D979-36D7-6F48-B778-FC78DBA3406E}" type="slidenum">
              <a:rPr lang="en-US" smtClean="0"/>
              <a:t>‹#›</a:t>
            </a:fld>
            <a:endParaRPr lang="en-US"/>
          </a:p>
        </p:txBody>
      </p:sp>
    </p:spTree>
    <p:extLst>
      <p:ext uri="{BB962C8B-B14F-4D97-AF65-F5344CB8AC3E}">
        <p14:creationId xmlns:p14="http://schemas.microsoft.com/office/powerpoint/2010/main" val="3346769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169AEC94-7F68-2746-BCA2-65B416811902}" type="datetime1">
              <a:rPr lang="en-US">
                <a:ea typeface="ＭＳ Ｐゴシック" charset="0"/>
                <a:cs typeface="ＭＳ Ｐゴシック" charset="0"/>
              </a:rPr>
              <a:pPr fontAlgn="base">
                <a:spcBef>
                  <a:spcPct val="0"/>
                </a:spcBef>
                <a:spcAft>
                  <a:spcPct val="0"/>
                </a:spcAft>
                <a:defRPr/>
              </a:pPr>
              <a:t>4/2/13</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656335BC-44D8-5644-AE39-F24ACB4FB2F6}"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21362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1307650F-634E-5F42-A7AC-F96807A29FEB}"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911401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4694F920-2C96-CD41-A498-72245A8514EC}"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353263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84ADD05C-FFC5-2640-8141-A52DA6A4C2F0}"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2152069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6.png"/><Relationship Id="rId6" Type="http://schemas.openxmlformats.org/officeDocument/2006/relationships/hyperlink" Target="http://www.mediate.com/" TargetMode="External"/><Relationship Id="rId7"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xml"/><Relationship Id="rId3"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6.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jpeg"/><Relationship Id="rId3"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Exploring the Interface Between Research, Management and Policy:</a:t>
            </a:r>
            <a:br>
              <a:rPr lang="en-US" b="1" dirty="0" smtClean="0"/>
            </a:br>
            <a:r>
              <a:rPr lang="en-US" b="1" dirty="0" smtClean="0"/>
              <a:t>Knowledge Entrepreneurialism to Knowledge Journalism  </a:t>
            </a:r>
            <a:endParaRPr lang="en-US" b="1" dirty="0"/>
          </a:p>
        </p:txBody>
      </p:sp>
      <p:sp>
        <p:nvSpPr>
          <p:cNvPr id="3" name="Subtitle 2"/>
          <p:cNvSpPr>
            <a:spLocks noGrp="1"/>
          </p:cNvSpPr>
          <p:nvPr>
            <p:ph type="subTitle" idx="1"/>
          </p:nvPr>
        </p:nvSpPr>
        <p:spPr>
          <a:xfrm>
            <a:off x="1371600" y="4156640"/>
            <a:ext cx="6400800" cy="1752600"/>
          </a:xfrm>
        </p:spPr>
        <p:txBody>
          <a:bodyPr>
            <a:normAutofit fontScale="85000" lnSpcReduction="20000"/>
          </a:bodyPr>
          <a:lstStyle/>
          <a:p>
            <a:r>
              <a:rPr lang="en-US" dirty="0" smtClean="0">
                <a:solidFill>
                  <a:srgbClr val="000000"/>
                </a:solidFill>
              </a:rPr>
              <a:t>Todd Jarvis</a:t>
            </a:r>
          </a:p>
          <a:p>
            <a:r>
              <a:rPr lang="en-US" dirty="0" smtClean="0">
                <a:solidFill>
                  <a:srgbClr val="000000"/>
                </a:solidFill>
              </a:rPr>
              <a:t>Institute for Water and Watersheds</a:t>
            </a:r>
          </a:p>
          <a:p>
            <a:r>
              <a:rPr lang="en-US" dirty="0" smtClean="0">
                <a:solidFill>
                  <a:srgbClr val="000000"/>
                </a:solidFill>
              </a:rPr>
              <a:t>Oregon State University</a:t>
            </a:r>
          </a:p>
          <a:p>
            <a:r>
              <a:rPr lang="en-US" dirty="0" smtClean="0">
                <a:solidFill>
                  <a:srgbClr val="0000FF"/>
                </a:solidFill>
              </a:rPr>
              <a:t>water.oregonstate.edu</a:t>
            </a:r>
            <a:endParaRPr lang="en-US" dirty="0">
              <a:solidFill>
                <a:srgbClr val="0000FF"/>
              </a:solidFill>
            </a:endParaRPr>
          </a:p>
        </p:txBody>
      </p:sp>
    </p:spTree>
    <p:extLst>
      <p:ext uri="{BB962C8B-B14F-4D97-AF65-F5344CB8AC3E}">
        <p14:creationId xmlns:p14="http://schemas.microsoft.com/office/powerpoint/2010/main" val="24437033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14"/>
          <p:cNvSpPr>
            <a:spLocks noChangeArrowheads="1"/>
          </p:cNvSpPr>
          <p:nvPr/>
        </p:nvSpPr>
        <p:spPr bwMode="auto">
          <a:xfrm>
            <a:off x="1816100" y="4854418"/>
            <a:ext cx="2070100" cy="1003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4745" name="Rectangle 9"/>
          <p:cNvSpPr>
            <a:spLocks noGrp="1" noChangeArrowheads="1"/>
          </p:cNvSpPr>
          <p:nvPr>
            <p:ph type="title"/>
          </p:nvPr>
        </p:nvSpPr>
        <p:spPr bwMode="auto">
          <a:xfrm>
            <a:off x="419100" y="520700"/>
            <a:ext cx="8382000" cy="762000"/>
          </a:xfrm>
          <a:ln>
            <a:miter lim="800000"/>
            <a:headEnd/>
            <a:tailEnd/>
          </a:ln>
        </p:spPr>
        <p:txBody>
          <a:bodyPr wrap="square" lIns="91440" tIns="45720" rIns="91440" bIns="45720" numCol="1" anchor="ctr" anchorCtr="0" compatLnSpc="1">
            <a:prstTxWarp prst="textNoShape">
              <a:avLst/>
            </a:prstTxWarp>
            <a:normAutofit fontScale="90000"/>
          </a:bodyPr>
          <a:lstStyle/>
          <a:p>
            <a:pPr eaLnBrk="1" hangingPunct="1"/>
            <a:r>
              <a:rPr lang="en-US" sz="4000" b="1" dirty="0">
                <a:latin typeface="Arial" charset="0"/>
                <a:ea typeface="ＭＳ Ｐゴシック" charset="0"/>
                <a:cs typeface="ＭＳ Ｐゴシック" charset="0"/>
              </a:rPr>
              <a:t>Scientists as </a:t>
            </a:r>
            <a:br>
              <a:rPr lang="en-US" sz="4000" b="1" dirty="0">
                <a:latin typeface="Arial" charset="0"/>
                <a:ea typeface="ＭＳ Ｐゴシック" charset="0"/>
                <a:cs typeface="ＭＳ Ｐゴシック" charset="0"/>
              </a:rPr>
            </a:br>
            <a:r>
              <a:rPr lang="en-US" sz="4000" b="1" dirty="0">
                <a:latin typeface="Arial" charset="0"/>
                <a:ea typeface="ＭＳ Ｐゴシック" charset="0"/>
                <a:cs typeface="ＭＳ Ｐゴシック" charset="0"/>
              </a:rPr>
              <a:t>Mediators &amp; Educators?</a:t>
            </a:r>
          </a:p>
        </p:txBody>
      </p:sp>
      <p:sp>
        <p:nvSpPr>
          <p:cNvPr id="244746" name="Rectangle 10"/>
          <p:cNvSpPr>
            <a:spLocks noGrp="1" noChangeArrowheads="1"/>
          </p:cNvSpPr>
          <p:nvPr>
            <p:ph type="body" idx="1"/>
          </p:nvPr>
        </p:nvSpPr>
        <p:spPr bwMode="auto">
          <a:xfrm>
            <a:off x="209550" y="1524000"/>
            <a:ext cx="8534400" cy="2667000"/>
          </a:xfrm>
          <a:ln>
            <a:miter lim="800000"/>
            <a:headEnd/>
            <a:tailEnd/>
          </a:ln>
        </p:spPr>
        <p:txBody>
          <a:bodyPr wrap="square" lIns="91440" tIns="45720" rIns="91440" bIns="45720" numCol="1" anchor="t" anchorCtr="0" compatLnSpc="1">
            <a:prstTxWarp prst="textNoShape">
              <a:avLst/>
            </a:prstTxWarp>
          </a:bodyPr>
          <a:lstStyle/>
          <a:p>
            <a:pPr eaLnBrk="1" hangingPunct="1">
              <a:lnSpc>
                <a:spcPct val="90000"/>
              </a:lnSpc>
              <a:buFontTx/>
              <a:buNone/>
            </a:pPr>
            <a:endParaRPr lang="en-US" sz="2800" dirty="0">
              <a:latin typeface="Arial" charset="0"/>
              <a:ea typeface="ＭＳ Ｐゴシック" charset="0"/>
              <a:cs typeface="ＭＳ Ｐゴシック" charset="0"/>
            </a:endParaRPr>
          </a:p>
          <a:p>
            <a:pPr eaLnBrk="1" hangingPunct="1">
              <a:lnSpc>
                <a:spcPct val="90000"/>
              </a:lnSpc>
              <a:buFontTx/>
              <a:buNone/>
            </a:pPr>
            <a:r>
              <a:rPr lang="en-US" sz="2800" dirty="0">
                <a:latin typeface="Arial" charset="0"/>
                <a:ea typeface="ＭＳ Ｐゴシック" charset="0"/>
                <a:cs typeface="ＭＳ Ｐゴシック" charset="0"/>
              </a:rPr>
              <a:t>	</a:t>
            </a:r>
            <a:r>
              <a:rPr lang="en-US" sz="2800" b="1" dirty="0">
                <a:solidFill>
                  <a:srgbClr val="000000"/>
                </a:solidFill>
                <a:latin typeface="Arial" charset="0"/>
                <a:ea typeface="ＭＳ Ｐゴシック" charset="0"/>
                <a:cs typeface="ＭＳ Ｐゴシック" charset="0"/>
              </a:rPr>
              <a:t>S</a:t>
            </a:r>
            <a:r>
              <a:rPr lang="en-US" sz="2800" b="1" dirty="0" smtClean="0">
                <a:solidFill>
                  <a:srgbClr val="000000"/>
                </a:solidFill>
                <a:latin typeface="Arial" charset="0"/>
                <a:ea typeface="ＭＳ Ｐゴシック" charset="0"/>
                <a:cs typeface="ＭＳ Ｐゴシック" charset="0"/>
              </a:rPr>
              <a:t>cience </a:t>
            </a:r>
            <a:r>
              <a:rPr lang="en-US" sz="2800" b="1" dirty="0">
                <a:solidFill>
                  <a:srgbClr val="000000"/>
                </a:solidFill>
                <a:latin typeface="Arial" charset="0"/>
                <a:ea typeface="ＭＳ Ｐゴシック" charset="0"/>
                <a:cs typeface="ＭＳ Ｐゴシック" charset="0"/>
              </a:rPr>
              <a:t>is at the core of water issues because interests and options are not easily defined without the assistance of specialists who can interpret causal chains.</a:t>
            </a:r>
          </a:p>
        </p:txBody>
      </p:sp>
      <p:graphicFrame>
        <p:nvGraphicFramePr>
          <p:cNvPr id="38914" name="Object 2"/>
          <p:cNvGraphicFramePr>
            <a:graphicFrameLocks noChangeAspect="1"/>
          </p:cNvGraphicFramePr>
          <p:nvPr>
            <p:extLst>
              <p:ext uri="{D42A27DB-BD31-4B8C-83A1-F6EECF244321}">
                <p14:modId xmlns:p14="http://schemas.microsoft.com/office/powerpoint/2010/main" val="3780539922"/>
              </p:ext>
            </p:extLst>
          </p:nvPr>
        </p:nvGraphicFramePr>
        <p:xfrm>
          <a:off x="3778250" y="3733800"/>
          <a:ext cx="4343400" cy="1773238"/>
        </p:xfrm>
        <a:graphic>
          <a:graphicData uri="http://schemas.openxmlformats.org/presentationml/2006/ole">
            <mc:AlternateContent xmlns:mc="http://schemas.openxmlformats.org/markup-compatibility/2006">
              <mc:Choice xmlns:v="urn:schemas-microsoft-com:vml" Requires="v">
                <p:oleObj spid="_x0000_s4135" r:id="rId4" imgW="4406857" imgH="1801143" progId="Photoshop.Image.7">
                  <p:embed/>
                </p:oleObj>
              </mc:Choice>
              <mc:Fallback>
                <p:oleObj r:id="rId4" imgW="4406857" imgH="1801143"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0" y="3733800"/>
                        <a:ext cx="4343400" cy="177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919" name="Picture 12" descr=" mediate.com">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34436" y="4667282"/>
            <a:ext cx="15144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9" name="Rectangle 13"/>
          <p:cNvSpPr>
            <a:spLocks noChangeArrowheads="1"/>
          </p:cNvSpPr>
          <p:nvPr/>
        </p:nvSpPr>
        <p:spPr bwMode="auto">
          <a:xfrm>
            <a:off x="577850" y="3873500"/>
            <a:ext cx="4572000" cy="1465263"/>
          </a:xfrm>
          <a:prstGeom prst="rect">
            <a:avLst/>
          </a:prstGeom>
          <a:noFill/>
          <a:ln w="9525">
            <a:noFill/>
            <a:miter lim="800000"/>
            <a:headEnd/>
            <a:tailEnd/>
          </a:ln>
          <a:effectLst/>
        </p:spPr>
        <p:txBody>
          <a:bodyPr>
            <a:spAutoFit/>
          </a:bodyPr>
          <a:lstStyle/>
          <a:p>
            <a:r>
              <a:rPr lang="en-US" sz="1800" dirty="0">
                <a:solidFill>
                  <a:srgbClr val="000000"/>
                </a:solidFill>
                <a:cs typeface="Arial" charset="0"/>
              </a:rPr>
              <a:t>Using Technical Experts </a:t>
            </a:r>
          </a:p>
          <a:p>
            <a:r>
              <a:rPr lang="en-US" sz="1800" dirty="0">
                <a:solidFill>
                  <a:srgbClr val="000000"/>
                </a:solidFill>
                <a:cs typeface="Arial" charset="0"/>
              </a:rPr>
              <a:t>In Complex </a:t>
            </a:r>
          </a:p>
          <a:p>
            <a:r>
              <a:rPr lang="en-US" sz="1800" dirty="0">
                <a:solidFill>
                  <a:srgbClr val="000000"/>
                </a:solidFill>
                <a:cs typeface="Arial" charset="0"/>
              </a:rPr>
              <a:t>Environmental Disputes</a:t>
            </a:r>
            <a:r>
              <a:rPr lang="en-US" sz="1800" b="0" dirty="0">
                <a:solidFill>
                  <a:srgbClr val="000000"/>
                </a:solidFill>
                <a:cs typeface="Arial" charset="0"/>
              </a:rPr>
              <a:t/>
            </a:r>
            <a:br>
              <a:rPr lang="en-US" sz="1800" b="0" dirty="0">
                <a:solidFill>
                  <a:srgbClr val="000000"/>
                </a:solidFill>
                <a:cs typeface="Arial" charset="0"/>
              </a:rPr>
            </a:br>
            <a:r>
              <a:rPr lang="en-US" sz="1800" b="0" dirty="0">
                <a:solidFill>
                  <a:srgbClr val="000000"/>
                </a:solidFill>
                <a:cs typeface="Arial" charset="0"/>
              </a:rPr>
              <a:t>by Edward </a:t>
            </a:r>
            <a:r>
              <a:rPr lang="en-US" sz="1800" b="0" dirty="0" err="1">
                <a:solidFill>
                  <a:srgbClr val="000000"/>
                </a:solidFill>
                <a:cs typeface="Arial" charset="0"/>
              </a:rPr>
              <a:t>Scher</a:t>
            </a:r>
            <a:r>
              <a:rPr lang="en-US" sz="1800" b="0" dirty="0">
                <a:cs typeface="Arial" charset="0"/>
              </a:rPr>
              <a:t/>
            </a:r>
            <a:br>
              <a:rPr lang="en-US" sz="1800" b="0" dirty="0">
                <a:cs typeface="Arial" charset="0"/>
              </a:rPr>
            </a:br>
            <a:endParaRPr lang="en-US" sz="1800" b="0" dirty="0">
              <a:cs typeface="Arial" charset="0"/>
            </a:endParaRPr>
          </a:p>
        </p:txBody>
      </p:sp>
    </p:spTree>
    <p:extLst>
      <p:ext uri="{BB962C8B-B14F-4D97-AF65-F5344CB8AC3E}">
        <p14:creationId xmlns:p14="http://schemas.microsoft.com/office/powerpoint/2010/main" val="17386370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 y="1427163"/>
            <a:ext cx="82296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4"/>
          <p:cNvSpPr txBox="1">
            <a:spLocks noChangeArrowheads="1"/>
          </p:cNvSpPr>
          <p:nvPr/>
        </p:nvSpPr>
        <p:spPr bwMode="auto">
          <a:xfrm>
            <a:off x="1379538" y="6397625"/>
            <a:ext cx="6143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chemeClr val="bg1"/>
                </a:solidFill>
                <a:cs typeface="Arial" charset="0"/>
              </a:rPr>
              <a:t>Diagram courtesy of Confederated Tribes of the Umatilla Indian Reservation</a:t>
            </a:r>
          </a:p>
        </p:txBody>
      </p:sp>
      <p:sp>
        <p:nvSpPr>
          <p:cNvPr id="51203" name="Title 4"/>
          <p:cNvSpPr>
            <a:spLocks noGrp="1"/>
          </p:cNvSpPr>
          <p:nvPr>
            <p:ph type="title" idx="4294967295"/>
          </p:nvPr>
        </p:nvSpPr>
        <p:spPr>
          <a:xfrm>
            <a:off x="660400" y="303213"/>
            <a:ext cx="7772400" cy="1066800"/>
          </a:xfrm>
        </p:spPr>
        <p:txBody>
          <a:bodyPr>
            <a:normAutofit fontScale="90000"/>
          </a:bodyPr>
          <a:lstStyle/>
          <a:p>
            <a:pPr eaLnBrk="1" hangingPunct="1"/>
            <a:r>
              <a:rPr lang="en-US" sz="3600" b="1" dirty="0" smtClean="0">
                <a:solidFill>
                  <a:srgbClr val="000000"/>
                </a:solidFill>
                <a:latin typeface="Arial" charset="0"/>
                <a:ea typeface="ＭＳ Ｐゴシック" charset="0"/>
                <a:cs typeface="ＭＳ Ｐゴシック" charset="0"/>
              </a:rPr>
              <a:t>Science &amp; Policy: Seen and Unseen Boundaries</a:t>
            </a:r>
            <a:endParaRPr lang="en-US" sz="3600" b="1" dirty="0">
              <a:solidFill>
                <a:srgbClr val="000000"/>
              </a:solidFill>
              <a:latin typeface="Arial" charset="0"/>
              <a:ea typeface="ＭＳ Ｐゴシック" charset="0"/>
              <a:cs typeface="ＭＳ Ｐゴシック" charset="0"/>
            </a:endParaRPr>
          </a:p>
        </p:txBody>
      </p:sp>
      <p:sp>
        <p:nvSpPr>
          <p:cNvPr id="51204" name="Rectangle 6"/>
          <p:cNvSpPr>
            <a:spLocks noChangeArrowheads="1"/>
          </p:cNvSpPr>
          <p:nvPr/>
        </p:nvSpPr>
        <p:spPr bwMode="auto">
          <a:xfrm>
            <a:off x="603250" y="1639888"/>
            <a:ext cx="34544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a:solidFill>
                  <a:srgbClr val="CC3300"/>
                </a:solidFill>
              </a:rPr>
              <a:t>Washington</a:t>
            </a:r>
          </a:p>
        </p:txBody>
      </p:sp>
    </p:spTree>
    <p:extLst>
      <p:ext uri="{BB962C8B-B14F-4D97-AF65-F5344CB8AC3E}">
        <p14:creationId xmlns:p14="http://schemas.microsoft.com/office/powerpoint/2010/main" val="3530273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bwMode="auto">
          <a:xfrm>
            <a:off x="633439" y="539750"/>
            <a:ext cx="8153400" cy="1143000"/>
          </a:xfrm>
          <a:ln>
            <a:miter lim="800000"/>
            <a:headEnd/>
            <a:tailEnd/>
          </a:ln>
          <a:effectLst/>
        </p:spPr>
        <p:txBody>
          <a:bodyPr wrap="square" lIns="92075" tIns="46038" rIns="92075" bIns="46038" numCol="1" anchor="ctr" anchorCtr="0" compatLnSpc="1">
            <a:prstTxWarp prst="textNoShape">
              <a:avLst/>
            </a:prstTxWarp>
            <a:normAutofit fontScale="90000"/>
          </a:bodyPr>
          <a:lstStyle/>
          <a:p>
            <a:pPr eaLnBrk="1" hangingPunct="1"/>
            <a:r>
              <a:rPr lang="en-US" sz="4000" b="1" dirty="0">
                <a:latin typeface="Arial"/>
                <a:ea typeface="ＭＳ Ｐゴシック" charset="0"/>
                <a:cs typeface="Arial"/>
              </a:rPr>
              <a:t>Umatilla County </a:t>
            </a:r>
            <a:r>
              <a:rPr lang="en-US" sz="4000" b="1" dirty="0" smtClean="0">
                <a:latin typeface="Arial"/>
                <a:ea typeface="ＭＳ Ｐゴシック" charset="0"/>
                <a:cs typeface="Arial"/>
              </a:rPr>
              <a:t>Research Uses </a:t>
            </a:r>
            <a:r>
              <a:rPr lang="ja-JP" altLang="en-US" sz="4000" b="1" dirty="0">
                <a:latin typeface="Arial"/>
                <a:ea typeface="ＭＳ Ｐゴシック" charset="0"/>
                <a:cs typeface="Arial"/>
              </a:rPr>
              <a:t>“</a:t>
            </a:r>
            <a:r>
              <a:rPr lang="en-US" sz="4000" b="1" dirty="0">
                <a:latin typeface="Arial"/>
                <a:ea typeface="ＭＳ Ｐゴシック" charset="0"/>
                <a:cs typeface="Arial"/>
              </a:rPr>
              <a:t>Collaborative Learning</a:t>
            </a:r>
            <a:r>
              <a:rPr lang="ja-JP" altLang="en-US" sz="4000" b="1" dirty="0">
                <a:latin typeface="Arial"/>
                <a:ea typeface="ＭＳ Ｐゴシック" charset="0"/>
                <a:cs typeface="Arial"/>
              </a:rPr>
              <a:t>”</a:t>
            </a:r>
            <a:endParaRPr lang="en-US" sz="2400" b="1" dirty="0">
              <a:latin typeface="Arial"/>
              <a:ea typeface="ＭＳ Ｐゴシック" charset="0"/>
              <a:cs typeface="Arial"/>
            </a:endParaRPr>
          </a:p>
        </p:txBody>
      </p:sp>
      <p:sp>
        <p:nvSpPr>
          <p:cNvPr id="411651" name="Rectangle 3"/>
          <p:cNvSpPr>
            <a:spLocks noChangeArrowheads="1"/>
          </p:cNvSpPr>
          <p:nvPr/>
        </p:nvSpPr>
        <p:spPr bwMode="auto">
          <a:xfrm>
            <a:off x="1008628" y="2070100"/>
            <a:ext cx="7975600" cy="3794125"/>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400" b="1" dirty="0">
                <a:solidFill>
                  <a:srgbClr val="000000"/>
                </a:solidFill>
              </a:rPr>
              <a:t>Recent innovation-- first application by OSU </a:t>
            </a:r>
          </a:p>
          <a:p>
            <a:pPr marL="342900" indent="-342900">
              <a:spcBef>
                <a:spcPct val="20000"/>
              </a:spcBef>
            </a:pPr>
            <a:r>
              <a:rPr lang="en-US" sz="2400" b="1" dirty="0">
                <a:solidFill>
                  <a:srgbClr val="000000"/>
                </a:solidFill>
              </a:rPr>
              <a:t>	was in 1992 in a conflict over forests.</a:t>
            </a:r>
          </a:p>
          <a:p>
            <a:pPr marL="342900" indent="-342900">
              <a:spcBef>
                <a:spcPct val="20000"/>
              </a:spcBef>
              <a:buFontTx/>
              <a:buChar char="•"/>
            </a:pPr>
            <a:r>
              <a:rPr lang="en-US" sz="2400" b="1" dirty="0">
                <a:solidFill>
                  <a:srgbClr val="000000"/>
                </a:solidFill>
              </a:rPr>
              <a:t>Combines concepts from systems thinking with conflict </a:t>
            </a:r>
            <a:r>
              <a:rPr lang="en-US" sz="2400" b="1" dirty="0" smtClean="0">
                <a:solidFill>
                  <a:srgbClr val="000000"/>
                </a:solidFill>
              </a:rPr>
              <a:t>resolution, negotiation, </a:t>
            </a:r>
            <a:r>
              <a:rPr lang="en-US" sz="2400" b="1" dirty="0">
                <a:solidFill>
                  <a:srgbClr val="000000"/>
                </a:solidFill>
              </a:rPr>
              <a:t>and mediation.</a:t>
            </a:r>
          </a:p>
          <a:p>
            <a:pPr marL="342900" indent="-342900">
              <a:spcBef>
                <a:spcPct val="20000"/>
              </a:spcBef>
              <a:buFontTx/>
              <a:buChar char="•"/>
            </a:pPr>
            <a:r>
              <a:rPr lang="en-US" sz="2400" b="1" dirty="0">
                <a:solidFill>
                  <a:srgbClr val="000000"/>
                </a:solidFill>
              </a:rPr>
              <a:t>Emphasizes active learning and systemic improvement.</a:t>
            </a:r>
          </a:p>
          <a:p>
            <a:pPr marL="342900" indent="-342900">
              <a:spcBef>
                <a:spcPct val="20000"/>
              </a:spcBef>
              <a:buFontTx/>
              <a:buChar char="•"/>
            </a:pPr>
            <a:r>
              <a:rPr lang="en-US" sz="2400" b="1" dirty="0">
                <a:solidFill>
                  <a:srgbClr val="000000"/>
                </a:solidFill>
              </a:rPr>
              <a:t>Integrates best science with relevant traditional/local knowledge</a:t>
            </a:r>
            <a:r>
              <a:rPr lang="en-US" sz="2400" b="1" dirty="0" smtClean="0">
                <a:solidFill>
                  <a:srgbClr val="000000"/>
                </a:solidFill>
              </a:rPr>
              <a:t>.</a:t>
            </a:r>
            <a:endParaRPr lang="en-US" sz="2400" b="1" dirty="0">
              <a:solidFill>
                <a:srgbClr val="000000"/>
              </a:solidFill>
            </a:endParaRPr>
          </a:p>
        </p:txBody>
      </p:sp>
      <p:sp>
        <p:nvSpPr>
          <p:cNvPr id="411653" name="Text Box 5"/>
          <p:cNvSpPr txBox="1">
            <a:spLocks noChangeArrowheads="1"/>
          </p:cNvSpPr>
          <p:nvPr/>
        </p:nvSpPr>
        <p:spPr bwMode="auto">
          <a:xfrm>
            <a:off x="1254665" y="6394549"/>
            <a:ext cx="2938855" cy="307777"/>
          </a:xfrm>
          <a:prstGeom prst="rect">
            <a:avLst/>
          </a:prstGeom>
          <a:noFill/>
          <a:ln w="9525">
            <a:noFill/>
            <a:miter lim="800000"/>
            <a:headEnd/>
            <a:tailEnd/>
          </a:ln>
          <a:effectLst/>
        </p:spPr>
        <p:txBody>
          <a:bodyPr wrap="none">
            <a:spAutoFit/>
          </a:bodyPr>
          <a:lstStyle>
            <a:lvl1pPr eaLnBrk="0" hangingPunct="0">
              <a:defRPr sz="1600" b="1">
                <a:solidFill>
                  <a:schemeClr val="tx1"/>
                </a:solidFill>
                <a:latin typeface="Arial" charset="0"/>
                <a:ea typeface="ＭＳ Ｐゴシック" charset="0"/>
                <a:cs typeface="ＭＳ Ｐゴシック" charset="0"/>
              </a:defRPr>
            </a:lvl1pPr>
            <a:lvl2pPr marL="37931725" indent="-37474525" eaLnBrk="0" hangingPunct="0">
              <a:defRPr sz="1600" b="1">
                <a:solidFill>
                  <a:schemeClr val="tx1"/>
                </a:solidFill>
                <a:latin typeface="Arial" charset="0"/>
                <a:ea typeface="ＭＳ Ｐゴシック" charset="0"/>
              </a:defRPr>
            </a:lvl2pPr>
            <a:lvl3pPr eaLnBrk="0" hangingPunct="0">
              <a:defRPr sz="1600" b="1">
                <a:solidFill>
                  <a:schemeClr val="tx1"/>
                </a:solidFill>
                <a:latin typeface="Arial" charset="0"/>
                <a:ea typeface="ＭＳ Ｐゴシック" charset="0"/>
              </a:defRPr>
            </a:lvl3pPr>
            <a:lvl4pPr eaLnBrk="0" hangingPunct="0">
              <a:defRPr sz="1600" b="1">
                <a:solidFill>
                  <a:schemeClr val="tx1"/>
                </a:solidFill>
                <a:latin typeface="Arial" charset="0"/>
                <a:ea typeface="ＭＳ Ｐゴシック" charset="0"/>
              </a:defRPr>
            </a:lvl4pPr>
            <a:lvl5pPr eaLnBrk="0" hangingPunct="0">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eaLnBrk="1" hangingPunct="1"/>
            <a:r>
              <a:rPr lang="en-US" sz="1400" dirty="0" smtClean="0">
                <a:cs typeface="Arial" charset="0"/>
              </a:rPr>
              <a:t>From Daniels </a:t>
            </a:r>
            <a:r>
              <a:rPr lang="en-US" sz="1400" dirty="0">
                <a:cs typeface="Arial" charset="0"/>
              </a:rPr>
              <a:t>and Walker </a:t>
            </a:r>
            <a:r>
              <a:rPr lang="en-US" sz="1400" dirty="0" smtClean="0">
                <a:cs typeface="Arial" charset="0"/>
              </a:rPr>
              <a:t>(2001)</a:t>
            </a:r>
            <a:endParaRPr lang="en-US" sz="1400" dirty="0">
              <a:cs typeface="Arial" charset="0"/>
            </a:endParaRPr>
          </a:p>
        </p:txBody>
      </p:sp>
    </p:spTree>
    <p:extLst>
      <p:ext uri="{BB962C8B-B14F-4D97-AF65-F5344CB8AC3E}">
        <p14:creationId xmlns:p14="http://schemas.microsoft.com/office/powerpoint/2010/main" val="17839791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0" name="Rectangle 4"/>
          <p:cNvSpPr>
            <a:spLocks noGrp="1" noChangeArrowheads="1"/>
          </p:cNvSpPr>
          <p:nvPr>
            <p:ph type="title"/>
          </p:nvPr>
        </p:nvSpPr>
        <p:spPr bwMode="auto">
          <a:xfrm>
            <a:off x="604363" y="350832"/>
            <a:ext cx="7772400" cy="933450"/>
          </a:xfrm>
          <a:ln>
            <a:miter lim="800000"/>
            <a:headEnd/>
            <a:tailEnd/>
          </a:ln>
        </p:spPr>
        <p:txBody>
          <a:bodyPr wrap="square" lIns="92075" tIns="46038" rIns="92075" bIns="46038" numCol="1" anchor="ctr" anchorCtr="0" compatLnSpc="1">
            <a:prstTxWarp prst="textNoShape">
              <a:avLst/>
            </a:prstTxWarp>
          </a:bodyPr>
          <a:lstStyle/>
          <a:p>
            <a:r>
              <a:rPr lang="en-US" sz="3600" b="1" dirty="0">
                <a:solidFill>
                  <a:srgbClr val="000000"/>
                </a:solidFill>
                <a:latin typeface="Arial" charset="0"/>
                <a:ea typeface="ＭＳ Ｐゴシック" charset="0"/>
                <a:cs typeface="ＭＳ Ｐゴシック" charset="0"/>
              </a:rPr>
              <a:t>Some CL Tactics/Techniques</a:t>
            </a:r>
          </a:p>
        </p:txBody>
      </p:sp>
      <p:sp>
        <p:nvSpPr>
          <p:cNvPr id="336901" name="Rectangle 5"/>
          <p:cNvSpPr>
            <a:spLocks noGrp="1" noChangeArrowheads="1"/>
          </p:cNvSpPr>
          <p:nvPr>
            <p:ph type="body" idx="1"/>
          </p:nvPr>
        </p:nvSpPr>
        <p:spPr bwMode="auto">
          <a:xfrm>
            <a:off x="985363" y="1430332"/>
            <a:ext cx="7391400" cy="4713288"/>
          </a:xfrm>
          <a:ln>
            <a:miter lim="800000"/>
            <a:headEnd/>
            <a:tailEnd/>
          </a:ln>
        </p:spPr>
        <p:txBody>
          <a:bodyPr wrap="square" lIns="92075" tIns="46038" rIns="92075" bIns="46038" numCol="1" anchor="t" anchorCtr="0" compatLnSpc="1">
            <a:prstTxWarp prst="textNoShape">
              <a:avLst/>
            </a:prstTxWarp>
            <a:normAutofit fontScale="92500" lnSpcReduction="20000"/>
          </a:bodyPr>
          <a:lstStyle/>
          <a:p>
            <a:pPr>
              <a:lnSpc>
                <a:spcPct val="90000"/>
              </a:lnSpc>
              <a:buFontTx/>
              <a:buNone/>
            </a:pPr>
            <a:r>
              <a:rPr lang="en-US" sz="2400" b="1" u="sng" dirty="0">
                <a:latin typeface="Arial" charset="0"/>
                <a:ea typeface="ＭＳ Ｐゴシック" charset="0"/>
                <a:cs typeface="ＭＳ Ｐゴシック" charset="0"/>
              </a:rPr>
              <a:t>Informing and engaging citizens</a:t>
            </a:r>
          </a:p>
          <a:p>
            <a:pPr>
              <a:lnSpc>
                <a:spcPct val="90000"/>
              </a:lnSpc>
            </a:pPr>
            <a:r>
              <a:rPr lang="en-US" sz="2400" b="1" dirty="0">
                <a:solidFill>
                  <a:srgbClr val="000000"/>
                </a:solidFill>
                <a:latin typeface="Arial" charset="0"/>
                <a:ea typeface="ＭＳ Ｐゴシック" charset="0"/>
                <a:cs typeface="ＭＳ Ｐゴシック" charset="0"/>
              </a:rPr>
              <a:t>Issue talks, technical &amp; local/traditional</a:t>
            </a:r>
          </a:p>
          <a:p>
            <a:pPr>
              <a:lnSpc>
                <a:spcPct val="90000"/>
              </a:lnSpc>
            </a:pPr>
            <a:r>
              <a:rPr lang="en-US" sz="2400" b="1" dirty="0">
                <a:solidFill>
                  <a:srgbClr val="000000"/>
                </a:solidFill>
                <a:latin typeface="Arial" charset="0"/>
                <a:ea typeface="ＭＳ Ｐゴシック" charset="0"/>
                <a:cs typeface="ＭＳ Ｐゴシック" charset="0"/>
              </a:rPr>
              <a:t>Newsletters, websites</a:t>
            </a:r>
          </a:p>
          <a:p>
            <a:pPr>
              <a:lnSpc>
                <a:spcPct val="90000"/>
              </a:lnSpc>
              <a:buFontTx/>
              <a:buNone/>
            </a:pPr>
            <a:endParaRPr lang="en-US" sz="2400" b="1" dirty="0" smtClean="0">
              <a:solidFill>
                <a:srgbClr val="000000"/>
              </a:solidFill>
              <a:latin typeface="Arial" charset="0"/>
              <a:ea typeface="ＭＳ Ｐゴシック" charset="0"/>
              <a:cs typeface="ＭＳ Ｐゴシック" charset="0"/>
            </a:endParaRPr>
          </a:p>
          <a:p>
            <a:pPr>
              <a:lnSpc>
                <a:spcPct val="90000"/>
              </a:lnSpc>
              <a:buFontTx/>
              <a:buNone/>
            </a:pPr>
            <a:r>
              <a:rPr lang="en-US" sz="2400" b="1" u="sng" dirty="0" smtClean="0">
                <a:solidFill>
                  <a:srgbClr val="000000"/>
                </a:solidFill>
                <a:latin typeface="Arial" charset="0"/>
                <a:ea typeface="ＭＳ Ｐゴシック" charset="0"/>
                <a:cs typeface="ＭＳ Ｐゴシック" charset="0"/>
              </a:rPr>
              <a:t>Systems </a:t>
            </a:r>
            <a:r>
              <a:rPr lang="en-US" sz="2400" b="1" u="sng" dirty="0">
                <a:solidFill>
                  <a:srgbClr val="000000"/>
                </a:solidFill>
                <a:latin typeface="Arial" charset="0"/>
                <a:ea typeface="ＭＳ Ｐゴシック" charset="0"/>
                <a:cs typeface="ＭＳ Ｐゴシック" charset="0"/>
              </a:rPr>
              <a:t>thinking</a:t>
            </a:r>
          </a:p>
          <a:p>
            <a:pPr>
              <a:lnSpc>
                <a:spcPct val="90000"/>
              </a:lnSpc>
            </a:pPr>
            <a:r>
              <a:rPr lang="en-US" sz="2400" b="1" dirty="0">
                <a:solidFill>
                  <a:srgbClr val="000000"/>
                </a:solidFill>
                <a:latin typeface="Arial" charset="0"/>
                <a:ea typeface="ＭＳ Ｐゴシック" charset="0"/>
                <a:cs typeface="ＭＳ Ｐゴシック" charset="0"/>
              </a:rPr>
              <a:t>Situation mapping</a:t>
            </a:r>
          </a:p>
          <a:p>
            <a:pPr>
              <a:lnSpc>
                <a:spcPct val="90000"/>
              </a:lnSpc>
            </a:pPr>
            <a:r>
              <a:rPr lang="en-US" sz="2400" b="1" dirty="0">
                <a:solidFill>
                  <a:srgbClr val="000000"/>
                </a:solidFill>
                <a:latin typeface="Arial" charset="0"/>
                <a:ea typeface="ＭＳ Ｐゴシック" charset="0"/>
                <a:cs typeface="ＭＳ Ｐゴシック" charset="0"/>
              </a:rPr>
              <a:t>Community mapping</a:t>
            </a:r>
          </a:p>
          <a:p>
            <a:pPr>
              <a:lnSpc>
                <a:spcPct val="90000"/>
              </a:lnSpc>
              <a:buFontTx/>
              <a:buNone/>
            </a:pPr>
            <a:endParaRPr lang="en-US" sz="2400" b="1" dirty="0" smtClean="0">
              <a:solidFill>
                <a:srgbClr val="000000"/>
              </a:solidFill>
              <a:latin typeface="Arial" charset="0"/>
              <a:ea typeface="ＭＳ Ｐゴシック" charset="0"/>
              <a:cs typeface="ＭＳ Ｐゴシック" charset="0"/>
            </a:endParaRPr>
          </a:p>
          <a:p>
            <a:pPr>
              <a:lnSpc>
                <a:spcPct val="90000"/>
              </a:lnSpc>
              <a:buFontTx/>
              <a:buNone/>
            </a:pPr>
            <a:r>
              <a:rPr lang="en-US" sz="2400" b="1" u="sng" dirty="0" smtClean="0">
                <a:solidFill>
                  <a:srgbClr val="000000"/>
                </a:solidFill>
                <a:latin typeface="Arial" charset="0"/>
                <a:ea typeface="ＭＳ Ｐゴシック" charset="0"/>
                <a:cs typeface="ＭＳ Ｐゴシック" charset="0"/>
              </a:rPr>
              <a:t>Concerns </a:t>
            </a:r>
            <a:r>
              <a:rPr lang="en-US" sz="2400" b="1" u="sng" dirty="0">
                <a:solidFill>
                  <a:srgbClr val="000000"/>
                </a:solidFill>
                <a:latin typeface="Arial" charset="0"/>
                <a:ea typeface="ＭＳ Ｐゴシック" charset="0"/>
                <a:cs typeface="ＭＳ Ｐゴシック" charset="0"/>
              </a:rPr>
              <a:t>&amp; improvements</a:t>
            </a:r>
          </a:p>
          <a:p>
            <a:pPr>
              <a:lnSpc>
                <a:spcPct val="90000"/>
              </a:lnSpc>
            </a:pPr>
            <a:r>
              <a:rPr lang="en-US" sz="2400" b="1" dirty="0">
                <a:solidFill>
                  <a:srgbClr val="000000"/>
                </a:solidFill>
                <a:latin typeface="Arial" charset="0"/>
                <a:ea typeface="ＭＳ Ｐゴシック" charset="0"/>
                <a:cs typeface="ＭＳ Ｐゴシック" charset="0"/>
              </a:rPr>
              <a:t>Worksheets</a:t>
            </a:r>
          </a:p>
          <a:p>
            <a:pPr>
              <a:lnSpc>
                <a:spcPct val="90000"/>
              </a:lnSpc>
            </a:pPr>
            <a:r>
              <a:rPr lang="en-US" sz="2400" b="1" dirty="0">
                <a:solidFill>
                  <a:srgbClr val="000000"/>
                </a:solidFill>
                <a:latin typeface="Arial" charset="0"/>
                <a:ea typeface="ＭＳ Ｐゴシック" charset="0"/>
                <a:cs typeface="ＭＳ Ｐゴシック" charset="0"/>
              </a:rPr>
              <a:t>Group interaction</a:t>
            </a:r>
          </a:p>
          <a:p>
            <a:pPr>
              <a:lnSpc>
                <a:spcPct val="90000"/>
              </a:lnSpc>
              <a:buFontTx/>
              <a:buNone/>
            </a:pPr>
            <a:endParaRPr lang="en-US" sz="2400" b="1" dirty="0" smtClean="0">
              <a:solidFill>
                <a:srgbClr val="000000"/>
              </a:solidFill>
              <a:latin typeface="Arial" charset="0"/>
              <a:ea typeface="ＭＳ Ｐゴシック" charset="0"/>
              <a:cs typeface="ＭＳ Ｐゴシック" charset="0"/>
            </a:endParaRPr>
          </a:p>
          <a:p>
            <a:pPr>
              <a:lnSpc>
                <a:spcPct val="90000"/>
              </a:lnSpc>
              <a:buFontTx/>
              <a:buNone/>
            </a:pPr>
            <a:r>
              <a:rPr lang="en-US" sz="2400" b="1" u="sng" dirty="0" smtClean="0">
                <a:solidFill>
                  <a:srgbClr val="000000"/>
                </a:solidFill>
                <a:latin typeface="Arial" charset="0"/>
                <a:ea typeface="ＭＳ Ｐゴシック" charset="0"/>
                <a:cs typeface="ＭＳ Ｐゴシック" charset="0"/>
              </a:rPr>
              <a:t>Desirable </a:t>
            </a:r>
            <a:r>
              <a:rPr lang="en-US" sz="2400" b="1" u="sng" dirty="0">
                <a:solidFill>
                  <a:srgbClr val="000000"/>
                </a:solidFill>
                <a:latin typeface="Arial" charset="0"/>
                <a:ea typeface="ＭＳ Ｐゴシック" charset="0"/>
                <a:cs typeface="ＭＳ Ｐゴシック" charset="0"/>
              </a:rPr>
              <a:t>and feasible debate</a:t>
            </a:r>
          </a:p>
          <a:p>
            <a:pPr>
              <a:lnSpc>
                <a:spcPct val="90000"/>
              </a:lnSpc>
            </a:pPr>
            <a:r>
              <a:rPr lang="en-US" sz="2400" b="1" dirty="0">
                <a:solidFill>
                  <a:srgbClr val="000000"/>
                </a:solidFill>
                <a:latin typeface="Arial" charset="0"/>
                <a:ea typeface="ＭＳ Ｐゴシック" charset="0"/>
                <a:cs typeface="ＭＳ Ｐゴシック" charset="0"/>
              </a:rPr>
              <a:t>Action plans</a:t>
            </a:r>
          </a:p>
          <a:p>
            <a:pPr>
              <a:lnSpc>
                <a:spcPct val="90000"/>
              </a:lnSpc>
            </a:pPr>
            <a:r>
              <a:rPr lang="en-US" sz="2400" b="1" dirty="0">
                <a:solidFill>
                  <a:srgbClr val="000000"/>
                </a:solidFill>
                <a:latin typeface="Arial" charset="0"/>
                <a:ea typeface="ＭＳ Ｐゴシック" charset="0"/>
                <a:cs typeface="ＭＳ Ｐゴシック" charset="0"/>
              </a:rPr>
              <a:t>Draft improvement texts</a:t>
            </a:r>
          </a:p>
          <a:p>
            <a:pPr>
              <a:lnSpc>
                <a:spcPct val="90000"/>
              </a:lnSpc>
              <a:buFontTx/>
              <a:buNone/>
            </a:pPr>
            <a:endParaRPr lang="en-US" sz="2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158171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9075" y="1781175"/>
            <a:ext cx="6105525" cy="4570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5"/>
          <p:cNvSpPr>
            <a:spLocks noGrp="1" noChangeArrowheads="1"/>
          </p:cNvSpPr>
          <p:nvPr>
            <p:ph type="title"/>
          </p:nvPr>
        </p:nvSpPr>
        <p:spPr>
          <a:noFill/>
        </p:spPr>
        <p:txBody>
          <a:bodyPr>
            <a:normAutofit/>
          </a:bodyPr>
          <a:lstStyle/>
          <a:p>
            <a:pPr eaLnBrk="1" hangingPunct="1"/>
            <a:r>
              <a:rPr lang="en-US" sz="3600" b="1" dirty="0" smtClean="0">
                <a:latin typeface="Arial"/>
                <a:cs typeface="Arial"/>
              </a:rPr>
              <a:t>Science: </a:t>
            </a:r>
            <a:r>
              <a:rPr lang="en-US" sz="3600" b="1" dirty="0">
                <a:latin typeface="Arial"/>
                <a:cs typeface="Arial"/>
              </a:rPr>
              <a:t>Take </a:t>
            </a:r>
            <a:r>
              <a:rPr lang="en-US" sz="3600" b="1" dirty="0" smtClean="0">
                <a:latin typeface="Arial"/>
                <a:cs typeface="Arial"/>
              </a:rPr>
              <a:t>the </a:t>
            </a:r>
            <a:r>
              <a:rPr lang="en-US" sz="3600" b="1" dirty="0">
                <a:latin typeface="Arial"/>
                <a:cs typeface="Arial"/>
              </a:rPr>
              <a:t>Word On the Road</a:t>
            </a:r>
          </a:p>
        </p:txBody>
      </p:sp>
    </p:spTree>
    <p:extLst>
      <p:ext uri="{BB962C8B-B14F-4D97-AF65-F5344CB8AC3E}">
        <p14:creationId xmlns:p14="http://schemas.microsoft.com/office/powerpoint/2010/main" val="24289112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7031" t="19824" r="4530" b="8691"/>
          <a:stretch>
            <a:fillRect/>
          </a:stretch>
        </p:blipFill>
        <p:spPr bwMode="auto">
          <a:xfrm>
            <a:off x="0" y="944563"/>
            <a:ext cx="9144000"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3600" b="1" dirty="0" smtClean="0">
                <a:solidFill>
                  <a:srgbClr val="000000"/>
                </a:solidFill>
                <a:latin typeface="Arial" charset="0"/>
                <a:ea typeface="ＭＳ Ｐゴシック" charset="0"/>
                <a:cs typeface="ＭＳ Ｐゴシック" charset="0"/>
              </a:rPr>
              <a:t>Another Scientific View of </a:t>
            </a:r>
            <a:r>
              <a:rPr lang="en-US" sz="3600" b="1" dirty="0">
                <a:solidFill>
                  <a:srgbClr val="000000"/>
                </a:solidFill>
                <a:latin typeface="Arial" charset="0"/>
                <a:ea typeface="ＭＳ Ｐゴシック" charset="0"/>
                <a:cs typeface="ＭＳ Ｐゴシック" charset="0"/>
              </a:rPr>
              <a:t>Situation</a:t>
            </a:r>
          </a:p>
        </p:txBody>
      </p:sp>
    </p:spTree>
    <p:extLst>
      <p:ext uri="{BB962C8B-B14F-4D97-AF65-F5344CB8AC3E}">
        <p14:creationId xmlns:p14="http://schemas.microsoft.com/office/powerpoint/2010/main" val="31294759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61" name="Rectangle 53"/>
          <p:cNvSpPr>
            <a:spLocks noChangeArrowheads="1"/>
          </p:cNvSpPr>
          <p:nvPr/>
        </p:nvSpPr>
        <p:spPr bwMode="auto">
          <a:xfrm>
            <a:off x="329768" y="399305"/>
            <a:ext cx="8644843" cy="1629401"/>
          </a:xfrm>
          <a:prstGeom prst="rect">
            <a:avLst/>
          </a:prstGeom>
          <a:noFill/>
          <a:ln w="9525">
            <a:noFill/>
            <a:miter lim="800000"/>
            <a:headEnd/>
            <a:tailEnd/>
          </a:ln>
          <a:effectLst/>
        </p:spPr>
        <p:txBody>
          <a:bodyPr/>
          <a:lstStyle/>
          <a:p>
            <a:pPr marL="342900" indent="-342900">
              <a:spcBef>
                <a:spcPct val="20000"/>
              </a:spcBef>
            </a:pPr>
            <a:r>
              <a:rPr lang="en-US" sz="3200" b="1" dirty="0" smtClean="0">
                <a:solidFill>
                  <a:srgbClr val="000000"/>
                </a:solidFill>
              </a:rPr>
              <a:t>Challenge: Tension Between Political </a:t>
            </a:r>
            <a:r>
              <a:rPr lang="en-US" sz="3200" b="1" dirty="0">
                <a:solidFill>
                  <a:srgbClr val="000000"/>
                </a:solidFill>
              </a:rPr>
              <a:t>&amp; </a:t>
            </a:r>
            <a:r>
              <a:rPr lang="en-US" sz="3200" b="1" dirty="0" smtClean="0">
                <a:solidFill>
                  <a:srgbClr val="000000"/>
                </a:solidFill>
              </a:rPr>
              <a:t>Technical</a:t>
            </a:r>
            <a:endParaRPr lang="en-US" sz="3200" b="1" dirty="0">
              <a:solidFill>
                <a:srgbClr val="000000"/>
              </a:solidFill>
            </a:endParaRPr>
          </a:p>
        </p:txBody>
      </p:sp>
      <p:pic>
        <p:nvPicPr>
          <p:cNvPr id="222268" name="Picture 6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7647" y="1329260"/>
            <a:ext cx="6819900" cy="5383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4518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8"/>
          <p:cNvSpPr>
            <a:spLocks noGrp="1" noChangeArrowheads="1"/>
          </p:cNvSpPr>
          <p:nvPr>
            <p:ph type="title"/>
          </p:nvPr>
        </p:nvSpPr>
        <p:spPr>
          <a:xfrm>
            <a:off x="215354" y="304800"/>
            <a:ext cx="7553325" cy="685800"/>
          </a:xfrm>
        </p:spPr>
        <p:txBody>
          <a:bodyPr/>
          <a:lstStyle/>
          <a:p>
            <a:pPr algn="l">
              <a:buFont typeface="Wingdings" charset="0"/>
              <a:buNone/>
            </a:pPr>
            <a:r>
              <a:rPr lang="en-US" sz="3200" b="1" dirty="0" smtClean="0">
                <a:solidFill>
                  <a:srgbClr val="008000"/>
                </a:solidFill>
                <a:latin typeface="Arial" charset="0"/>
                <a:ea typeface="ＭＳ Ｐゴシック" charset="0"/>
                <a:cs typeface="ＭＳ Ｐゴシック" charset="0"/>
              </a:rPr>
              <a:t>Big Projects and Complexity</a:t>
            </a:r>
            <a:endParaRPr lang="en-US" sz="3200" b="1" dirty="0">
              <a:solidFill>
                <a:srgbClr val="008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584724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130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nvSpPr>
        <p:spPr bwMode="auto">
          <a:xfrm>
            <a:off x="5610451" y="1199679"/>
            <a:ext cx="4030266" cy="84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lgn="l">
              <a:buFont typeface="Wingdings" charset="0"/>
              <a:buNone/>
            </a:pPr>
            <a:r>
              <a:rPr lang="en-US" sz="3200" b="1" dirty="0" smtClean="0">
                <a:solidFill>
                  <a:srgbClr val="008000"/>
                </a:solidFill>
                <a:latin typeface="Arial" charset="0"/>
                <a:ea typeface="ＭＳ Ｐゴシック" charset="0"/>
                <a:cs typeface="ＭＳ Ｐゴシック" charset="0"/>
              </a:rPr>
              <a:t>Small Projects </a:t>
            </a:r>
          </a:p>
          <a:p>
            <a:pPr algn="l">
              <a:buFont typeface="Wingdings" charset="0"/>
              <a:buNone/>
            </a:pPr>
            <a:r>
              <a:rPr lang="en-US" sz="3200" b="1" dirty="0" smtClean="0">
                <a:solidFill>
                  <a:srgbClr val="008000"/>
                </a:solidFill>
                <a:latin typeface="Arial" charset="0"/>
                <a:ea typeface="ＭＳ Ｐゴシック" charset="0"/>
                <a:cs typeface="ＭＳ Ｐゴシック" charset="0"/>
              </a:rPr>
              <a:t>are Complex, too</a:t>
            </a:r>
            <a:endParaRPr lang="en-US" sz="3200" b="1" dirty="0">
              <a:solidFill>
                <a:srgbClr val="008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776239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8900" y="0"/>
            <a:ext cx="895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4653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sp>
        <p:nvSpPr>
          <p:cNvPr id="3" name="Content Placeholder 2"/>
          <p:cNvSpPr>
            <a:spLocks noGrp="1"/>
          </p:cNvSpPr>
          <p:nvPr>
            <p:ph idx="1"/>
          </p:nvPr>
        </p:nvSpPr>
        <p:spPr>
          <a:xfrm>
            <a:off x="457200" y="1600200"/>
            <a:ext cx="8229600" cy="4913871"/>
          </a:xfrm>
        </p:spPr>
        <p:txBody>
          <a:bodyPr>
            <a:normAutofit fontScale="70000" lnSpcReduction="20000"/>
          </a:bodyPr>
          <a:lstStyle/>
          <a:p>
            <a:r>
              <a:rPr lang="en-US" sz="3400" dirty="0" smtClean="0"/>
              <a:t>Explore opportunities, pitfalls, and challenges of how research and science are used to inform management and policy decisions using a series of case studies completed by my students and through personal experience:</a:t>
            </a:r>
          </a:p>
          <a:p>
            <a:endParaRPr lang="en-US" sz="3400" dirty="0" smtClean="0"/>
          </a:p>
          <a:p>
            <a:r>
              <a:rPr lang="en-US" sz="3400" dirty="0" smtClean="0"/>
              <a:t>Rivers, Sand, and Gravel: Normative Science</a:t>
            </a:r>
          </a:p>
          <a:p>
            <a:r>
              <a:rPr lang="en-US" sz="3400" dirty="0" smtClean="0"/>
              <a:t>Groundwater: Scientists as Mediators</a:t>
            </a:r>
          </a:p>
          <a:p>
            <a:r>
              <a:rPr lang="en-US" sz="3400" dirty="0" smtClean="0"/>
              <a:t>Coastal Watersheds: Complexity &amp; Collaborative Learning</a:t>
            </a:r>
          </a:p>
          <a:p>
            <a:r>
              <a:rPr lang="en-US" sz="3400" dirty="0" smtClean="0"/>
              <a:t>Exempt Wells: Hydrostitutes &amp; the Power of the Status Quo</a:t>
            </a:r>
          </a:p>
          <a:p>
            <a:r>
              <a:rPr lang="en-US" sz="3400" dirty="0" smtClean="0"/>
              <a:t>Greywater: Academic Tokenism</a:t>
            </a:r>
          </a:p>
          <a:p>
            <a:r>
              <a:rPr lang="en-US" sz="3400" dirty="0" smtClean="0"/>
              <a:t>Emerging Trends: Role of Social Media, Transdisciplinarity, &amp; Knowledge Journalism</a:t>
            </a:r>
          </a:p>
          <a:p>
            <a:r>
              <a:rPr lang="en-US" sz="3400" dirty="0" smtClean="0"/>
              <a:t>Pitfall or Prophecy: Reading the Landscape </a:t>
            </a:r>
            <a:r>
              <a:rPr lang="en-US" sz="3400" i="1" dirty="0" smtClean="0"/>
              <a:t>vs.</a:t>
            </a:r>
            <a:r>
              <a:rPr lang="en-US" sz="3400" dirty="0" smtClean="0"/>
              <a:t> Expertise</a:t>
            </a:r>
          </a:p>
          <a:p>
            <a:r>
              <a:rPr lang="en-US" sz="3400" dirty="0" smtClean="0"/>
              <a:t>Conclusions </a:t>
            </a:r>
          </a:p>
          <a:p>
            <a:endParaRPr lang="en-US" dirty="0"/>
          </a:p>
        </p:txBody>
      </p:sp>
    </p:spTree>
    <p:extLst>
      <p:ext uri="{BB962C8B-B14F-4D97-AF65-F5344CB8AC3E}">
        <p14:creationId xmlns:p14="http://schemas.microsoft.com/office/powerpoint/2010/main" val="22635083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80475"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noChangeArrowheads="1"/>
          </p:cNvSpPr>
          <p:nvPr/>
        </p:nvSpPr>
        <p:spPr bwMode="auto">
          <a:xfrm>
            <a:off x="1079500" y="2540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defTabSz="914400" fontAlgn="base">
              <a:spcBef>
                <a:spcPct val="0"/>
              </a:spcBef>
              <a:spcAft>
                <a:spcPct val="0"/>
              </a:spcAft>
            </a:pPr>
            <a:r>
              <a:rPr lang="en-US" sz="2000" b="1" dirty="0" smtClean="0">
                <a:solidFill>
                  <a:srgbClr val="000000"/>
                </a:solidFill>
                <a:latin typeface="Arial"/>
                <a:ea typeface="ＭＳ Ｐゴシック" charset="0"/>
                <a:cs typeface="Arial"/>
              </a:rPr>
              <a:t>Science and Policy:</a:t>
            </a:r>
          </a:p>
          <a:p>
            <a:pPr algn="ctr" defTabSz="914400" fontAlgn="base">
              <a:spcBef>
                <a:spcPct val="0"/>
              </a:spcBef>
              <a:spcAft>
                <a:spcPct val="0"/>
              </a:spcAft>
            </a:pPr>
            <a:r>
              <a:rPr lang="en-US" sz="2000" b="1" dirty="0" smtClean="0">
                <a:solidFill>
                  <a:srgbClr val="000000"/>
                </a:solidFill>
                <a:latin typeface="Arial"/>
                <a:ea typeface="ＭＳ Ｐゴシック" charset="0"/>
                <a:cs typeface="Arial"/>
              </a:rPr>
              <a:t>US - Canada Exempt Wells Situation Map</a:t>
            </a:r>
          </a:p>
        </p:txBody>
      </p:sp>
      <p:sp>
        <p:nvSpPr>
          <p:cNvPr id="21508" name="Rectangle 1"/>
          <p:cNvSpPr>
            <a:spLocks noChangeArrowheads="1"/>
          </p:cNvSpPr>
          <p:nvPr/>
        </p:nvSpPr>
        <p:spPr bwMode="auto">
          <a:xfrm>
            <a:off x="1147103" y="6248400"/>
            <a:ext cx="1968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fontAlgn="base">
              <a:spcBef>
                <a:spcPct val="0"/>
              </a:spcBef>
              <a:spcAft>
                <a:spcPct val="0"/>
              </a:spcAft>
            </a:pPr>
            <a:r>
              <a:rPr lang="en-US" sz="1600" b="1" dirty="0" smtClean="0">
                <a:solidFill>
                  <a:srgbClr val="000000"/>
                </a:solidFill>
                <a:latin typeface="Arial" charset="0"/>
                <a:ea typeface="ＭＳ Ｐゴシック" charset="0"/>
                <a:cs typeface="ＭＳ Ｐゴシック" charset="0"/>
              </a:rPr>
              <a:t>From </a:t>
            </a:r>
            <a:r>
              <a:rPr lang="en-US" sz="1600" b="1" dirty="0" err="1" smtClean="0">
                <a:solidFill>
                  <a:srgbClr val="000000"/>
                </a:solidFill>
                <a:latin typeface="Arial" charset="0"/>
                <a:ea typeface="ＭＳ Ｐゴシック" charset="0"/>
                <a:cs typeface="ＭＳ Ｐゴシック" charset="0"/>
              </a:rPr>
              <a:t>Vinett</a:t>
            </a:r>
            <a:r>
              <a:rPr lang="en-US" sz="1600" b="1" dirty="0" smtClean="0">
                <a:solidFill>
                  <a:srgbClr val="000000"/>
                </a:solidFill>
                <a:latin typeface="Arial" charset="0"/>
                <a:ea typeface="ＭＳ Ｐゴシック" charset="0"/>
                <a:cs typeface="ＭＳ Ｐゴシック" charset="0"/>
              </a:rPr>
              <a:t> (2011</a:t>
            </a:r>
            <a:r>
              <a:rPr lang="en-US" b="1" dirty="0" smtClean="0">
                <a:solidFill>
                  <a:srgbClr val="000000"/>
                </a:solidFill>
                <a:latin typeface="Arial" charset="0"/>
                <a:ea typeface="ＭＳ Ｐゴシック" charset="0"/>
                <a:cs typeface="ＭＳ Ｐゴシック" charset="0"/>
              </a:rPr>
              <a:t>)</a:t>
            </a:r>
          </a:p>
        </p:txBody>
      </p:sp>
      <p:sp>
        <p:nvSpPr>
          <p:cNvPr id="5" name="Rectangle 1"/>
          <p:cNvSpPr>
            <a:spLocks noChangeArrowheads="1"/>
          </p:cNvSpPr>
          <p:nvPr/>
        </p:nvSpPr>
        <p:spPr bwMode="auto">
          <a:xfrm>
            <a:off x="4376912" y="6279178"/>
            <a:ext cx="4545798" cy="369332"/>
          </a:xfrm>
          <a:prstGeom prst="rect">
            <a:avLst/>
          </a:prstGeom>
          <a:solidFill>
            <a:schemeClr val="bg1"/>
          </a:solidFill>
          <a:ln>
            <a:noFill/>
          </a:ln>
          <a:extLst/>
        </p:spPr>
        <p:txBody>
          <a:bodyPr wrap="none">
            <a:spAutoFit/>
          </a:bodyPr>
          <a:lstStyle/>
          <a:p>
            <a:pPr algn="ctr" defTabSz="914400" fontAlgn="base">
              <a:spcBef>
                <a:spcPct val="0"/>
              </a:spcBef>
              <a:spcAft>
                <a:spcPct val="0"/>
              </a:spcAft>
            </a:pPr>
            <a:r>
              <a:rPr lang="en-US" b="1" dirty="0" smtClean="0">
                <a:solidFill>
                  <a:srgbClr val="000000"/>
                </a:solidFill>
                <a:latin typeface="Arial" charset="0"/>
                <a:ea typeface="ＭＳ Ｐゴシック" charset="0"/>
                <a:cs typeface="ＭＳ Ｐゴシック" charset="0"/>
              </a:rPr>
              <a:t>Searching for Research Opportunities…</a:t>
            </a:r>
          </a:p>
        </p:txBody>
      </p:sp>
    </p:spTree>
    <p:extLst>
      <p:ext uri="{BB962C8B-B14F-4D97-AF65-F5344CB8AC3E}">
        <p14:creationId xmlns:p14="http://schemas.microsoft.com/office/powerpoint/2010/main" val="16715990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Oval 6"/>
          <p:cNvSpPr>
            <a:spLocks noChangeArrowheads="1"/>
          </p:cNvSpPr>
          <p:nvPr/>
        </p:nvSpPr>
        <p:spPr bwMode="auto">
          <a:xfrm>
            <a:off x="2095500" y="1447800"/>
            <a:ext cx="4491038" cy="4397375"/>
          </a:xfrm>
          <a:prstGeom prst="ellipse">
            <a:avLst/>
          </a:prstGeom>
          <a:solidFill>
            <a:schemeClr val="bg1">
              <a:lumMod val="85000"/>
            </a:schemeClr>
          </a:solidFill>
          <a:ln w="76200">
            <a:solidFill>
              <a:schemeClr val="tx1"/>
            </a:solidFill>
            <a:round/>
            <a:headEnd/>
            <a:tailEnd/>
          </a:ln>
          <a:effectLst>
            <a:outerShdw blurRad="63500" dist="127000" dir="3187806" algn="ctr" rotWithShape="0">
              <a:srgbClr val="000000">
                <a:alpha val="50000"/>
              </a:srgbClr>
            </a:outerShdw>
          </a:effectLst>
        </p:spPr>
        <p:txBody>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2531" name="Line 7"/>
          <p:cNvSpPr>
            <a:spLocks noChangeShapeType="1"/>
          </p:cNvSpPr>
          <p:nvPr/>
        </p:nvSpPr>
        <p:spPr bwMode="auto">
          <a:xfrm>
            <a:off x="2122488" y="3578225"/>
            <a:ext cx="4430712" cy="4603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32" name="Line 8"/>
          <p:cNvSpPr>
            <a:spLocks noChangeShapeType="1"/>
          </p:cNvSpPr>
          <p:nvPr/>
        </p:nvSpPr>
        <p:spPr bwMode="auto">
          <a:xfrm flipH="1">
            <a:off x="3086100" y="1866900"/>
            <a:ext cx="2514600" cy="35687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33" name="Line 9"/>
          <p:cNvSpPr>
            <a:spLocks noChangeShapeType="1"/>
          </p:cNvSpPr>
          <p:nvPr/>
        </p:nvSpPr>
        <p:spPr bwMode="auto">
          <a:xfrm>
            <a:off x="2984500" y="1930400"/>
            <a:ext cx="2865438" cy="33528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34" name="Rectangle 10"/>
          <p:cNvSpPr>
            <a:spLocks noChangeArrowheads="1"/>
          </p:cNvSpPr>
          <p:nvPr/>
        </p:nvSpPr>
        <p:spPr bwMode="auto">
          <a:xfrm>
            <a:off x="2286000" y="3657600"/>
            <a:ext cx="17621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en-US" sz="1200" b="1" smtClean="0">
                <a:solidFill>
                  <a:srgbClr val="0000FF"/>
                </a:solidFill>
                <a:latin typeface="Arial" charset="0"/>
                <a:ea typeface="ＭＳ Ｐゴシック" charset="0"/>
                <a:cs typeface="ＭＳ Ｐゴシック" charset="0"/>
              </a:rPr>
              <a:t>Structural conflict </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Power of Status Quo</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County Commissions</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Courts</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Rural vs. Urban</a:t>
            </a:r>
          </a:p>
          <a:p>
            <a:pPr defTabSz="914400" fontAlgn="base">
              <a:spcBef>
                <a:spcPct val="0"/>
              </a:spcBef>
              <a:spcAft>
                <a:spcPct val="0"/>
              </a:spcAft>
            </a:pPr>
            <a:endParaRPr lang="en-US" sz="1200" b="1" i="1" smtClean="0">
              <a:solidFill>
                <a:srgbClr val="000000"/>
              </a:solidFill>
              <a:latin typeface="Arial" charset="0"/>
              <a:ea typeface="ＭＳ Ｐゴシック" charset="0"/>
              <a:cs typeface="ＭＳ Ｐゴシック" charset="0"/>
            </a:endParaRPr>
          </a:p>
          <a:p>
            <a:pPr defTabSz="914400" fontAlgn="base">
              <a:spcBef>
                <a:spcPct val="0"/>
              </a:spcBef>
              <a:spcAft>
                <a:spcPct val="0"/>
              </a:spcAft>
            </a:pPr>
            <a:endParaRPr lang="en-US" sz="800" b="1" smtClean="0">
              <a:solidFill>
                <a:srgbClr val="000000"/>
              </a:solidFill>
              <a:latin typeface="Arial" charset="0"/>
              <a:ea typeface="ＭＳ Ｐゴシック" charset="0"/>
              <a:cs typeface="ＭＳ Ｐゴシック" charset="0"/>
            </a:endParaRPr>
          </a:p>
        </p:txBody>
      </p:sp>
      <p:sp>
        <p:nvSpPr>
          <p:cNvPr id="22535" name="Rectangle 11"/>
          <p:cNvSpPr>
            <a:spLocks noChangeArrowheads="1"/>
          </p:cNvSpPr>
          <p:nvPr/>
        </p:nvSpPr>
        <p:spPr bwMode="auto">
          <a:xfrm>
            <a:off x="2362200" y="2590800"/>
            <a:ext cx="1665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en-US" sz="1200" b="1" smtClean="0">
                <a:solidFill>
                  <a:srgbClr val="0000FF"/>
                </a:solidFill>
                <a:latin typeface="Arial" charset="0"/>
                <a:ea typeface="ＭＳ Ｐゴシック" charset="0"/>
                <a:cs typeface="ＭＳ Ｐゴシック" charset="0"/>
              </a:rPr>
              <a:t>Value conflict</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De Minimus</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Land Use</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Culture</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Green Energy</a:t>
            </a:r>
          </a:p>
        </p:txBody>
      </p:sp>
      <p:sp>
        <p:nvSpPr>
          <p:cNvPr id="22536" name="Rectangle 12"/>
          <p:cNvSpPr>
            <a:spLocks noChangeArrowheads="1"/>
          </p:cNvSpPr>
          <p:nvPr/>
        </p:nvSpPr>
        <p:spPr bwMode="auto">
          <a:xfrm>
            <a:off x="3684588" y="4610100"/>
            <a:ext cx="1738312"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en-US" sz="1200" b="1" smtClean="0">
                <a:solidFill>
                  <a:srgbClr val="0000FF"/>
                </a:solidFill>
                <a:latin typeface="Arial" charset="0"/>
                <a:ea typeface="ＭＳ Ｐゴシック" charset="0"/>
                <a:cs typeface="ＭＳ Ｐゴシック" charset="0"/>
              </a:rPr>
              <a:t>Relationship conflict </a:t>
            </a:r>
            <a:r>
              <a:rPr lang="en-US" sz="1200" b="1" i="1" smtClean="0">
                <a:solidFill>
                  <a:srgbClr val="000000"/>
                </a:solidFill>
                <a:latin typeface="Arial" charset="0"/>
                <a:ea typeface="ＭＳ Ｐゴシック" charset="0"/>
                <a:cs typeface="ＭＳ Ｐゴシック" charset="0"/>
              </a:rPr>
              <a:t>NIMBY</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Developers</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Dueling Experts</a:t>
            </a:r>
          </a:p>
        </p:txBody>
      </p:sp>
      <p:sp>
        <p:nvSpPr>
          <p:cNvPr id="22537" name="Rectangle 13"/>
          <p:cNvSpPr>
            <a:spLocks noChangeArrowheads="1"/>
          </p:cNvSpPr>
          <p:nvPr/>
        </p:nvSpPr>
        <p:spPr bwMode="auto">
          <a:xfrm>
            <a:off x="3835400" y="1536700"/>
            <a:ext cx="13398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en-US" sz="1200" b="1" smtClean="0">
                <a:solidFill>
                  <a:srgbClr val="0000FF"/>
                </a:solidFill>
                <a:latin typeface="Arial" charset="0"/>
                <a:ea typeface="ＭＳ Ｐゴシック" charset="0"/>
                <a:cs typeface="ＭＳ Ｐゴシック" charset="0"/>
              </a:rPr>
              <a:t>Data conflict </a:t>
            </a:r>
            <a:r>
              <a:rPr lang="en-US" sz="1200" b="1" i="1" smtClean="0">
                <a:solidFill>
                  <a:srgbClr val="000000"/>
                </a:solidFill>
                <a:latin typeface="Arial" charset="0"/>
                <a:ea typeface="ＭＳ Ｐゴシック" charset="0"/>
                <a:cs typeface="ＭＳ Ｐゴシック" charset="0"/>
              </a:rPr>
              <a:t>Lack of Data</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Procedures</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Interpretation</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Assessment</a:t>
            </a:r>
          </a:p>
        </p:txBody>
      </p:sp>
      <p:sp>
        <p:nvSpPr>
          <p:cNvPr id="22538" name="Rectangle 14"/>
          <p:cNvSpPr>
            <a:spLocks noChangeArrowheads="1"/>
          </p:cNvSpPr>
          <p:nvPr/>
        </p:nvSpPr>
        <p:spPr bwMode="auto">
          <a:xfrm>
            <a:off x="5105400" y="3657600"/>
            <a:ext cx="14605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en-US" sz="1200" b="1" smtClean="0">
                <a:solidFill>
                  <a:srgbClr val="0000FF"/>
                </a:solidFill>
                <a:latin typeface="Arial" charset="0"/>
                <a:ea typeface="ＭＳ Ｐゴシック" charset="0"/>
                <a:cs typeface="ＭＳ Ｐゴシック" charset="0"/>
              </a:rPr>
              <a:t>Identity conflict </a:t>
            </a:r>
            <a:r>
              <a:rPr lang="en-US" sz="1200" b="1" i="1" smtClean="0">
                <a:solidFill>
                  <a:srgbClr val="000000"/>
                </a:solidFill>
                <a:latin typeface="Arial" charset="0"/>
                <a:ea typeface="ＭＳ Ｐゴシック" charset="0"/>
                <a:cs typeface="ＭＳ Ｐゴシック" charset="0"/>
              </a:rPr>
              <a:t>Urban vs. Rural</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Right to Life</a:t>
            </a:r>
          </a:p>
        </p:txBody>
      </p:sp>
      <p:sp>
        <p:nvSpPr>
          <p:cNvPr id="22539" name="Rectangle 15"/>
          <p:cNvSpPr>
            <a:spLocks noChangeArrowheads="1"/>
          </p:cNvSpPr>
          <p:nvPr/>
        </p:nvSpPr>
        <p:spPr bwMode="auto">
          <a:xfrm>
            <a:off x="4965700" y="2584450"/>
            <a:ext cx="17526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en-US" sz="1200" b="1" smtClean="0">
                <a:solidFill>
                  <a:srgbClr val="0000FF"/>
                </a:solidFill>
                <a:latin typeface="Arial" charset="0"/>
                <a:ea typeface="ＭＳ Ｐゴシック" charset="0"/>
                <a:cs typeface="ＭＳ Ｐゴシック" charset="0"/>
              </a:rPr>
              <a:t>Interest conflict </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Property Rights</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Water Rights</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NIMBY</a:t>
            </a:r>
          </a:p>
          <a:p>
            <a:pP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Business Opps.</a:t>
            </a:r>
          </a:p>
          <a:p>
            <a:pPr defTabSz="914400" fontAlgn="base">
              <a:spcBef>
                <a:spcPct val="0"/>
              </a:spcBef>
              <a:spcAft>
                <a:spcPct val="0"/>
              </a:spcAft>
            </a:pPr>
            <a:endParaRPr lang="en-US" sz="1200" b="1" smtClean="0">
              <a:solidFill>
                <a:srgbClr val="000000"/>
              </a:solidFill>
              <a:latin typeface="Arial" charset="0"/>
              <a:ea typeface="ＭＳ Ｐゴシック" charset="0"/>
              <a:cs typeface="ＭＳ Ｐゴシック" charset="0"/>
            </a:endParaRPr>
          </a:p>
        </p:txBody>
      </p:sp>
      <p:sp>
        <p:nvSpPr>
          <p:cNvPr id="22540" name="Rectangle 19"/>
          <p:cNvSpPr>
            <a:spLocks noChangeArrowheads="1"/>
          </p:cNvSpPr>
          <p:nvPr/>
        </p:nvSpPr>
        <p:spPr bwMode="auto">
          <a:xfrm>
            <a:off x="457200" y="6075363"/>
            <a:ext cx="838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fontAlgn="base">
              <a:spcBef>
                <a:spcPct val="0"/>
              </a:spcBef>
              <a:spcAft>
                <a:spcPct val="0"/>
              </a:spcAft>
            </a:pPr>
            <a:r>
              <a:rPr lang="en-US" sz="1400" b="1" dirty="0" smtClean="0">
                <a:solidFill>
                  <a:srgbClr val="000000"/>
                </a:solidFill>
                <a:latin typeface="Arial" charset="0"/>
                <a:ea typeface="ＭＳ Ｐゴシック" charset="0"/>
                <a:cs typeface="ＭＳ Ｐゴシック" charset="0"/>
              </a:rPr>
              <a:t>From </a:t>
            </a:r>
            <a:r>
              <a:rPr lang="en-US" sz="1400" b="1" dirty="0" err="1" smtClean="0">
                <a:solidFill>
                  <a:srgbClr val="000000"/>
                </a:solidFill>
                <a:latin typeface="Arial" charset="0"/>
                <a:ea typeface="ＭＳ Ｐゴシック" charset="0"/>
                <a:cs typeface="ＭＳ Ｐゴシック" charset="0"/>
              </a:rPr>
              <a:t>Vinett</a:t>
            </a:r>
            <a:r>
              <a:rPr lang="en-US" sz="1400" b="1" dirty="0" smtClean="0">
                <a:solidFill>
                  <a:srgbClr val="000000"/>
                </a:solidFill>
                <a:latin typeface="Arial" charset="0"/>
                <a:ea typeface="ＭＳ Ｐゴシック" charset="0"/>
                <a:cs typeface="ＭＳ Ｐゴシック" charset="0"/>
              </a:rPr>
              <a:t> and Jarvis (2012)</a:t>
            </a:r>
          </a:p>
          <a:p>
            <a:pPr defTabSz="914400" fontAlgn="base">
              <a:spcBef>
                <a:spcPct val="0"/>
              </a:spcBef>
              <a:spcAft>
                <a:spcPct val="0"/>
              </a:spcAft>
            </a:pPr>
            <a:endParaRPr lang="en-US" sz="1200" b="1" dirty="0" smtClean="0">
              <a:solidFill>
                <a:srgbClr val="000000"/>
              </a:solidFill>
              <a:latin typeface="Arial" charset="0"/>
              <a:ea typeface="ＭＳ Ｐゴシック" charset="0"/>
              <a:cs typeface="ＭＳ Ｐゴシック" charset="0"/>
            </a:endParaRPr>
          </a:p>
        </p:txBody>
      </p:sp>
      <p:sp>
        <p:nvSpPr>
          <p:cNvPr id="22541" name="Rectangle 2"/>
          <p:cNvSpPr txBox="1">
            <a:spLocks noChangeArrowheads="1"/>
          </p:cNvSpPr>
          <p:nvPr/>
        </p:nvSpPr>
        <p:spPr bwMode="auto">
          <a:xfrm>
            <a:off x="228600" y="3048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ja-JP" sz="3200" b="1" dirty="0" smtClean="0">
                <a:solidFill>
                  <a:srgbClr val="000000"/>
                </a:solidFill>
                <a:latin typeface="Arial"/>
                <a:cs typeface="Arial"/>
              </a:rPr>
              <a:t>Research:</a:t>
            </a:r>
          </a:p>
          <a:p>
            <a:pPr algn="ctr" defTabSz="914400" eaLnBrk="1" fontAlgn="base" hangingPunct="1">
              <a:spcBef>
                <a:spcPct val="0"/>
              </a:spcBef>
              <a:spcAft>
                <a:spcPct val="0"/>
              </a:spcAft>
            </a:pPr>
            <a:r>
              <a:rPr lang="en-US" altLang="ja-JP" sz="3200" b="1" dirty="0">
                <a:solidFill>
                  <a:srgbClr val="000000"/>
                </a:solidFill>
                <a:latin typeface="Arial"/>
                <a:cs typeface="Arial"/>
              </a:rPr>
              <a:t>Circle of </a:t>
            </a:r>
            <a:r>
              <a:rPr lang="en-US" altLang="ja-JP" sz="3200" b="1" dirty="0" smtClean="0">
                <a:solidFill>
                  <a:srgbClr val="000000"/>
                </a:solidFill>
                <a:latin typeface="Arial"/>
                <a:cs typeface="Arial"/>
              </a:rPr>
              <a:t>Conflict - Finding Landmines</a:t>
            </a:r>
            <a:endParaRPr lang="en-US" sz="3200" b="1" dirty="0" smtClean="0">
              <a:solidFill>
                <a:srgbClr val="000000"/>
              </a:solidFill>
              <a:latin typeface="Arial"/>
              <a:cs typeface="Arial"/>
            </a:endParaRPr>
          </a:p>
        </p:txBody>
      </p:sp>
    </p:spTree>
    <p:extLst>
      <p:ext uri="{BB962C8B-B14F-4D97-AF65-F5344CB8AC3E}">
        <p14:creationId xmlns:p14="http://schemas.microsoft.com/office/powerpoint/2010/main" val="20417202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1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263" y="619125"/>
            <a:ext cx="7704137"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69"/>
          <p:cNvSpPr>
            <a:spLocks noChangeArrowheads="1"/>
          </p:cNvSpPr>
          <p:nvPr/>
        </p:nvSpPr>
        <p:spPr bwMode="auto">
          <a:xfrm>
            <a:off x="1143000" y="152400"/>
            <a:ext cx="720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defTabSz="914400" fontAlgn="base">
              <a:spcBef>
                <a:spcPct val="0"/>
              </a:spcBef>
              <a:spcAft>
                <a:spcPct val="0"/>
              </a:spcAft>
            </a:pPr>
            <a:r>
              <a:rPr lang="en-US" sz="2400" b="1" dirty="0" smtClean="0">
                <a:solidFill>
                  <a:srgbClr val="000000"/>
                </a:solidFill>
                <a:latin typeface="Arial"/>
                <a:ea typeface="ＭＳ Ｐゴシック" charset="0"/>
                <a:cs typeface="Arial"/>
              </a:rPr>
              <a:t>Research: Spaghetti Western Water War</a:t>
            </a:r>
          </a:p>
        </p:txBody>
      </p:sp>
      <p:sp>
        <p:nvSpPr>
          <p:cNvPr id="23556" name="Rectangle 3"/>
          <p:cNvSpPr>
            <a:spLocks noChangeArrowheads="1"/>
          </p:cNvSpPr>
          <p:nvPr/>
        </p:nvSpPr>
        <p:spPr bwMode="auto">
          <a:xfrm>
            <a:off x="511484" y="6553200"/>
            <a:ext cx="27219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fontAlgn="base">
              <a:spcBef>
                <a:spcPct val="0"/>
              </a:spcBef>
              <a:spcAft>
                <a:spcPct val="0"/>
              </a:spcAft>
            </a:pPr>
            <a:r>
              <a:rPr lang="en-US" sz="1600" b="1" i="1" dirty="0" smtClean="0">
                <a:solidFill>
                  <a:srgbClr val="000000"/>
                </a:solidFill>
                <a:latin typeface="Arial" charset="0"/>
                <a:ea typeface="ＭＳ Ｐゴシック" charset="0"/>
                <a:cs typeface="ＭＳ Ｐゴシック" charset="0"/>
              </a:rPr>
              <a:t>From Jarvis (in progress</a:t>
            </a:r>
            <a:r>
              <a:rPr lang="en-US" b="1" i="1" dirty="0" smtClean="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64689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848317"/>
            <a:ext cx="8229600" cy="1143000"/>
          </a:xfrm>
        </p:spPr>
        <p:txBody>
          <a:bodyPr/>
          <a:lstStyle/>
          <a:p>
            <a:pPr eaLnBrk="1" hangingPunct="1"/>
            <a:r>
              <a:rPr lang="ja-JP" altLang="en-US" sz="3200" b="1" dirty="0" smtClean="0">
                <a:latin typeface="Arial"/>
                <a:ea typeface="ＭＳ Ｐゴシック" charset="0"/>
                <a:cs typeface="Arial"/>
              </a:rPr>
              <a:t>“</a:t>
            </a:r>
            <a:r>
              <a:rPr lang="en-US" altLang="ja-JP" sz="3200" b="1" dirty="0" err="1" smtClean="0">
                <a:latin typeface="Arial"/>
                <a:ea typeface="ＭＳ Ｐゴシック" charset="0"/>
                <a:cs typeface="Arial"/>
              </a:rPr>
              <a:t>Hydrostitutes</a:t>
            </a:r>
            <a:r>
              <a:rPr lang="en-US" altLang="ja-JP" sz="3200" b="1" dirty="0" smtClean="0">
                <a:latin typeface="Arial"/>
                <a:ea typeface="ＭＳ Ｐゴシック" charset="0"/>
                <a:cs typeface="Arial"/>
              </a:rPr>
              <a:t>?</a:t>
            </a:r>
            <a:r>
              <a:rPr lang="ja-JP" altLang="en-US" sz="3200" b="1" dirty="0" smtClean="0">
                <a:latin typeface="Arial"/>
                <a:ea typeface="ＭＳ Ｐゴシック" charset="0"/>
                <a:cs typeface="Arial"/>
              </a:rPr>
              <a:t>”</a:t>
            </a:r>
            <a:r>
              <a:rPr lang="en-US" altLang="ja-JP" sz="3200" b="1" dirty="0">
                <a:ea typeface="ＭＳ Ｐゴシック" charset="0"/>
                <a:cs typeface="Arial"/>
              </a:rPr>
              <a:t/>
            </a:r>
            <a:br>
              <a:rPr lang="en-US" altLang="ja-JP" sz="3200" b="1" dirty="0">
                <a:ea typeface="ＭＳ Ｐゴシック" charset="0"/>
                <a:cs typeface="Arial"/>
              </a:rPr>
            </a:br>
            <a:r>
              <a:rPr lang="en-US" altLang="ja-JP" sz="2400" b="1" dirty="0">
                <a:ea typeface="ＭＳ Ｐゴシック" charset="0"/>
                <a:cs typeface="Arial"/>
              </a:rPr>
              <a:t>Empty Language, </a:t>
            </a:r>
            <a:r>
              <a:rPr lang="en-US" altLang="ja-JP" sz="2400" b="1" dirty="0" smtClean="0">
                <a:ea typeface="ＭＳ Ｐゴシック" charset="0"/>
                <a:cs typeface="Arial"/>
              </a:rPr>
              <a:t>Empty </a:t>
            </a:r>
            <a:r>
              <a:rPr lang="en-US" altLang="ja-JP" sz="2400" b="1" dirty="0">
                <a:ea typeface="ＭＳ Ｐゴシック" charset="0"/>
                <a:cs typeface="Arial"/>
              </a:rPr>
              <a:t>Souls </a:t>
            </a:r>
            <a:r>
              <a:rPr lang="en-US" altLang="ja-JP" sz="3200" b="1" dirty="0">
                <a:ea typeface="ＭＳ Ｐゴシック" charset="0"/>
                <a:cs typeface="Arial"/>
              </a:rPr>
              <a:t/>
            </a:r>
            <a:br>
              <a:rPr lang="en-US" altLang="ja-JP" sz="3200" b="1" dirty="0">
                <a:ea typeface="ＭＳ Ｐゴシック" charset="0"/>
                <a:cs typeface="Arial"/>
              </a:rPr>
            </a:br>
            <a:r>
              <a:rPr lang="en-US" altLang="ja-JP" sz="3200" b="1" dirty="0">
                <a:latin typeface="Arial"/>
                <a:ea typeface="ＭＳ Ｐゴシック" charset="0"/>
                <a:cs typeface="Arial"/>
              </a:rPr>
              <a:t/>
            </a:r>
            <a:br>
              <a:rPr lang="en-US" altLang="ja-JP" sz="3200" b="1" dirty="0">
                <a:latin typeface="Arial"/>
                <a:ea typeface="ＭＳ Ｐゴシック" charset="0"/>
                <a:cs typeface="Arial"/>
              </a:rPr>
            </a:br>
            <a:endParaRPr lang="en-US" b="1" dirty="0">
              <a:latin typeface="Arial"/>
              <a:ea typeface="ＭＳ Ｐゴシック" charset="0"/>
              <a:cs typeface="Arial"/>
            </a:endParaRPr>
          </a:p>
        </p:txBody>
      </p:sp>
      <p:pic>
        <p:nvPicPr>
          <p:cNvPr id="17" name="Picture 16"/>
          <p:cNvPicPr>
            <a:picLocks noChangeAspect="1"/>
          </p:cNvPicPr>
          <p:nvPr/>
        </p:nvPicPr>
        <p:blipFill>
          <a:blip r:embed="rId3"/>
          <a:stretch>
            <a:fillRect/>
          </a:stretch>
        </p:blipFill>
        <p:spPr>
          <a:xfrm>
            <a:off x="2119754" y="1562100"/>
            <a:ext cx="4763646" cy="47142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5604" name="Text Box 4"/>
          <p:cNvSpPr txBox="1">
            <a:spLocks noChangeArrowheads="1"/>
          </p:cNvSpPr>
          <p:nvPr/>
        </p:nvSpPr>
        <p:spPr bwMode="auto">
          <a:xfrm>
            <a:off x="3259138" y="6375400"/>
            <a:ext cx="2818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smtClean="0">
                <a:solidFill>
                  <a:srgbClr val="000000"/>
                </a:solidFill>
                <a:cs typeface="Arial" charset="0"/>
              </a:rPr>
              <a:t>Adapted from Jarvis (2010)</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964"/>
          <a:stretch/>
        </p:blipFill>
        <p:spPr>
          <a:xfrm>
            <a:off x="6773334" y="338667"/>
            <a:ext cx="2150534" cy="2218267"/>
          </a:xfrm>
          <a:prstGeom prst="rect">
            <a:avLst/>
          </a:prstGeom>
          <a:ln>
            <a:noFill/>
          </a:ln>
          <a:effectLst>
            <a:softEdge rad="112500"/>
          </a:effectLst>
        </p:spPr>
      </p:pic>
      <p:sp>
        <p:nvSpPr>
          <p:cNvPr id="3" name="TextBox 2"/>
          <p:cNvSpPr txBox="1"/>
          <p:nvPr/>
        </p:nvSpPr>
        <p:spPr>
          <a:xfrm>
            <a:off x="7302265" y="2556934"/>
            <a:ext cx="1159918" cy="276999"/>
          </a:xfrm>
          <a:prstGeom prst="rect">
            <a:avLst/>
          </a:prstGeom>
          <a:noFill/>
        </p:spPr>
        <p:txBody>
          <a:bodyPr wrap="none" rtlCol="0">
            <a:spAutoFit/>
          </a:bodyPr>
          <a:lstStyle/>
          <a:p>
            <a:r>
              <a:rPr lang="en-US" sz="1200" dirty="0" err="1" smtClean="0"/>
              <a:t>Django</a:t>
            </a:r>
            <a:r>
              <a:rPr lang="en-US" sz="1200" dirty="0"/>
              <a:t> </a:t>
            </a:r>
            <a:r>
              <a:rPr lang="en-US" sz="1200" dirty="0" smtClean="0"/>
              <a:t>(1966)</a:t>
            </a:r>
            <a:endParaRPr lang="en-US" sz="1200" dirty="0"/>
          </a:p>
        </p:txBody>
      </p:sp>
    </p:spTree>
    <p:extLst>
      <p:ext uri="{BB962C8B-B14F-4D97-AF65-F5344CB8AC3E}">
        <p14:creationId xmlns:p14="http://schemas.microsoft.com/office/powerpoint/2010/main" val="9283828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1143000"/>
          </a:xfrm>
        </p:spPr>
        <p:txBody>
          <a:bodyPr/>
          <a:lstStyle/>
          <a:p>
            <a:pPr eaLnBrk="1" hangingPunct="1"/>
            <a:r>
              <a:rPr lang="en-US" sz="2800" b="1" dirty="0" smtClean="0">
                <a:latin typeface="Arial"/>
                <a:ea typeface="ＭＳ Ｐゴシック" charset="0"/>
                <a:cs typeface="Arial"/>
              </a:rPr>
              <a:t>Challenge: Science &amp; Exempt </a:t>
            </a:r>
            <a:r>
              <a:rPr lang="en-US" sz="2800" b="1" dirty="0">
                <a:latin typeface="Arial"/>
                <a:ea typeface="ＭＳ Ｐゴシック" charset="0"/>
                <a:cs typeface="Arial"/>
              </a:rPr>
              <a:t>Well </a:t>
            </a:r>
            <a:r>
              <a:rPr lang="en-US" sz="2800" b="1" dirty="0" smtClean="0">
                <a:latin typeface="Arial"/>
                <a:ea typeface="ＭＳ Ｐゴシック" charset="0"/>
                <a:cs typeface="Arial"/>
              </a:rPr>
              <a:t/>
            </a:r>
            <a:br>
              <a:rPr lang="en-US" sz="2800" b="1" dirty="0" smtClean="0">
                <a:latin typeface="Arial"/>
                <a:ea typeface="ＭＳ Ｐゴシック" charset="0"/>
                <a:cs typeface="Arial"/>
              </a:rPr>
            </a:br>
            <a:r>
              <a:rPr lang="en-US" sz="2800" b="1" dirty="0" smtClean="0">
                <a:latin typeface="Arial"/>
                <a:ea typeface="ＭＳ Ｐゴシック" charset="0"/>
                <a:cs typeface="Arial"/>
              </a:rPr>
              <a:t>Policy </a:t>
            </a:r>
            <a:r>
              <a:rPr lang="en-US" sz="2800" b="1" dirty="0">
                <a:latin typeface="Arial"/>
                <a:ea typeface="ＭＳ Ｐゴシック" charset="0"/>
                <a:cs typeface="Arial"/>
              </a:rPr>
              <a:t>Work Group</a:t>
            </a:r>
          </a:p>
        </p:txBody>
      </p:sp>
      <p:sp>
        <p:nvSpPr>
          <p:cNvPr id="27651" name="Rectangle 3"/>
          <p:cNvSpPr>
            <a:spLocks noChangeArrowheads="1"/>
          </p:cNvSpPr>
          <p:nvPr/>
        </p:nvSpPr>
        <p:spPr bwMode="auto">
          <a:xfrm>
            <a:off x="541338" y="5791200"/>
            <a:ext cx="8315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b="1" dirty="0" err="1" smtClean="0">
                <a:solidFill>
                  <a:srgbClr val="000000"/>
                </a:solidFill>
                <a:latin typeface="Arial" charset="0"/>
                <a:ea typeface="ＭＳ Ｐゴシック" charset="0"/>
                <a:cs typeface="ＭＳ Ｐゴシック" charset="0"/>
              </a:rPr>
              <a:t>Hamman</a:t>
            </a:r>
            <a:r>
              <a:rPr lang="en-US" b="1" dirty="0" smtClean="0">
                <a:solidFill>
                  <a:srgbClr val="000000"/>
                </a:solidFill>
                <a:latin typeface="Arial" charset="0"/>
                <a:ea typeface="ＭＳ Ｐゴシック" charset="0"/>
                <a:cs typeface="ＭＳ Ｐゴシック" charset="0"/>
              </a:rPr>
              <a:t> (2005) states "Those individuals, communities, and institutions that benefit from the current allocation or perceive they will suffer from a change have </a:t>
            </a:r>
            <a:r>
              <a:rPr lang="en-US" b="1" i="1" u="sng" dirty="0" smtClean="0">
                <a:solidFill>
                  <a:srgbClr val="000000"/>
                </a:solidFill>
                <a:latin typeface="Arial" charset="0"/>
                <a:ea typeface="ＭＳ Ｐゴシック" charset="0"/>
                <a:cs typeface="ＭＳ Ｐゴシック" charset="0"/>
              </a:rPr>
              <a:t>great power to defend the status quo</a:t>
            </a:r>
            <a:r>
              <a:rPr lang="en-US" b="1" dirty="0" smtClean="0">
                <a:solidFill>
                  <a:srgbClr val="000000"/>
                </a:solidFill>
                <a:latin typeface="Arial" charset="0"/>
                <a:ea typeface="ＭＳ Ｐゴシック" charset="0"/>
                <a:cs typeface="ＭＳ Ｐゴシック" charset="0"/>
              </a:rPr>
              <a:t>." </a:t>
            </a:r>
          </a:p>
        </p:txBody>
      </p:sp>
      <p:pic>
        <p:nvPicPr>
          <p:cNvPr id="2" name="Picture 1"/>
          <p:cNvPicPr>
            <a:picLocks noChangeAspect="1"/>
          </p:cNvPicPr>
          <p:nvPr/>
        </p:nvPicPr>
        <p:blipFill>
          <a:blip r:embed="rId3"/>
          <a:stretch>
            <a:fillRect/>
          </a:stretch>
        </p:blipFill>
        <p:spPr>
          <a:xfrm>
            <a:off x="1516895" y="1024797"/>
            <a:ext cx="6020719" cy="4766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47965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sz="3600" b="1" dirty="0" smtClean="0">
                <a:latin typeface="Calibri" charset="0"/>
                <a:ea typeface="ＭＳ Ｐゴシック" charset="0"/>
                <a:cs typeface="ＭＳ Ｐゴシック" charset="0"/>
              </a:rPr>
              <a:t>Academic Tokenism and Policy: </a:t>
            </a:r>
            <a:r>
              <a:rPr lang="en-US" sz="3600" b="1" dirty="0" err="1" smtClean="0">
                <a:latin typeface="Calibri" charset="0"/>
                <a:ea typeface="ＭＳ Ｐゴシック" charset="0"/>
                <a:cs typeface="ＭＳ Ｐゴシック" charset="0"/>
              </a:rPr>
              <a:t>Greywater</a:t>
            </a:r>
            <a:r>
              <a:rPr lang="en-US" sz="3600" b="1" dirty="0" smtClean="0">
                <a:latin typeface="Calibri" charset="0"/>
                <a:ea typeface="ＭＳ Ｐゴシック" charset="0"/>
                <a:cs typeface="ＭＳ Ｐゴシック" charset="0"/>
              </a:rPr>
              <a:t> &amp; The Colors of Water</a:t>
            </a:r>
            <a:r>
              <a:rPr lang="en-US" sz="3600" b="1" dirty="0">
                <a:latin typeface="Calibri" charset="0"/>
                <a:ea typeface="ＭＳ Ｐゴシック" charset="0"/>
                <a:cs typeface="ＭＳ Ｐゴシック" charset="0"/>
              </a:rPr>
              <a:t/>
            </a:r>
            <a:br>
              <a:rPr lang="en-US" sz="3600" b="1" dirty="0">
                <a:latin typeface="Calibri" charset="0"/>
                <a:ea typeface="ＭＳ Ｐゴシック" charset="0"/>
                <a:cs typeface="ＭＳ Ｐゴシック" charset="0"/>
              </a:rPr>
            </a:br>
            <a:r>
              <a:rPr lang="ja-JP" altLang="en-US" sz="3200" b="1" dirty="0">
                <a:latin typeface="Calibri" charset="0"/>
                <a:ea typeface="ＭＳ Ｐゴシック" charset="0"/>
                <a:cs typeface="ＭＳ Ｐゴシック" charset="0"/>
              </a:rPr>
              <a:t>“</a:t>
            </a:r>
            <a:r>
              <a:rPr lang="en-US" altLang="ja-JP" sz="3200" b="1" dirty="0">
                <a:latin typeface="Calibri" charset="0"/>
                <a:ea typeface="ＭＳ Ｐゴシック" charset="0"/>
                <a:cs typeface="ＭＳ Ｐゴシック" charset="0"/>
              </a:rPr>
              <a:t>Green </a:t>
            </a:r>
            <a:r>
              <a:rPr lang="en-US" altLang="ja-JP" sz="3200" b="1" i="1" dirty="0">
                <a:latin typeface="Calibri" charset="0"/>
                <a:ea typeface="ＭＳ Ｐゴシック" charset="0"/>
                <a:cs typeface="ＭＳ Ｐゴシック" charset="0"/>
              </a:rPr>
              <a:t>versus</a:t>
            </a:r>
            <a:r>
              <a:rPr lang="en-US" altLang="ja-JP" sz="3200" b="1" dirty="0">
                <a:latin typeface="Calibri" charset="0"/>
                <a:ea typeface="ＭＳ Ｐゴシック" charset="0"/>
                <a:cs typeface="ＭＳ Ｐゴシック" charset="0"/>
              </a:rPr>
              <a:t> Black &amp; White</a:t>
            </a:r>
            <a:r>
              <a:rPr lang="ja-JP" altLang="en-US" sz="3200" b="1" dirty="0">
                <a:latin typeface="Calibri" charset="0"/>
                <a:ea typeface="ＭＳ Ｐゴシック" charset="0"/>
                <a:cs typeface="ＭＳ Ｐゴシック" charset="0"/>
              </a:rPr>
              <a:t>”</a:t>
            </a:r>
            <a:endParaRPr lang="en-US" sz="3200" b="1" dirty="0">
              <a:latin typeface="Calibri" charset="0"/>
              <a:ea typeface="ＭＳ Ｐゴシック" charset="0"/>
              <a:cs typeface="ＭＳ Ｐゴシック" charset="0"/>
            </a:endParaRPr>
          </a:p>
        </p:txBody>
      </p:sp>
      <p:sp>
        <p:nvSpPr>
          <p:cNvPr id="31746" name="Rectangle 4"/>
          <p:cNvSpPr>
            <a:spLocks noChangeArrowheads="1"/>
          </p:cNvSpPr>
          <p:nvPr/>
        </p:nvSpPr>
        <p:spPr bwMode="auto">
          <a:xfrm>
            <a:off x="2236788" y="6135688"/>
            <a:ext cx="4781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b="1" dirty="0" smtClean="0">
                <a:solidFill>
                  <a:prstClr val="black"/>
                </a:solidFill>
                <a:latin typeface="Arial" charset="0"/>
                <a:ea typeface="ＭＳ Ｐゴシック" charset="0"/>
                <a:cs typeface="ＭＳ Ｐゴシック" charset="0"/>
              </a:rPr>
              <a:t>AWWA – White Paper on </a:t>
            </a:r>
            <a:r>
              <a:rPr lang="en-US" b="1" dirty="0" err="1" smtClean="0">
                <a:solidFill>
                  <a:prstClr val="black"/>
                </a:solidFill>
                <a:latin typeface="Arial" charset="0"/>
                <a:ea typeface="ＭＳ Ｐゴシック" charset="0"/>
                <a:cs typeface="ＭＳ Ｐゴシック" charset="0"/>
              </a:rPr>
              <a:t>Graywater</a:t>
            </a:r>
            <a:r>
              <a:rPr lang="en-US" b="1" dirty="0" smtClean="0">
                <a:solidFill>
                  <a:prstClr val="black"/>
                </a:solidFill>
                <a:latin typeface="Arial" charset="0"/>
                <a:ea typeface="ＭＳ Ｐゴシック" charset="0"/>
                <a:cs typeface="ＭＳ Ｐゴシック" charset="0"/>
              </a:rPr>
              <a:t> (2010)</a:t>
            </a:r>
          </a:p>
        </p:txBody>
      </p:sp>
      <p:sp>
        <p:nvSpPr>
          <p:cNvPr id="31747" name="Rectangle 3"/>
          <p:cNvSpPr>
            <a:spLocks noChangeArrowheads="1"/>
          </p:cNvSpPr>
          <p:nvPr/>
        </p:nvSpPr>
        <p:spPr bwMode="auto">
          <a:xfrm>
            <a:off x="673100" y="1574800"/>
            <a:ext cx="8001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400" b="1" dirty="0" smtClean="0">
                <a:solidFill>
                  <a:schemeClr val="accent3"/>
                </a:solidFill>
                <a:latin typeface="Arial" charset="0"/>
                <a:ea typeface="ＭＳ Ｐゴシック" charset="0"/>
                <a:cs typeface="ＭＳ Ｐゴシック" charset="0"/>
              </a:rPr>
              <a:t>"</a:t>
            </a:r>
            <a:r>
              <a:rPr lang="en-US" sz="2400" b="1" dirty="0" err="1" smtClean="0">
                <a:solidFill>
                  <a:schemeClr val="accent3"/>
                </a:solidFill>
                <a:latin typeface="Arial" charset="0"/>
                <a:ea typeface="ＭＳ Ｐゴシック" charset="0"/>
                <a:cs typeface="ＭＳ Ｐゴシック" charset="0"/>
              </a:rPr>
              <a:t>Graywater</a:t>
            </a:r>
            <a:r>
              <a:rPr lang="en-US" sz="2400" b="1" dirty="0" smtClean="0">
                <a:solidFill>
                  <a:schemeClr val="accent3"/>
                </a:solidFill>
                <a:latin typeface="Arial" charset="0"/>
                <a:ea typeface="ＭＳ Ｐゴシック" charset="0"/>
                <a:cs typeface="ＭＳ Ｐゴシック" charset="0"/>
              </a:rPr>
              <a:t> reuse is viewed by the green-leaning layperson as the panacea for water shortages, groundwater depletion, surface water contamination, and climate change"</a:t>
            </a:r>
            <a:r>
              <a:rPr lang="en-US" sz="2400" b="1" dirty="0" smtClean="0">
                <a:solidFill>
                  <a:prstClr val="black"/>
                </a:solidFill>
                <a:latin typeface="Arial" charset="0"/>
                <a:ea typeface="ＭＳ Ｐゴシック" charset="0"/>
                <a:cs typeface="ＭＳ Ｐゴシック" charset="0"/>
              </a:rPr>
              <a:t>; and</a:t>
            </a:r>
          </a:p>
          <a:p>
            <a:pPr fontAlgn="base">
              <a:spcBef>
                <a:spcPct val="0"/>
              </a:spcBef>
              <a:spcAft>
                <a:spcPct val="0"/>
              </a:spcAft>
            </a:pPr>
            <a:r>
              <a:rPr lang="en-US" sz="2400" b="1" dirty="0" smtClean="0">
                <a:solidFill>
                  <a:prstClr val="black"/>
                </a:solidFill>
                <a:latin typeface="Arial" charset="0"/>
                <a:ea typeface="ＭＳ Ｐゴシック" charset="0"/>
                <a:cs typeface="ＭＳ Ｐゴシック" charset="0"/>
              </a:rPr>
              <a:t> </a:t>
            </a:r>
          </a:p>
          <a:p>
            <a:pPr fontAlgn="base">
              <a:spcBef>
                <a:spcPct val="0"/>
              </a:spcBef>
              <a:spcAft>
                <a:spcPct val="0"/>
              </a:spcAft>
            </a:pPr>
            <a:r>
              <a:rPr lang="en-US" sz="2400" b="1" dirty="0" smtClean="0">
                <a:solidFill>
                  <a:schemeClr val="bg1">
                    <a:lumMod val="65000"/>
                  </a:schemeClr>
                </a:solidFill>
                <a:latin typeface="Arial" charset="0"/>
                <a:ea typeface="ＭＳ Ｐゴシック" charset="0"/>
                <a:cs typeface="ＭＳ Ｐゴシック" charset="0"/>
              </a:rPr>
              <a:t>"</a:t>
            </a:r>
            <a:r>
              <a:rPr lang="en-US" sz="2400" b="1" dirty="0" err="1" smtClean="0">
                <a:solidFill>
                  <a:schemeClr val="bg1">
                    <a:lumMod val="65000"/>
                  </a:schemeClr>
                </a:solidFill>
                <a:latin typeface="Arial" charset="0"/>
                <a:ea typeface="ＭＳ Ｐゴシック" charset="0"/>
                <a:cs typeface="ＭＳ Ｐゴシック" charset="0"/>
              </a:rPr>
              <a:t>Graywater</a:t>
            </a:r>
            <a:r>
              <a:rPr lang="en-US" sz="2400" b="1" dirty="0" smtClean="0">
                <a:solidFill>
                  <a:schemeClr val="bg1">
                    <a:lumMod val="65000"/>
                  </a:schemeClr>
                </a:solidFill>
                <a:latin typeface="Arial" charset="0"/>
                <a:ea typeface="ＭＳ Ｐゴシック" charset="0"/>
                <a:cs typeface="ＭＳ Ｐゴシック" charset="0"/>
              </a:rPr>
              <a:t> is seen by society's public health guardians (including the water utilities) as a threat to health and safety of the users themselves and their neighbors</a:t>
            </a:r>
            <a:r>
              <a:rPr lang="ja-JP" altLang="en-US" sz="2400" b="1" dirty="0" smtClean="0">
                <a:solidFill>
                  <a:schemeClr val="bg1">
                    <a:lumMod val="65000"/>
                  </a:schemeClr>
                </a:solidFill>
                <a:latin typeface="Arial" charset="0"/>
                <a:ea typeface="ＭＳ Ｐゴシック" charset="0"/>
                <a:cs typeface="ＭＳ Ｐゴシック" charset="0"/>
              </a:rPr>
              <a:t>”</a:t>
            </a:r>
            <a:r>
              <a:rPr lang="en-US" altLang="ja-JP" sz="2400" b="1" dirty="0" smtClean="0">
                <a:solidFill>
                  <a:prstClr val="black"/>
                </a:solidFill>
                <a:latin typeface="Arial" charset="0"/>
                <a:ea typeface="ＭＳ Ｐゴシック" charset="0"/>
                <a:cs typeface="ＭＳ Ｐゴシック" charset="0"/>
              </a:rPr>
              <a:t>. </a:t>
            </a:r>
          </a:p>
          <a:p>
            <a:pPr fontAlgn="base">
              <a:spcBef>
                <a:spcPct val="0"/>
              </a:spcBef>
              <a:spcAft>
                <a:spcPct val="0"/>
              </a:spcAft>
            </a:pPr>
            <a:endParaRPr lang="en-US" sz="2400" b="1" dirty="0" smtClean="0">
              <a:solidFill>
                <a:prstClr val="black"/>
              </a:solidFill>
              <a:latin typeface="Arial" charset="0"/>
              <a:ea typeface="ＭＳ Ｐゴシック" charset="0"/>
              <a:cs typeface="ＭＳ Ｐゴシック" charset="0"/>
            </a:endParaRPr>
          </a:p>
          <a:p>
            <a:pPr fontAlgn="base">
              <a:spcBef>
                <a:spcPct val="0"/>
              </a:spcBef>
              <a:spcAft>
                <a:spcPct val="0"/>
              </a:spcAft>
            </a:pPr>
            <a:r>
              <a:rPr lang="en-US" sz="2400" b="1" dirty="0" smtClean="0">
                <a:solidFill>
                  <a:prstClr val="black"/>
                </a:solidFill>
                <a:latin typeface="Arial" charset="0"/>
                <a:ea typeface="ＭＳ Ｐゴシック" charset="0"/>
                <a:cs typeface="ＭＳ Ｐゴシック" charset="0"/>
              </a:rPr>
              <a:t>"Neither of these caricatures of </a:t>
            </a:r>
            <a:r>
              <a:rPr lang="en-US" sz="2400" b="1" dirty="0" err="1" smtClean="0">
                <a:solidFill>
                  <a:prstClr val="black"/>
                </a:solidFill>
                <a:latin typeface="Arial" charset="0"/>
                <a:ea typeface="ＭＳ Ｐゴシック" charset="0"/>
                <a:cs typeface="ＭＳ Ｐゴシック" charset="0"/>
              </a:rPr>
              <a:t>graywater</a:t>
            </a:r>
            <a:r>
              <a:rPr lang="en-US" sz="2400" b="1" dirty="0" smtClean="0">
                <a:solidFill>
                  <a:prstClr val="black"/>
                </a:solidFill>
                <a:latin typeface="Arial" charset="0"/>
                <a:ea typeface="ＭＳ Ｐゴシック" charset="0"/>
                <a:cs typeface="ＭＳ Ｐゴシック" charset="0"/>
              </a:rPr>
              <a:t> is accurate, although an element of truth resides in each".</a:t>
            </a:r>
          </a:p>
        </p:txBody>
      </p:sp>
    </p:spTree>
    <p:extLst>
      <p:ext uri="{BB962C8B-B14F-4D97-AF65-F5344CB8AC3E}">
        <p14:creationId xmlns:p14="http://schemas.microsoft.com/office/powerpoint/2010/main" val="12972788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180572"/>
            <a:ext cx="8229600" cy="1143000"/>
          </a:xfrm>
        </p:spPr>
        <p:txBody>
          <a:bodyPr/>
          <a:lstStyle/>
          <a:p>
            <a:pPr eaLnBrk="1" hangingPunct="1"/>
            <a:r>
              <a:rPr lang="en-US" sz="3600" b="1" dirty="0" smtClean="0">
                <a:latin typeface="Calibri" charset="0"/>
                <a:ea typeface="ＭＳ Ｐゴシック" charset="0"/>
                <a:cs typeface="ＭＳ Ｐゴシック" charset="0"/>
              </a:rPr>
              <a:t>Science &amp; Policy: Protecting </a:t>
            </a:r>
            <a:r>
              <a:rPr lang="en-US" sz="3600" b="1" dirty="0">
                <a:latin typeface="Calibri" charset="0"/>
                <a:ea typeface="ＭＳ Ｐゴシック" charset="0"/>
                <a:cs typeface="ＭＳ Ｐゴシック" charset="0"/>
              </a:rPr>
              <a:t>the Public?</a:t>
            </a:r>
          </a:p>
        </p:txBody>
      </p:sp>
      <p:sp>
        <p:nvSpPr>
          <p:cNvPr id="36866" name="Content Placeholder 2"/>
          <p:cNvSpPr>
            <a:spLocks noGrp="1"/>
          </p:cNvSpPr>
          <p:nvPr>
            <p:ph idx="1"/>
          </p:nvPr>
        </p:nvSpPr>
        <p:spPr>
          <a:xfrm>
            <a:off x="6035675" y="1227138"/>
            <a:ext cx="2890838" cy="4938712"/>
          </a:xfrm>
        </p:spPr>
        <p:txBody>
          <a:bodyPr/>
          <a:lstStyle/>
          <a:p>
            <a:pPr eaLnBrk="1" hangingPunct="1">
              <a:buFont typeface="Arial" charset="0"/>
              <a:buNone/>
            </a:pPr>
            <a:r>
              <a:rPr lang="en-US" sz="1800" b="1" dirty="0">
                <a:latin typeface="Calibri" charset="0"/>
                <a:ea typeface="ＭＳ Ｐゴシック" charset="0"/>
                <a:cs typeface="ＭＳ Ｐゴシック" charset="0"/>
              </a:rPr>
              <a:t>Environmental Atty./Activist</a:t>
            </a:r>
          </a:p>
          <a:p>
            <a:pPr eaLnBrk="1" hangingPunct="1">
              <a:buFont typeface="Arial" charset="0"/>
              <a:buNone/>
            </a:pPr>
            <a:r>
              <a:rPr lang="en-US" sz="1800" b="1" dirty="0">
                <a:latin typeface="Calibri" charset="0"/>
                <a:ea typeface="ＭＳ Ｐゴシック" charset="0"/>
                <a:cs typeface="ＭＳ Ｐゴシック" charset="0"/>
              </a:rPr>
              <a:t>Civil/Structural Engineer</a:t>
            </a:r>
          </a:p>
          <a:p>
            <a:pPr eaLnBrk="1" hangingPunct="1">
              <a:buFont typeface="Arial" charset="0"/>
              <a:buNone/>
            </a:pPr>
            <a:r>
              <a:rPr lang="en-US" sz="1800" b="1" dirty="0">
                <a:latin typeface="Calibri" charset="0"/>
                <a:ea typeface="ＭＳ Ｐゴシック" charset="0"/>
                <a:cs typeface="ＭＳ Ｐゴシック" charset="0"/>
              </a:rPr>
              <a:t>Toxicologist</a:t>
            </a:r>
          </a:p>
          <a:p>
            <a:pPr eaLnBrk="1" hangingPunct="1">
              <a:buFont typeface="Arial" charset="0"/>
              <a:buNone/>
            </a:pPr>
            <a:r>
              <a:rPr lang="en-US" sz="1800" b="1" dirty="0">
                <a:latin typeface="Calibri" charset="0"/>
                <a:ea typeface="ＭＳ Ｐゴシック" charset="0"/>
                <a:cs typeface="ＭＳ Ｐゴシック" charset="0"/>
              </a:rPr>
              <a:t>Landscape Architect</a:t>
            </a:r>
          </a:p>
          <a:p>
            <a:pPr eaLnBrk="1" hangingPunct="1">
              <a:buFont typeface="Arial" charset="0"/>
              <a:buNone/>
            </a:pPr>
            <a:r>
              <a:rPr lang="en-US" sz="1800" b="1" dirty="0">
                <a:latin typeface="Calibri" charset="0"/>
                <a:ea typeface="ＭＳ Ｐゴシック" charset="0"/>
                <a:cs typeface="ＭＳ Ｐゴシック" charset="0"/>
              </a:rPr>
              <a:t>Environmental Atty.</a:t>
            </a:r>
          </a:p>
          <a:p>
            <a:pPr eaLnBrk="1" hangingPunct="1">
              <a:buFont typeface="Arial" charset="0"/>
              <a:buNone/>
            </a:pPr>
            <a:r>
              <a:rPr lang="en-US" sz="1800" b="1" dirty="0">
                <a:latin typeface="Calibri" charset="0"/>
                <a:ea typeface="ＭＳ Ｐゴシック" charset="0"/>
                <a:cs typeface="ＭＳ Ｐゴシック" charset="0"/>
              </a:rPr>
              <a:t>Architect</a:t>
            </a:r>
          </a:p>
          <a:p>
            <a:pPr eaLnBrk="1" hangingPunct="1">
              <a:buFont typeface="Arial" charset="0"/>
              <a:buNone/>
            </a:pPr>
            <a:r>
              <a:rPr lang="en-US" sz="1800" b="1" dirty="0">
                <a:latin typeface="Calibri" charset="0"/>
                <a:ea typeface="ＭＳ Ｐゴシック" charset="0"/>
                <a:cs typeface="ＭＳ Ｐゴシック" charset="0"/>
              </a:rPr>
              <a:t>Water Quality Analyst</a:t>
            </a:r>
          </a:p>
          <a:p>
            <a:pPr eaLnBrk="1" hangingPunct="1">
              <a:buFont typeface="Arial" charset="0"/>
              <a:buNone/>
            </a:pPr>
            <a:r>
              <a:rPr lang="en-US" sz="1800" b="1" dirty="0">
                <a:latin typeface="Calibri" charset="0"/>
                <a:ea typeface="ＭＳ Ｐゴシック" charset="0"/>
                <a:cs typeface="ＭＳ Ｐゴシック" charset="0"/>
              </a:rPr>
              <a:t>Plumbing Designer</a:t>
            </a:r>
          </a:p>
          <a:p>
            <a:pPr eaLnBrk="1" hangingPunct="1">
              <a:buFont typeface="Arial" charset="0"/>
              <a:buNone/>
            </a:pPr>
            <a:r>
              <a:rPr lang="en-US" sz="1800" b="1" dirty="0">
                <a:latin typeface="Calibri" charset="0"/>
                <a:ea typeface="ＭＳ Ｐゴシック" charset="0"/>
                <a:cs typeface="ＭＳ Ｐゴシック" charset="0"/>
              </a:rPr>
              <a:t>Green Bldg. Coordinator</a:t>
            </a:r>
          </a:p>
          <a:p>
            <a:pPr eaLnBrk="1" hangingPunct="1">
              <a:buFont typeface="Arial" charset="0"/>
              <a:buNone/>
            </a:pPr>
            <a:r>
              <a:rPr lang="en-US" sz="1800" b="1" dirty="0">
                <a:latin typeface="Calibri" charset="0"/>
                <a:ea typeface="ＭＳ Ｐゴシック" charset="0"/>
                <a:cs typeface="ＭＳ Ｐゴシック" charset="0"/>
              </a:rPr>
              <a:t>Water Quality Manager</a:t>
            </a:r>
          </a:p>
          <a:p>
            <a:pPr eaLnBrk="1" hangingPunct="1">
              <a:buFont typeface="Arial" charset="0"/>
              <a:buNone/>
            </a:pPr>
            <a:r>
              <a:rPr lang="en-US" sz="1800" b="1" dirty="0">
                <a:latin typeface="Calibri" charset="0"/>
                <a:ea typeface="ＭＳ Ｐゴシック" charset="0"/>
                <a:cs typeface="ＭＳ Ｐゴシック" charset="0"/>
              </a:rPr>
              <a:t>Wastewater Managers</a:t>
            </a:r>
          </a:p>
          <a:p>
            <a:pPr eaLnBrk="1" hangingPunct="1">
              <a:buFont typeface="Arial" charset="0"/>
              <a:buNone/>
            </a:pPr>
            <a:r>
              <a:rPr lang="en-US" sz="1800" b="1" dirty="0">
                <a:latin typeface="Calibri" charset="0"/>
                <a:ea typeface="ＭＳ Ｐゴシック" charset="0"/>
                <a:cs typeface="ＭＳ Ｐゴシック" charset="0"/>
              </a:rPr>
              <a:t>Urban Res. Conservationist</a:t>
            </a:r>
          </a:p>
          <a:p>
            <a:pPr eaLnBrk="1" hangingPunct="1">
              <a:buFont typeface="Arial" charset="0"/>
              <a:buNone/>
            </a:pPr>
            <a:endParaRPr lang="en-US" sz="1800" b="1" dirty="0" smtClean="0">
              <a:latin typeface="Calibri" charset="0"/>
              <a:ea typeface="ＭＳ Ｐゴシック" charset="0"/>
              <a:cs typeface="ＭＳ Ｐゴシック" charset="0"/>
            </a:endParaRPr>
          </a:p>
          <a:p>
            <a:pPr eaLnBrk="1" hangingPunct="1">
              <a:buFont typeface="Arial" charset="0"/>
              <a:buNone/>
            </a:pPr>
            <a:r>
              <a:rPr lang="en-US" sz="1800" b="1" dirty="0" smtClean="0">
                <a:latin typeface="Calibri" charset="0"/>
                <a:ea typeface="ＭＳ Ｐゴシック" charset="0"/>
                <a:cs typeface="ＭＳ Ｐゴシック" charset="0"/>
              </a:rPr>
              <a:t>Engineering Geologist</a:t>
            </a:r>
            <a:r>
              <a:rPr lang="en-US" sz="1800" b="1" dirty="0">
                <a:latin typeface="Calibri" charset="0"/>
                <a:ea typeface="ＭＳ Ｐゴシック" charset="0"/>
                <a:cs typeface="ＭＳ Ｐゴシック" charset="0"/>
              </a:rPr>
              <a:t> </a:t>
            </a:r>
            <a:r>
              <a:rPr lang="en-US" sz="1800" b="1" dirty="0" smtClean="0">
                <a:latin typeface="Calibri" charset="0"/>
                <a:ea typeface="ＭＳ Ｐゴシック" charset="0"/>
                <a:cs typeface="ＭＳ Ｐゴシック" charset="0"/>
              </a:rPr>
              <a:t>&amp; </a:t>
            </a:r>
          </a:p>
          <a:p>
            <a:pPr eaLnBrk="1" hangingPunct="1">
              <a:buFont typeface="Arial" charset="0"/>
              <a:buNone/>
            </a:pPr>
            <a:r>
              <a:rPr lang="en-US" sz="1800" b="1" dirty="0">
                <a:latin typeface="Calibri" charset="0"/>
                <a:ea typeface="ＭＳ Ｐゴシック" charset="0"/>
                <a:cs typeface="ＭＳ Ｐゴシック" charset="0"/>
              </a:rPr>
              <a:t>	</a:t>
            </a:r>
            <a:r>
              <a:rPr lang="en-US" sz="1800" b="1" dirty="0" smtClean="0">
                <a:latin typeface="Calibri" charset="0"/>
                <a:ea typeface="ＭＳ Ｐゴシック" charset="0"/>
                <a:cs typeface="ＭＳ Ｐゴシック" charset="0"/>
              </a:rPr>
              <a:t>The Token Academic </a:t>
            </a:r>
            <a:endParaRPr lang="en-US" sz="1800" b="1" dirty="0">
              <a:latin typeface="Calibri" charset="0"/>
              <a:ea typeface="ＭＳ Ｐゴシック" charset="0"/>
              <a:cs typeface="ＭＳ Ｐゴシック" charset="0"/>
            </a:endParaRPr>
          </a:p>
          <a:p>
            <a:pPr eaLnBrk="1" hangingPunct="1">
              <a:buFont typeface="Arial" charset="0"/>
              <a:buNone/>
            </a:pPr>
            <a:endParaRPr lang="en-US" sz="1800" b="1" dirty="0">
              <a:latin typeface="Calibri"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325923" y="1422694"/>
            <a:ext cx="5728845" cy="3707616"/>
          </a:xfrm>
          <a:prstGeom prst="rect">
            <a:avLst/>
          </a:prstGeom>
          <a:ln>
            <a:noFill/>
          </a:ln>
          <a:effectLst>
            <a:softEdge rad="112500"/>
          </a:effectLst>
        </p:spPr>
      </p:pic>
      <p:sp>
        <p:nvSpPr>
          <p:cNvPr id="36868" name="Rectangle 5"/>
          <p:cNvSpPr>
            <a:spLocks noChangeArrowheads="1"/>
          </p:cNvSpPr>
          <p:nvPr/>
        </p:nvSpPr>
        <p:spPr bwMode="auto">
          <a:xfrm>
            <a:off x="522288" y="5149850"/>
            <a:ext cx="5365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fontAlgn="base">
              <a:spcBef>
                <a:spcPct val="0"/>
              </a:spcBef>
              <a:spcAft>
                <a:spcPct val="0"/>
              </a:spcAft>
            </a:pPr>
            <a:r>
              <a:rPr lang="en-US" b="1" dirty="0" smtClean="0">
                <a:solidFill>
                  <a:prstClr val="black"/>
                </a:solidFill>
                <a:latin typeface="Arial" charset="0"/>
                <a:ea typeface="ＭＳ Ｐゴシック" charset="0"/>
                <a:cs typeface="ＭＳ Ｐゴシック" charset="0"/>
              </a:rPr>
              <a:t>Each profession has a different way of defining </a:t>
            </a:r>
          </a:p>
          <a:p>
            <a:pPr algn="just" fontAlgn="base">
              <a:spcBef>
                <a:spcPct val="0"/>
              </a:spcBef>
              <a:spcAft>
                <a:spcPct val="0"/>
              </a:spcAft>
            </a:pPr>
            <a:r>
              <a:rPr lang="en-US" b="1" dirty="0" smtClean="0">
                <a:solidFill>
                  <a:prstClr val="black"/>
                </a:solidFill>
                <a:latin typeface="Arial" charset="0"/>
                <a:ea typeface="ＭＳ Ｐゴシック" charset="0"/>
                <a:cs typeface="ＭＳ Ｐゴシック" charset="0"/>
              </a:rPr>
              <a:t>this (except the lawyers who don’</a:t>
            </a:r>
            <a:r>
              <a:rPr lang="en-US" altLang="ja-JP" b="1" dirty="0" smtClean="0">
                <a:solidFill>
                  <a:prstClr val="black"/>
                </a:solidFill>
                <a:latin typeface="Arial" charset="0"/>
                <a:ea typeface="ＭＳ Ｐゴシック" charset="0"/>
                <a:cs typeface="ＭＳ Ｐゴシック" charset="0"/>
              </a:rPr>
              <a:t>t mention it)</a:t>
            </a:r>
            <a:endParaRPr lang="en-US" b="1" dirty="0" smtClean="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839769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ja-JP" altLang="en-US" sz="4000" b="1" dirty="0">
                <a:latin typeface="Calibri" charset="0"/>
                <a:ea typeface="ＭＳ Ｐゴシック" charset="0"/>
                <a:cs typeface="ＭＳ Ｐゴシック" charset="0"/>
              </a:rPr>
              <a:t>“</a:t>
            </a:r>
            <a:r>
              <a:rPr lang="en-US" altLang="ja-JP" sz="4000" b="1" dirty="0">
                <a:latin typeface="Calibri" charset="0"/>
                <a:ea typeface="ＭＳ Ｐゴシック" charset="0"/>
                <a:cs typeface="ＭＳ Ｐゴシック" charset="0"/>
              </a:rPr>
              <a:t>Guerilla Well-fare</a:t>
            </a:r>
            <a:r>
              <a:rPr lang="ja-JP" altLang="en-US" sz="4000" b="1" dirty="0">
                <a:latin typeface="Calibri" charset="0"/>
                <a:ea typeface="ＭＳ Ｐゴシック" charset="0"/>
                <a:cs typeface="ＭＳ Ｐゴシック" charset="0"/>
              </a:rPr>
              <a:t>”</a:t>
            </a:r>
            <a:r>
              <a:rPr lang="en-US" altLang="ja-JP" sz="4000" b="1" dirty="0">
                <a:latin typeface="Calibri" charset="0"/>
                <a:ea typeface="ＭＳ Ｐゴシック" charset="0"/>
                <a:cs typeface="ＭＳ Ｐゴシック" charset="0"/>
              </a:rPr>
              <a:t> </a:t>
            </a:r>
            <a:br>
              <a:rPr lang="en-US" altLang="ja-JP" sz="4000" b="1" dirty="0">
                <a:latin typeface="Calibri" charset="0"/>
                <a:ea typeface="ＭＳ Ｐゴシック" charset="0"/>
                <a:cs typeface="ＭＳ Ｐゴシック" charset="0"/>
              </a:rPr>
            </a:br>
            <a:r>
              <a:rPr lang="en-US" altLang="ja-JP" sz="4000" b="1" dirty="0" smtClean="0">
                <a:latin typeface="Calibri" charset="0"/>
                <a:ea typeface="ＭＳ Ｐゴシック" charset="0"/>
                <a:cs typeface="ＭＳ Ｐゴシック" charset="0"/>
              </a:rPr>
              <a:t>Another Dueling </a:t>
            </a:r>
            <a:r>
              <a:rPr lang="en-US" altLang="ja-JP" sz="4000" b="1" dirty="0">
                <a:latin typeface="Calibri" charset="0"/>
                <a:ea typeface="ＭＳ Ｐゴシック" charset="0"/>
                <a:cs typeface="ＭＳ Ｐゴシック" charset="0"/>
              </a:rPr>
              <a:t>Expert </a:t>
            </a:r>
            <a:r>
              <a:rPr lang="en-US" altLang="ja-JP" sz="4000" b="1" dirty="0" smtClean="0">
                <a:latin typeface="Calibri" charset="0"/>
                <a:ea typeface="ＭＳ Ｐゴシック" charset="0"/>
                <a:cs typeface="ＭＳ Ｐゴシック" charset="0"/>
              </a:rPr>
              <a:t>Situation</a:t>
            </a:r>
            <a:endParaRPr lang="en-US" sz="4000" b="1" dirty="0">
              <a:latin typeface="Calibri" charset="0"/>
              <a:ea typeface="ＭＳ Ｐゴシック" charset="0"/>
              <a:cs typeface="ＭＳ Ｐゴシック" charset="0"/>
            </a:endParaRPr>
          </a:p>
        </p:txBody>
      </p:sp>
      <p:pic>
        <p:nvPicPr>
          <p:cNvPr id="5" name="Picture 4"/>
          <p:cNvPicPr>
            <a:picLocks noChangeAspect="1"/>
          </p:cNvPicPr>
          <p:nvPr/>
        </p:nvPicPr>
        <p:blipFill>
          <a:blip r:embed="rId2"/>
          <a:stretch>
            <a:fillRect/>
          </a:stretch>
        </p:blipFill>
        <p:spPr>
          <a:xfrm>
            <a:off x="281050" y="1739900"/>
            <a:ext cx="4125849" cy="4083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stretch>
            <a:fillRect/>
          </a:stretch>
        </p:blipFill>
        <p:spPr>
          <a:xfrm>
            <a:off x="4668340" y="1701800"/>
            <a:ext cx="4183559" cy="4151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689550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b="1" dirty="0">
                <a:latin typeface="Calibri" charset="0"/>
                <a:ea typeface="ＭＳ Ｐゴシック" charset="0"/>
                <a:cs typeface="ＭＳ Ｐゴシック" charset="0"/>
              </a:rPr>
              <a:t>The Tragedy of Classifications </a:t>
            </a:r>
          </a:p>
        </p:txBody>
      </p:sp>
      <p:sp>
        <p:nvSpPr>
          <p:cNvPr id="33794" name="Content Placeholder 2"/>
          <p:cNvSpPr>
            <a:spLocks noGrp="1"/>
          </p:cNvSpPr>
          <p:nvPr>
            <p:ph idx="1"/>
          </p:nvPr>
        </p:nvSpPr>
        <p:spPr>
          <a:xfrm>
            <a:off x="695325" y="1417638"/>
            <a:ext cx="7991475" cy="4527550"/>
          </a:xfrm>
        </p:spPr>
        <p:txBody>
          <a:bodyPr/>
          <a:lstStyle/>
          <a:p>
            <a:pPr>
              <a:buFont typeface="Arial" charset="0"/>
              <a:buNone/>
            </a:pPr>
            <a:r>
              <a:rPr lang="en-US" sz="2000" b="1" dirty="0">
                <a:latin typeface="Calibri" charset="0"/>
                <a:ea typeface="ＭＳ Ｐゴシック" charset="0"/>
                <a:cs typeface="ＭＳ Ｐゴシック" charset="0"/>
              </a:rPr>
              <a:t>Classifications </a:t>
            </a:r>
            <a:r>
              <a:rPr lang="en-US" sz="2000" b="1" dirty="0">
                <a:latin typeface="ＭＳ ゴシック" charset="0"/>
                <a:ea typeface="ＭＳ ゴシック" charset="0"/>
                <a:cs typeface="ＭＳ ゴシック" charset="0"/>
              </a:rPr>
              <a:t>≅ </a:t>
            </a:r>
            <a:r>
              <a:rPr lang="en-US" sz="2000" b="1" dirty="0">
                <a:latin typeface="Calibri" charset="0"/>
                <a:ea typeface="ＭＳ ゴシック" charset="0"/>
                <a:cs typeface="ＭＳ ゴシック" charset="0"/>
              </a:rPr>
              <a:t>Source + </a:t>
            </a:r>
            <a:r>
              <a:rPr lang="en-US" sz="2000" b="1" dirty="0">
                <a:latin typeface="Calibri" charset="0"/>
                <a:ea typeface="ＭＳ Ｐゴシック" charset="0"/>
                <a:cs typeface="ＭＳ Ｐゴシック" charset="0"/>
              </a:rPr>
              <a:t>Threat + Risk + Arbitrary </a:t>
            </a:r>
            <a:r>
              <a:rPr lang="en-US" sz="2000" b="1" dirty="0" smtClean="0">
                <a:latin typeface="Calibri" charset="0"/>
                <a:ea typeface="ＭＳ Ｐゴシック" charset="0"/>
                <a:cs typeface="ＭＳ Ｐゴシック" charset="0"/>
              </a:rPr>
              <a:t>+ Capricious </a:t>
            </a:r>
            <a:r>
              <a:rPr lang="en-US" sz="2000" b="1" dirty="0">
                <a:latin typeface="Calibri" charset="0"/>
                <a:ea typeface="ＭＳ Ｐゴシック" charset="0"/>
                <a:cs typeface="ＭＳ Ｐゴシック" charset="0"/>
              </a:rPr>
              <a:t>+ Colors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82700" y="2379663"/>
            <a:ext cx="3081338" cy="4283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24388" y="2386013"/>
            <a:ext cx="3289300" cy="431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900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572"/>
            <a:ext cx="8229600" cy="1143000"/>
          </a:xfrm>
        </p:spPr>
        <p:txBody>
          <a:bodyPr>
            <a:noAutofit/>
          </a:bodyPr>
          <a:lstStyle/>
          <a:p>
            <a:r>
              <a:rPr lang="en-US" sz="3200" b="1" dirty="0" smtClean="0"/>
              <a:t>Emerging Trends: Science and Social Media</a:t>
            </a:r>
            <a:endParaRPr lang="en-US" sz="3200" b="1" dirty="0"/>
          </a:p>
        </p:txBody>
      </p:sp>
      <p:pic>
        <p:nvPicPr>
          <p:cNvPr id="4" name="Picture 3"/>
          <p:cNvPicPr>
            <a:picLocks noChangeAspect="1"/>
          </p:cNvPicPr>
          <p:nvPr/>
        </p:nvPicPr>
        <p:blipFill>
          <a:blip r:embed="rId2"/>
          <a:stretch>
            <a:fillRect/>
          </a:stretch>
        </p:blipFill>
        <p:spPr>
          <a:xfrm>
            <a:off x="1769043" y="1070001"/>
            <a:ext cx="5415632" cy="54923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86108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Path from Research Science to Policy </a:t>
            </a:r>
            <a:endParaRPr lang="en-US" b="1" dirty="0"/>
          </a:p>
        </p:txBody>
      </p:sp>
      <p:sp>
        <p:nvSpPr>
          <p:cNvPr id="3" name="Content Placeholder 2"/>
          <p:cNvSpPr>
            <a:spLocks noGrp="1"/>
          </p:cNvSpPr>
          <p:nvPr>
            <p:ph idx="1"/>
          </p:nvPr>
        </p:nvSpPr>
        <p:spPr/>
        <p:txBody>
          <a:bodyPr>
            <a:normAutofit fontScale="92500"/>
          </a:bodyPr>
          <a:lstStyle/>
          <a:p>
            <a:r>
              <a:rPr lang="en-US" dirty="0"/>
              <a:t>Scientific information can provide a knowledge foundation, expose risks and uncertainty, resolve conflict, and garner public favor. </a:t>
            </a:r>
            <a:r>
              <a:rPr lang="en-US" dirty="0" smtClean="0"/>
              <a:t>(Ewing, 2010)</a:t>
            </a:r>
          </a:p>
          <a:p>
            <a:r>
              <a:rPr lang="en-US" dirty="0" smtClean="0"/>
              <a:t>“…little </a:t>
            </a:r>
            <a:r>
              <a:rPr lang="en-US" dirty="0"/>
              <a:t>support for a limited role for scientists, strong support for an interpretive role, almost universal support for an integrated role, moderate support for an advocacy role, and little support for a </a:t>
            </a:r>
            <a:r>
              <a:rPr lang="en-US" dirty="0" smtClean="0"/>
              <a:t>complete </a:t>
            </a:r>
            <a:r>
              <a:rPr lang="en-US" dirty="0"/>
              <a:t>decision making role for </a:t>
            </a:r>
            <a:r>
              <a:rPr lang="en-US" dirty="0" smtClean="0"/>
              <a:t>scientists…”</a:t>
            </a:r>
          </a:p>
          <a:p>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02780" y="5860842"/>
            <a:ext cx="5592742" cy="811304"/>
          </a:xfrm>
          <a:prstGeom prst="rect">
            <a:avLst/>
          </a:prstGeom>
        </p:spPr>
      </p:pic>
    </p:spTree>
    <p:extLst>
      <p:ext uri="{BB962C8B-B14F-4D97-AF65-F5344CB8AC3E}">
        <p14:creationId xmlns:p14="http://schemas.microsoft.com/office/powerpoint/2010/main" val="14089327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685800" y="304800"/>
            <a:ext cx="8153400" cy="1143000"/>
          </a:xfrm>
        </p:spPr>
        <p:txBody>
          <a:bodyPr>
            <a:normAutofit/>
          </a:bodyPr>
          <a:lstStyle/>
          <a:p>
            <a:r>
              <a:rPr lang="en-US" sz="2800" b="1" dirty="0" smtClean="0">
                <a:solidFill>
                  <a:srgbClr val="000000"/>
                </a:solidFill>
                <a:latin typeface="Arial" charset="0"/>
                <a:ea typeface="ＭＳ Ｐゴシック" charset="0"/>
                <a:cs typeface="ＭＳ Ｐゴシック" charset="0"/>
              </a:rPr>
              <a:t>Emerging Trends: “Blurring </a:t>
            </a:r>
            <a:r>
              <a:rPr lang="en-US" sz="2800" b="1" dirty="0">
                <a:solidFill>
                  <a:srgbClr val="000000"/>
                </a:solidFill>
                <a:latin typeface="Arial" charset="0"/>
                <a:ea typeface="ＭＳ Ｐゴシック" charset="0"/>
                <a:cs typeface="ＭＳ Ｐゴシック" charset="0"/>
              </a:rPr>
              <a:t>the </a:t>
            </a:r>
            <a:r>
              <a:rPr lang="en-US" sz="2800" b="1" dirty="0" smtClean="0">
                <a:solidFill>
                  <a:srgbClr val="000000"/>
                </a:solidFill>
                <a:latin typeface="Arial" charset="0"/>
                <a:ea typeface="ＭＳ Ｐゴシック" charset="0"/>
                <a:cs typeface="ＭＳ Ｐゴシック" charset="0"/>
              </a:rPr>
              <a:t>Boundaries of Disciplinary Research” and </a:t>
            </a:r>
            <a:r>
              <a:rPr lang="en-US" sz="2800" b="1" dirty="0" err="1" smtClean="0">
                <a:solidFill>
                  <a:srgbClr val="000000"/>
                </a:solidFill>
                <a:latin typeface="Arial" charset="0"/>
                <a:ea typeface="ＭＳ Ｐゴシック" charset="0"/>
                <a:cs typeface="ＭＳ Ｐゴシック" charset="0"/>
              </a:rPr>
              <a:t>Transdisciplinarity</a:t>
            </a:r>
            <a:endParaRPr lang="en-US" sz="2800" b="1" dirty="0">
              <a:solidFill>
                <a:srgbClr val="000000"/>
              </a:solidFill>
              <a:latin typeface="Arial" charset="0"/>
              <a:ea typeface="ＭＳ Ｐゴシック" charset="0"/>
              <a:cs typeface="ＭＳ Ｐゴシック" charset="0"/>
            </a:endParaRPr>
          </a:p>
        </p:txBody>
      </p:sp>
      <p:graphicFrame>
        <p:nvGraphicFramePr>
          <p:cNvPr id="3" name="Group 3"/>
          <p:cNvGraphicFramePr>
            <a:graphicFrameLocks noGrp="1"/>
          </p:cNvGraphicFramePr>
          <p:nvPr>
            <p:ph idx="1"/>
            <p:extLst>
              <p:ext uri="{D42A27DB-BD31-4B8C-83A1-F6EECF244321}">
                <p14:modId xmlns:p14="http://schemas.microsoft.com/office/powerpoint/2010/main" val="3622029611"/>
              </p:ext>
            </p:extLst>
          </p:nvPr>
        </p:nvGraphicFramePr>
        <p:xfrm>
          <a:off x="533400" y="1524000"/>
          <a:ext cx="8229600" cy="4627561"/>
        </p:xfrm>
        <a:graphic>
          <a:graphicData uri="http://schemas.openxmlformats.org/drawingml/2006/table">
            <a:tbl>
              <a:tblPr/>
              <a:tblGrid>
                <a:gridCol w="1371821"/>
                <a:gridCol w="1263344"/>
                <a:gridCol w="1508077"/>
                <a:gridCol w="1342718"/>
                <a:gridCol w="1371820"/>
                <a:gridCol w="1371820"/>
              </a:tblGrid>
              <a:tr h="10058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Negotiation Stage</a:t>
                      </a:r>
                    </a:p>
                  </a:txBody>
                  <a:tcPr marT="45728" marB="45728" horzOverflow="overflow">
                    <a:lnL w="571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Common </a:t>
                      </a:r>
                      <a:r>
                        <a:rPr kumimoji="0" lang="en-US" sz="1500" b="1" i="0" u="none" strike="noStrike" cap="none" normalizeH="0" baseline="0" dirty="0" smtClean="0">
                          <a:ln>
                            <a:noFill/>
                          </a:ln>
                          <a:solidFill>
                            <a:schemeClr val="tx1"/>
                          </a:solidFill>
                          <a:effectLst/>
                          <a:latin typeface="Arial" charset="0"/>
                          <a:ea typeface="ＭＳ Ｐゴシック" charset="0"/>
                          <a:cs typeface="ＭＳ Ｐゴシック" charset="0"/>
                        </a:rPr>
                        <a:t>Resource </a:t>
                      </a: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Claims</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Collaborative Skills</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Geographic Scope</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Core Motive Influencing Decision </a:t>
                      </a:r>
                      <a:r>
                        <a:rPr kumimoji="0" lang="en-US" sz="1500" b="1" i="0" u="none" strike="noStrike" cap="none" normalizeH="0" baseline="0" dirty="0" smtClean="0">
                          <a:ln>
                            <a:noFill/>
                          </a:ln>
                          <a:solidFill>
                            <a:schemeClr val="tx1"/>
                          </a:solidFill>
                          <a:effectLst/>
                          <a:latin typeface="Arial" charset="0"/>
                          <a:ea typeface="ＭＳ Ｐゴシック" charset="0"/>
                          <a:cs typeface="ＭＳ Ｐゴシック" charset="0"/>
                        </a:rPr>
                        <a:t>Making</a:t>
                      </a:r>
                      <a:endPar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500" b="1" i="0" u="none" strike="noStrike" cap="none" normalizeH="0" baseline="0" dirty="0" smtClean="0">
                          <a:ln>
                            <a:noFill/>
                          </a:ln>
                          <a:solidFill>
                            <a:schemeClr val="tx1"/>
                          </a:solidFill>
                          <a:effectLst/>
                          <a:latin typeface="Arial" charset="0"/>
                          <a:ea typeface="ＭＳ Ｐゴシック" charset="0"/>
                          <a:cs typeface="ＭＳ Ｐゴシック" charset="0"/>
                        </a:rPr>
                        <a:t>Trans-</a:t>
                      </a:r>
                      <a:r>
                        <a:rPr kumimoji="0" lang="en-US" sz="1500" b="1" i="0" u="none" strike="noStrike" cap="none" normalizeH="0" baseline="0" dirty="0" err="1" smtClean="0">
                          <a:ln>
                            <a:noFill/>
                          </a:ln>
                          <a:solidFill>
                            <a:schemeClr val="tx1"/>
                          </a:solidFill>
                          <a:effectLst/>
                          <a:latin typeface="Arial" charset="0"/>
                          <a:ea typeface="ＭＳ Ｐゴシック" charset="0"/>
                          <a:cs typeface="ＭＳ Ｐゴシック" charset="0"/>
                        </a:rPr>
                        <a:t>disciplinarity</a:t>
                      </a:r>
                      <a:endParaRPr kumimoji="0" lang="en-US" sz="1500" b="1"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marT="45728" marB="45728" horzOverflow="overflow">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r>
              <a:tr h="9050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Adversarial</a:t>
                      </a:r>
                    </a:p>
                  </a:txBody>
                  <a:tcPr marT="45728" marB="45728" horzOverflow="overflow">
                    <a:lnL w="571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Rights</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rPr>
                        <a:t>Trust-building</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rPr>
                        <a:t>Nations</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rPr>
                        <a:t>Institutions</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500" b="0" i="0" u="none" strike="noStrike" cap="none" normalizeH="0" baseline="0" dirty="0" smtClean="0">
                          <a:ln>
                            <a:noFill/>
                          </a:ln>
                          <a:solidFill>
                            <a:schemeClr val="tx1"/>
                          </a:solidFill>
                          <a:effectLst/>
                          <a:latin typeface="Arial" charset="0"/>
                          <a:ea typeface="ＭＳ Ｐゴシック" charset="0"/>
                          <a:cs typeface="ＭＳ Ｐゴシック" charset="0"/>
                        </a:rPr>
                        <a:t>What Exists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8" marB="45728" horzOverflow="overflow">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r>
              <a:tr h="9066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Reflexive</a:t>
                      </a:r>
                    </a:p>
                  </a:txBody>
                  <a:tcPr marT="45728" marB="45728" horzOverflow="overflow">
                    <a:lnL w="571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Needs</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rPr>
                        <a:t>Skills-building</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charset="0"/>
                          <a:cs typeface="ＭＳ Ｐゴシック" charset="0"/>
                        </a:rPr>
                        <a:t>“Basins”</a:t>
                      </a:r>
                      <a:endPar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rPr>
                        <a:t>Information</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500" b="0" i="0" u="none" strike="noStrike" cap="none" normalizeH="0" baseline="0" dirty="0" smtClean="0">
                          <a:ln>
                            <a:noFill/>
                          </a:ln>
                          <a:solidFill>
                            <a:schemeClr val="tx1"/>
                          </a:solidFill>
                          <a:effectLst/>
                          <a:latin typeface="Arial" charset="0"/>
                          <a:ea typeface="ＭＳ Ｐゴシック" charset="0"/>
                          <a:cs typeface="ＭＳ Ｐゴシック" charset="0"/>
                        </a:rPr>
                        <a:t>What We Are Capable of Doing</a:t>
                      </a:r>
                    </a:p>
                  </a:txBody>
                  <a:tcPr marT="45728" marB="45728" horzOverflow="overflow">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r>
              <a:tr h="9050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Integrative</a:t>
                      </a:r>
                    </a:p>
                  </a:txBody>
                  <a:tcPr marT="45728" marB="45728" horzOverflow="overflow">
                    <a:lnL w="571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Benefits</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Consensus-building</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ja-JP" altLang="en-US" sz="15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rPr>
                        <a:t>Benefit-sheds</a:t>
                      </a:r>
                      <a:r>
                        <a:rPr kumimoji="0" lang="ja-JP" altLang="en-US" sz="15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rPr>
                        <a:t>Incentives</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500" b="0" i="0" u="none" strike="noStrike" cap="none" normalizeH="0" baseline="0" dirty="0" smtClean="0">
                          <a:ln>
                            <a:noFill/>
                          </a:ln>
                          <a:solidFill>
                            <a:schemeClr val="tx1"/>
                          </a:solidFill>
                          <a:effectLst/>
                          <a:latin typeface="Arial" charset="0"/>
                          <a:ea typeface="ＭＳ Ｐゴシック" charset="0"/>
                          <a:cs typeface="ＭＳ Ｐゴシック" charset="0"/>
                        </a:rPr>
                        <a:t>What We Want to Do</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T="45728" marB="45728" horzOverflow="overflow">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DDDDDD"/>
                    </a:solidFill>
                  </a:tcPr>
                </a:tc>
              </a:tr>
              <a:tr h="9050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Action</a:t>
                      </a:r>
                    </a:p>
                  </a:txBody>
                  <a:tcPr marT="45728" marB="45728" horzOverflow="overflow">
                    <a:lnL w="571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Equity</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rPr>
                        <a:t>Capacity-building</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Region</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cs typeface="ＭＳ Ｐゴシック" charset="0"/>
                        </a:rPr>
                        <a:t>Identity</a:t>
                      </a:r>
                    </a:p>
                  </a:txBody>
                  <a:tcPr marT="45728" marB="4572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500" b="0" i="0" u="none" strike="noStrike" cap="none" normalizeH="0" baseline="0" dirty="0" smtClean="0">
                          <a:ln>
                            <a:noFill/>
                          </a:ln>
                          <a:solidFill>
                            <a:schemeClr val="tx1"/>
                          </a:solidFill>
                          <a:effectLst/>
                          <a:latin typeface="Arial" charset="0"/>
                          <a:ea typeface="ＭＳ Ｐゴシック" charset="0"/>
                          <a:cs typeface="ＭＳ Ｐゴシック" charset="0"/>
                        </a:rPr>
                        <a:t>What We Must Do</a:t>
                      </a:r>
                    </a:p>
                  </a:txBody>
                  <a:tcPr marT="45728" marB="45728" horzOverflow="overflow">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DDDDDD"/>
                    </a:solidFill>
                  </a:tcPr>
                </a:tc>
              </a:tr>
            </a:tbl>
          </a:graphicData>
        </a:graphic>
      </p:graphicFrame>
      <p:sp>
        <p:nvSpPr>
          <p:cNvPr id="130095" name="Text Box 4"/>
          <p:cNvSpPr txBox="1">
            <a:spLocks noChangeArrowheads="1"/>
          </p:cNvSpPr>
          <p:nvPr/>
        </p:nvSpPr>
        <p:spPr bwMode="auto">
          <a:xfrm>
            <a:off x="457200" y="6172200"/>
            <a:ext cx="26590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dirty="0">
                <a:solidFill>
                  <a:srgbClr val="000000"/>
                </a:solidFill>
                <a:latin typeface="Arial" charset="0"/>
                <a:cs typeface="Arial" charset="0"/>
              </a:rPr>
              <a:t>F</a:t>
            </a:r>
            <a:r>
              <a:rPr lang="en-US" sz="1600" b="1" dirty="0" smtClean="0">
                <a:solidFill>
                  <a:srgbClr val="000000"/>
                </a:solidFill>
                <a:latin typeface="Arial" charset="0"/>
                <a:cs typeface="Arial" charset="0"/>
              </a:rPr>
              <a:t>rom Jarvis (in progress)</a:t>
            </a:r>
            <a:endParaRPr lang="en-US" sz="1600" b="1" dirty="0">
              <a:solidFill>
                <a:srgbClr val="000000"/>
              </a:solidFill>
              <a:latin typeface="Arial" charset="0"/>
              <a:cs typeface="Arial" charset="0"/>
            </a:endParaRPr>
          </a:p>
        </p:txBody>
      </p:sp>
    </p:spTree>
    <p:extLst>
      <p:ext uri="{BB962C8B-B14F-4D97-AF65-F5344CB8AC3E}">
        <p14:creationId xmlns:p14="http://schemas.microsoft.com/office/powerpoint/2010/main" val="40465334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Emerging Trends: Knowledge Journalism </a:t>
            </a:r>
            <a:r>
              <a:rPr lang="en-US" b="1" i="1" dirty="0" smtClean="0"/>
              <a:t>vs.</a:t>
            </a:r>
            <a:r>
              <a:rPr lang="en-US" b="1" dirty="0" smtClean="0"/>
              <a:t> Peer-Review Journals</a:t>
            </a:r>
            <a:endParaRPr lang="en-US" b="1" dirty="0"/>
          </a:p>
        </p:txBody>
      </p:sp>
      <p:sp>
        <p:nvSpPr>
          <p:cNvPr id="3" name="Content Placeholder 2"/>
          <p:cNvSpPr>
            <a:spLocks noGrp="1"/>
          </p:cNvSpPr>
          <p:nvPr>
            <p:ph idx="1"/>
          </p:nvPr>
        </p:nvSpPr>
        <p:spPr/>
        <p:txBody>
          <a:bodyPr>
            <a:normAutofit/>
          </a:bodyPr>
          <a:lstStyle/>
          <a:p>
            <a:r>
              <a:rPr lang="en-US" dirty="0"/>
              <a:t>Emerging power of “knowledge journalism and celebrity authors</a:t>
            </a:r>
            <a:r>
              <a:rPr lang="en-US" dirty="0" smtClean="0"/>
              <a:t>”</a:t>
            </a:r>
          </a:p>
          <a:p>
            <a:r>
              <a:rPr lang="en-US" dirty="0"/>
              <a:t>S</a:t>
            </a:r>
            <a:r>
              <a:rPr lang="en-US" dirty="0" smtClean="0"/>
              <a:t>pecial </a:t>
            </a:r>
            <a:r>
              <a:rPr lang="en-US" dirty="0"/>
              <a:t>class of public intellectual who writes journalistically, but </a:t>
            </a:r>
            <a:r>
              <a:rPr lang="en-US" dirty="0" smtClean="0"/>
              <a:t>blurs </a:t>
            </a:r>
            <a:r>
              <a:rPr lang="en-US" dirty="0"/>
              <a:t>the lines between journalism and activism</a:t>
            </a:r>
            <a:r>
              <a:rPr lang="en-US" dirty="0" smtClean="0"/>
              <a:t>. </a:t>
            </a:r>
          </a:p>
          <a:p>
            <a:r>
              <a:rPr lang="en-US" dirty="0" smtClean="0"/>
              <a:t>Examples: Bill </a:t>
            </a:r>
            <a:r>
              <a:rPr lang="en-US" dirty="0" err="1" smtClean="0"/>
              <a:t>McKibben</a:t>
            </a:r>
            <a:r>
              <a:rPr lang="en-US" dirty="0" smtClean="0"/>
              <a:t>, Thomas Friedman, Andrew </a:t>
            </a:r>
            <a:r>
              <a:rPr lang="en-US" dirty="0" err="1" smtClean="0"/>
              <a:t>Revkin</a:t>
            </a:r>
            <a:r>
              <a:rPr lang="en-US" dirty="0" smtClean="0"/>
              <a:t>, Peter </a:t>
            </a:r>
            <a:r>
              <a:rPr lang="en-US" dirty="0" err="1" smtClean="0"/>
              <a:t>Gleick</a:t>
            </a:r>
            <a:r>
              <a:rPr lang="en-US" dirty="0" smtClean="0"/>
              <a:t>, others</a:t>
            </a:r>
            <a:endParaRPr lang="en-US" dirty="0"/>
          </a:p>
        </p:txBody>
      </p:sp>
    </p:spTree>
    <p:extLst>
      <p:ext uri="{BB962C8B-B14F-4D97-AF65-F5344CB8AC3E}">
        <p14:creationId xmlns:p14="http://schemas.microsoft.com/office/powerpoint/2010/main" val="38447517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latin typeface="Arial"/>
                <a:cs typeface="Arial"/>
              </a:rPr>
              <a:t>Pitfalls or Prophecy: </a:t>
            </a:r>
            <a:br>
              <a:rPr lang="en-US" sz="3200" b="1" dirty="0" smtClean="0">
                <a:latin typeface="Arial"/>
                <a:cs typeface="Arial"/>
              </a:rPr>
            </a:br>
            <a:r>
              <a:rPr lang="en-US" sz="3200" b="1" dirty="0" smtClean="0">
                <a:latin typeface="Arial"/>
                <a:cs typeface="Arial"/>
              </a:rPr>
              <a:t>Politics or Science Leading the Way?</a:t>
            </a:r>
            <a:endParaRPr lang="en-US" sz="3200" b="1" dirty="0">
              <a:latin typeface="Arial"/>
              <a:cs typeface="Arial"/>
            </a:endParaRPr>
          </a:p>
        </p:txBody>
      </p:sp>
      <p:sp>
        <p:nvSpPr>
          <p:cNvPr id="3" name="Content Placeholder 2"/>
          <p:cNvSpPr>
            <a:spLocks noGrp="1"/>
          </p:cNvSpPr>
          <p:nvPr>
            <p:ph idx="1"/>
          </p:nvPr>
        </p:nvSpPr>
        <p:spPr/>
        <p:txBody>
          <a:bodyPr>
            <a:normAutofit/>
          </a:bodyPr>
          <a:lstStyle/>
          <a:p>
            <a:pPr marL="0" indent="0">
              <a:buNone/>
            </a:pPr>
            <a:r>
              <a:rPr lang="en-US" dirty="0" smtClean="0"/>
              <a:t>“Understanding the political landscape into which one wants to introduce new concepts and approaches is more important than being expert in those concepts.”</a:t>
            </a:r>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r>
              <a:rPr lang="en-US" sz="1800" b="1" dirty="0" smtClean="0"/>
              <a:t>2008 </a:t>
            </a:r>
            <a:r>
              <a:rPr lang="en-US" sz="1800" b="1" dirty="0"/>
              <a:t>Stockholm Water Prize Winner Professor J. A. “Tony” </a:t>
            </a:r>
            <a:r>
              <a:rPr lang="en-US" sz="1800" b="1" dirty="0" smtClean="0"/>
              <a:t>Allan</a:t>
            </a:r>
            <a:endParaRPr lang="en-US" sz="1800" b="1" dirty="0"/>
          </a:p>
        </p:txBody>
      </p:sp>
    </p:spTree>
    <p:extLst>
      <p:ext uri="{BB962C8B-B14F-4D97-AF65-F5344CB8AC3E}">
        <p14:creationId xmlns:p14="http://schemas.microsoft.com/office/powerpoint/2010/main" val="17646731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Conclusions: Interface </a:t>
            </a:r>
            <a:r>
              <a:rPr lang="en-US" b="1" dirty="0"/>
              <a:t>Between Research, Management and Policy</a:t>
            </a:r>
          </a:p>
        </p:txBody>
      </p:sp>
      <p:sp>
        <p:nvSpPr>
          <p:cNvPr id="3" name="Content Placeholder 2"/>
          <p:cNvSpPr>
            <a:spLocks noGrp="1"/>
          </p:cNvSpPr>
          <p:nvPr>
            <p:ph idx="1"/>
          </p:nvPr>
        </p:nvSpPr>
        <p:spPr>
          <a:xfrm>
            <a:off x="457200" y="1600200"/>
            <a:ext cx="8229600" cy="2021341"/>
          </a:xfrm>
        </p:spPr>
        <p:txBody>
          <a:bodyPr>
            <a:normAutofit/>
          </a:bodyPr>
          <a:lstStyle/>
          <a:p>
            <a:pPr marL="0" indent="0" algn="ctr">
              <a:buNone/>
            </a:pPr>
            <a:r>
              <a:rPr lang="en-US" sz="2400" dirty="0" smtClean="0"/>
              <a:t>Irish </a:t>
            </a:r>
            <a:r>
              <a:rPr lang="en-US" sz="2400" dirty="0"/>
              <a:t>dramatist &amp; poet William Butler </a:t>
            </a:r>
            <a:r>
              <a:rPr lang="en-US" sz="2400" dirty="0" smtClean="0"/>
              <a:t>Yeats succinctly summarized </a:t>
            </a:r>
            <a:r>
              <a:rPr lang="en-US" sz="2400" dirty="0"/>
              <a:t>the new </a:t>
            </a:r>
            <a:r>
              <a:rPr lang="en-US" sz="2400" dirty="0" smtClean="0"/>
              <a:t>paradigm: </a:t>
            </a:r>
          </a:p>
          <a:p>
            <a:pPr marL="0" indent="0" algn="ctr">
              <a:buNone/>
            </a:pPr>
            <a:r>
              <a:rPr lang="en-US" dirty="0" smtClean="0"/>
              <a:t>“</a:t>
            </a:r>
            <a:r>
              <a:rPr lang="en-US" dirty="0"/>
              <a:t>Think like a wise man but communicate in the language of the people.” </a:t>
            </a:r>
            <a:endParaRPr lang="en-US" dirty="0" smtClean="0"/>
          </a:p>
          <a:p>
            <a:pPr marL="0" indent="0">
              <a:buNone/>
            </a:pPr>
            <a:endParaRPr lang="en-US" dirty="0"/>
          </a:p>
          <a:p>
            <a:pPr marL="0" indent="0">
              <a:buNone/>
            </a:pPr>
            <a:endParaRPr lang="en-US" dirty="0"/>
          </a:p>
        </p:txBody>
      </p:sp>
      <p:sp>
        <p:nvSpPr>
          <p:cNvPr id="4" name="TextBox 3"/>
          <p:cNvSpPr txBox="1"/>
          <p:nvPr/>
        </p:nvSpPr>
        <p:spPr>
          <a:xfrm>
            <a:off x="2380867" y="6200063"/>
            <a:ext cx="4382267" cy="369332"/>
          </a:xfrm>
          <a:prstGeom prst="rect">
            <a:avLst/>
          </a:prstGeom>
          <a:noFill/>
        </p:spPr>
        <p:txBody>
          <a:bodyPr wrap="none" rtlCol="0">
            <a:spAutoFit/>
          </a:bodyPr>
          <a:lstStyle/>
          <a:p>
            <a:r>
              <a:rPr lang="en-US" b="1" i="1" dirty="0" smtClean="0">
                <a:solidFill>
                  <a:srgbClr val="008000"/>
                </a:solidFill>
              </a:rPr>
              <a:t>Thank you for your invitation and attention</a:t>
            </a:r>
            <a:endParaRPr lang="en-US" b="1" i="1" dirty="0">
              <a:solidFill>
                <a:srgbClr val="008000"/>
              </a:solidFill>
            </a:endParaRPr>
          </a:p>
        </p:txBody>
      </p:sp>
      <p:sp>
        <p:nvSpPr>
          <p:cNvPr id="5" name="TextBox 4"/>
          <p:cNvSpPr txBox="1"/>
          <p:nvPr/>
        </p:nvSpPr>
        <p:spPr>
          <a:xfrm>
            <a:off x="831771" y="3472710"/>
            <a:ext cx="7480458" cy="3139321"/>
          </a:xfrm>
          <a:prstGeom prst="rect">
            <a:avLst/>
          </a:prstGeom>
          <a:noFill/>
        </p:spPr>
        <p:txBody>
          <a:bodyPr wrap="none" rtlCol="0">
            <a:spAutoFit/>
          </a:bodyPr>
          <a:lstStyle/>
          <a:p>
            <a:pPr algn="ctr"/>
            <a:r>
              <a:rPr lang="en-US" b="1" dirty="0">
                <a:solidFill>
                  <a:srgbClr val="0000FF"/>
                </a:solidFill>
              </a:rPr>
              <a:t>Knowledge Entrepreneurs must be aware their work is increasingly </a:t>
            </a:r>
            <a:endParaRPr lang="en-US" b="1" dirty="0" smtClean="0">
              <a:solidFill>
                <a:srgbClr val="0000FF"/>
              </a:solidFill>
            </a:endParaRPr>
          </a:p>
          <a:p>
            <a:pPr algn="ctr"/>
            <a:r>
              <a:rPr lang="en-US" b="1" dirty="0" smtClean="0">
                <a:solidFill>
                  <a:srgbClr val="0000FF"/>
                </a:solidFill>
              </a:rPr>
              <a:t>political </a:t>
            </a:r>
            <a:r>
              <a:rPr lang="en-US" b="1" dirty="0">
                <a:solidFill>
                  <a:srgbClr val="0000FF"/>
                </a:solidFill>
              </a:rPr>
              <a:t>and will be used in many ways, some good, some not so good. </a:t>
            </a:r>
          </a:p>
          <a:p>
            <a:pPr algn="ctr"/>
            <a:endParaRPr lang="en-US" b="1" dirty="0">
              <a:solidFill>
                <a:srgbClr val="0000FF"/>
              </a:solidFill>
            </a:endParaRPr>
          </a:p>
          <a:p>
            <a:pPr algn="ctr"/>
            <a:r>
              <a:rPr lang="en-US" b="1" dirty="0">
                <a:solidFill>
                  <a:srgbClr val="0000FF"/>
                </a:solidFill>
              </a:rPr>
              <a:t>Knowledge Entrepreneurs must accept that the traditional methods of </a:t>
            </a:r>
            <a:endParaRPr lang="en-US" b="1" dirty="0" smtClean="0">
              <a:solidFill>
                <a:srgbClr val="0000FF"/>
              </a:solidFill>
            </a:endParaRPr>
          </a:p>
          <a:p>
            <a:pPr algn="ctr"/>
            <a:r>
              <a:rPr lang="en-US" b="1" dirty="0" smtClean="0">
                <a:solidFill>
                  <a:srgbClr val="0000FF"/>
                </a:solidFill>
              </a:rPr>
              <a:t>sharing </a:t>
            </a:r>
            <a:r>
              <a:rPr lang="en-US" b="1" dirty="0">
                <a:solidFill>
                  <a:srgbClr val="0000FF"/>
                </a:solidFill>
              </a:rPr>
              <a:t>their message through peer-reviewed journals </a:t>
            </a:r>
            <a:r>
              <a:rPr lang="en-US" b="1" dirty="0" smtClean="0">
                <a:solidFill>
                  <a:srgbClr val="0000FF"/>
                </a:solidFill>
              </a:rPr>
              <a:t>and technical reports </a:t>
            </a:r>
          </a:p>
          <a:p>
            <a:pPr algn="ctr"/>
            <a:r>
              <a:rPr lang="en-US" b="1" dirty="0" smtClean="0">
                <a:solidFill>
                  <a:srgbClr val="0000FF"/>
                </a:solidFill>
              </a:rPr>
              <a:t>has </a:t>
            </a:r>
            <a:r>
              <a:rPr lang="en-US" b="1" dirty="0">
                <a:solidFill>
                  <a:srgbClr val="0000FF"/>
                </a:solidFill>
              </a:rPr>
              <a:t>little impact. </a:t>
            </a:r>
            <a:endParaRPr lang="en-US" b="1" dirty="0" smtClean="0">
              <a:solidFill>
                <a:srgbClr val="0000FF"/>
              </a:solidFill>
            </a:endParaRPr>
          </a:p>
          <a:p>
            <a:pPr algn="ctr"/>
            <a:endParaRPr lang="en-US" b="1" dirty="0">
              <a:solidFill>
                <a:srgbClr val="0000FF"/>
              </a:solidFill>
            </a:endParaRPr>
          </a:p>
          <a:p>
            <a:pPr algn="ctr"/>
            <a:r>
              <a:rPr lang="en-US" b="1" dirty="0" smtClean="0">
                <a:solidFill>
                  <a:srgbClr val="0000FF"/>
                </a:solidFill>
              </a:rPr>
              <a:t>Knowledge Entrepreneurs must integrate </a:t>
            </a:r>
            <a:r>
              <a:rPr lang="en-US" b="1" dirty="0">
                <a:solidFill>
                  <a:srgbClr val="0000FF"/>
                </a:solidFill>
              </a:rPr>
              <a:t>the new modes of communication </a:t>
            </a:r>
            <a:endParaRPr lang="en-US" b="1" dirty="0" smtClean="0">
              <a:solidFill>
                <a:srgbClr val="0000FF"/>
              </a:solidFill>
            </a:endParaRPr>
          </a:p>
          <a:p>
            <a:pPr algn="ctr"/>
            <a:r>
              <a:rPr lang="en-US" b="1" dirty="0" smtClean="0">
                <a:solidFill>
                  <a:srgbClr val="0000FF"/>
                </a:solidFill>
              </a:rPr>
              <a:t>through </a:t>
            </a:r>
            <a:r>
              <a:rPr lang="en-US" b="1" dirty="0">
                <a:solidFill>
                  <a:srgbClr val="0000FF"/>
                </a:solidFill>
              </a:rPr>
              <a:t>social media, video, and knowledge journalism. </a:t>
            </a:r>
          </a:p>
          <a:p>
            <a:endParaRPr lang="en-US" b="1" dirty="0">
              <a:solidFill>
                <a:srgbClr val="0000FF"/>
              </a:solidFill>
            </a:endParaRPr>
          </a:p>
          <a:p>
            <a:endParaRPr lang="en-US" dirty="0"/>
          </a:p>
        </p:txBody>
      </p:sp>
    </p:spTree>
    <p:extLst>
      <p:ext uri="{BB962C8B-B14F-4D97-AF65-F5344CB8AC3E}">
        <p14:creationId xmlns:p14="http://schemas.microsoft.com/office/powerpoint/2010/main" val="965056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Science &amp; Honest Brokers</a:t>
            </a:r>
            <a:endParaRPr lang="en-US" b="1"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623978"/>
            <a:ext cx="8119992" cy="3773782"/>
          </a:xfrm>
          <a:prstGeom prst="rect">
            <a:avLst/>
          </a:prstGeom>
        </p:spPr>
      </p:pic>
      <p:sp>
        <p:nvSpPr>
          <p:cNvPr id="3" name="Rectangle 2"/>
          <p:cNvSpPr/>
          <p:nvPr/>
        </p:nvSpPr>
        <p:spPr>
          <a:xfrm>
            <a:off x="582713" y="5760600"/>
            <a:ext cx="1949497" cy="369332"/>
          </a:xfrm>
          <a:prstGeom prst="rect">
            <a:avLst/>
          </a:prstGeom>
        </p:spPr>
        <p:txBody>
          <a:bodyPr wrap="none">
            <a:spAutoFit/>
          </a:bodyPr>
          <a:lstStyle/>
          <a:p>
            <a:r>
              <a:rPr lang="en-US" dirty="0" smtClean="0"/>
              <a:t>From Pielke (2007)</a:t>
            </a:r>
            <a:endParaRPr lang="en-US" dirty="0"/>
          </a:p>
        </p:txBody>
      </p:sp>
    </p:spTree>
    <p:extLst>
      <p:ext uri="{BB962C8B-B14F-4D97-AF65-F5344CB8AC3E}">
        <p14:creationId xmlns:p14="http://schemas.microsoft.com/office/powerpoint/2010/main" val="19305348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45"/>
          <p:cNvSpPr txBox="1">
            <a:spLocks noChangeArrowheads="1"/>
          </p:cNvSpPr>
          <p:nvPr/>
        </p:nvSpPr>
        <p:spPr bwMode="auto">
          <a:xfrm>
            <a:off x="2438400" y="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1800" dirty="0" smtClean="0">
              <a:solidFill>
                <a:srgbClr val="000000"/>
              </a:solidFill>
            </a:endParaRPr>
          </a:p>
        </p:txBody>
      </p:sp>
      <p:sp>
        <p:nvSpPr>
          <p:cNvPr id="14338" name="Text Box 47"/>
          <p:cNvSpPr txBox="1">
            <a:spLocks noChangeArrowheads="1"/>
          </p:cNvSpPr>
          <p:nvPr/>
        </p:nvSpPr>
        <p:spPr bwMode="auto">
          <a:xfrm>
            <a:off x="304800" y="21336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1800" dirty="0" smtClean="0">
              <a:solidFill>
                <a:srgbClr val="000000"/>
              </a:solidFill>
            </a:endParaRPr>
          </a:p>
        </p:txBody>
      </p:sp>
      <p:sp>
        <p:nvSpPr>
          <p:cNvPr id="14339" name="Rectangle 49"/>
          <p:cNvSpPr>
            <a:spLocks noChangeArrowheads="1"/>
          </p:cNvSpPr>
          <p:nvPr/>
        </p:nvSpPr>
        <p:spPr bwMode="auto">
          <a:xfrm>
            <a:off x="393520" y="217935"/>
            <a:ext cx="85091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fontAlgn="base">
              <a:spcBef>
                <a:spcPct val="0"/>
              </a:spcBef>
              <a:spcAft>
                <a:spcPct val="0"/>
              </a:spcAft>
            </a:pPr>
            <a:r>
              <a:rPr lang="en-US" altLang="ja-JP" sz="3600" b="1" dirty="0" smtClean="0">
                <a:solidFill>
                  <a:srgbClr val="000000"/>
                </a:solidFill>
                <a:latin typeface="Arial" charset="0"/>
                <a:ea typeface="ＭＳ Ｐゴシック" charset="0"/>
                <a:cs typeface="ＭＳ Ｐゴシック" charset="0"/>
              </a:rPr>
              <a:t>Research: Conflict Cartographers</a:t>
            </a:r>
            <a:endParaRPr lang="en-US" sz="3600" dirty="0" smtClean="0">
              <a:solidFill>
                <a:srgbClr val="000000"/>
              </a:solidFill>
              <a:latin typeface="Arial" charset="0"/>
              <a:ea typeface="ＭＳ Ｐゴシック" charset="0"/>
              <a:cs typeface="ＭＳ Ｐゴシック" charset="0"/>
            </a:endParaRPr>
          </a:p>
        </p:txBody>
      </p:sp>
      <p:sp>
        <p:nvSpPr>
          <p:cNvPr id="14340" name="Freeform 54"/>
          <p:cNvSpPr>
            <a:spLocks/>
          </p:cNvSpPr>
          <p:nvPr/>
        </p:nvSpPr>
        <p:spPr bwMode="auto">
          <a:xfrm>
            <a:off x="8153400" y="3798888"/>
            <a:ext cx="322263" cy="838200"/>
          </a:xfrm>
          <a:custGeom>
            <a:avLst/>
            <a:gdLst>
              <a:gd name="T0" fmla="*/ 2147483647 w 203"/>
              <a:gd name="T1" fmla="*/ 2147483647 h 528"/>
              <a:gd name="T2" fmla="*/ 2147483647 w 203"/>
              <a:gd name="T3" fmla="*/ 2147483647 h 528"/>
              <a:gd name="T4" fmla="*/ 2147483647 w 203"/>
              <a:gd name="T5" fmla="*/ 2147483647 h 528"/>
              <a:gd name="T6" fmla="*/ 2147483647 w 203"/>
              <a:gd name="T7" fmla="*/ 2147483647 h 528"/>
              <a:gd name="T8" fmla="*/ 2147483647 w 203"/>
              <a:gd name="T9" fmla="*/ 2147483647 h 528"/>
              <a:gd name="T10" fmla="*/ 0 w 203"/>
              <a:gd name="T11" fmla="*/ 0 h 528"/>
              <a:gd name="T12" fmla="*/ 0 60000 65536"/>
              <a:gd name="T13" fmla="*/ 0 60000 65536"/>
              <a:gd name="T14" fmla="*/ 0 60000 65536"/>
              <a:gd name="T15" fmla="*/ 0 60000 65536"/>
              <a:gd name="T16" fmla="*/ 0 60000 65536"/>
              <a:gd name="T17" fmla="*/ 0 60000 65536"/>
              <a:gd name="T18" fmla="*/ 0 w 203"/>
              <a:gd name="T19" fmla="*/ 0 h 528"/>
              <a:gd name="T20" fmla="*/ 203 w 203"/>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203" h="528">
                <a:moveTo>
                  <a:pt x="135" y="528"/>
                </a:moveTo>
                <a:cubicBezTo>
                  <a:pt x="139" y="504"/>
                  <a:pt x="153" y="430"/>
                  <a:pt x="162" y="381"/>
                </a:cubicBezTo>
                <a:cubicBezTo>
                  <a:pt x="171" y="332"/>
                  <a:pt x="183" y="267"/>
                  <a:pt x="189" y="231"/>
                </a:cubicBezTo>
                <a:cubicBezTo>
                  <a:pt x="195" y="195"/>
                  <a:pt x="203" y="188"/>
                  <a:pt x="198" y="165"/>
                </a:cubicBezTo>
                <a:cubicBezTo>
                  <a:pt x="193" y="142"/>
                  <a:pt x="192" y="120"/>
                  <a:pt x="159" y="93"/>
                </a:cubicBezTo>
                <a:cubicBezTo>
                  <a:pt x="126" y="66"/>
                  <a:pt x="33" y="19"/>
                  <a:pt x="0" y="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41" name="Freeform 55"/>
          <p:cNvSpPr>
            <a:spLocks/>
          </p:cNvSpPr>
          <p:nvPr/>
        </p:nvSpPr>
        <p:spPr bwMode="auto">
          <a:xfrm>
            <a:off x="8243888" y="2813050"/>
            <a:ext cx="357187" cy="842963"/>
          </a:xfrm>
          <a:custGeom>
            <a:avLst/>
            <a:gdLst>
              <a:gd name="T0" fmla="*/ 2147483647 w 225"/>
              <a:gd name="T1" fmla="*/ 2147483647 h 531"/>
              <a:gd name="T2" fmla="*/ 2147483647 w 225"/>
              <a:gd name="T3" fmla="*/ 2147483647 h 531"/>
              <a:gd name="T4" fmla="*/ 2147483647 w 225"/>
              <a:gd name="T5" fmla="*/ 2147483647 h 531"/>
              <a:gd name="T6" fmla="*/ 2147483647 w 225"/>
              <a:gd name="T7" fmla="*/ 2147483647 h 531"/>
              <a:gd name="T8" fmla="*/ 2147483647 w 225"/>
              <a:gd name="T9" fmla="*/ 2147483647 h 531"/>
              <a:gd name="T10" fmla="*/ 0 w 225"/>
              <a:gd name="T11" fmla="*/ 0 h 531"/>
              <a:gd name="T12" fmla="*/ 0 60000 65536"/>
              <a:gd name="T13" fmla="*/ 0 60000 65536"/>
              <a:gd name="T14" fmla="*/ 0 60000 65536"/>
              <a:gd name="T15" fmla="*/ 0 60000 65536"/>
              <a:gd name="T16" fmla="*/ 0 60000 65536"/>
              <a:gd name="T17" fmla="*/ 0 60000 65536"/>
              <a:gd name="T18" fmla="*/ 0 w 225"/>
              <a:gd name="T19" fmla="*/ 0 h 531"/>
              <a:gd name="T20" fmla="*/ 225 w 225"/>
              <a:gd name="T21" fmla="*/ 531 h 531"/>
            </a:gdLst>
            <a:ahLst/>
            <a:cxnLst>
              <a:cxn ang="T12">
                <a:pos x="T0" y="T1"/>
              </a:cxn>
              <a:cxn ang="T13">
                <a:pos x="T2" y="T3"/>
              </a:cxn>
              <a:cxn ang="T14">
                <a:pos x="T4" y="T5"/>
              </a:cxn>
              <a:cxn ang="T15">
                <a:pos x="T6" y="T7"/>
              </a:cxn>
              <a:cxn ang="T16">
                <a:pos x="T8" y="T9"/>
              </a:cxn>
              <a:cxn ang="T17">
                <a:pos x="T10" y="T11"/>
              </a:cxn>
            </a:cxnLst>
            <a:rect l="T18" t="T19" r="T20" b="T21"/>
            <a:pathLst>
              <a:path w="225" h="531">
                <a:moveTo>
                  <a:pt x="183" y="531"/>
                </a:moveTo>
                <a:cubicBezTo>
                  <a:pt x="185" y="509"/>
                  <a:pt x="192" y="450"/>
                  <a:pt x="198" y="399"/>
                </a:cubicBezTo>
                <a:cubicBezTo>
                  <a:pt x="204" y="348"/>
                  <a:pt x="213" y="264"/>
                  <a:pt x="216" y="225"/>
                </a:cubicBezTo>
                <a:cubicBezTo>
                  <a:pt x="219" y="186"/>
                  <a:pt x="225" y="187"/>
                  <a:pt x="216" y="165"/>
                </a:cubicBezTo>
                <a:cubicBezTo>
                  <a:pt x="207" y="143"/>
                  <a:pt x="195" y="120"/>
                  <a:pt x="159" y="93"/>
                </a:cubicBezTo>
                <a:cubicBezTo>
                  <a:pt x="123" y="66"/>
                  <a:pt x="33" y="19"/>
                  <a:pt x="0" y="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42" name="Text Box 56"/>
          <p:cNvSpPr txBox="1">
            <a:spLocks noChangeArrowheads="1"/>
          </p:cNvSpPr>
          <p:nvPr/>
        </p:nvSpPr>
        <p:spPr bwMode="auto">
          <a:xfrm>
            <a:off x="4572000" y="3878263"/>
            <a:ext cx="1187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smtClean="0">
                <a:solidFill>
                  <a:srgbClr val="CC6600"/>
                </a:solidFill>
              </a:rPr>
              <a:t>Aggregate</a:t>
            </a:r>
          </a:p>
        </p:txBody>
      </p:sp>
      <p:sp>
        <p:nvSpPr>
          <p:cNvPr id="14343" name="Oval 57"/>
          <p:cNvSpPr>
            <a:spLocks noChangeArrowheads="1"/>
          </p:cNvSpPr>
          <p:nvPr/>
        </p:nvSpPr>
        <p:spPr bwMode="auto">
          <a:xfrm>
            <a:off x="4343400" y="1211263"/>
            <a:ext cx="1524000" cy="7620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44" name="Text Box 58"/>
          <p:cNvSpPr txBox="1">
            <a:spLocks noChangeArrowheads="1"/>
          </p:cNvSpPr>
          <p:nvPr/>
        </p:nvSpPr>
        <p:spPr bwMode="auto">
          <a:xfrm>
            <a:off x="4648200" y="1363663"/>
            <a:ext cx="1039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b="1" dirty="0" smtClean="0">
                <a:solidFill>
                  <a:srgbClr val="333399"/>
                </a:solidFill>
              </a:rPr>
              <a:t>Governor</a:t>
            </a:r>
            <a:r>
              <a:rPr lang="ja-JP" altLang="en-US" sz="1200" b="1" dirty="0" smtClean="0">
                <a:solidFill>
                  <a:srgbClr val="333399"/>
                </a:solidFill>
              </a:rPr>
              <a:t>’</a:t>
            </a:r>
            <a:r>
              <a:rPr lang="en-US" altLang="ja-JP" sz="1200" b="1" dirty="0" smtClean="0">
                <a:solidFill>
                  <a:srgbClr val="333399"/>
                </a:solidFill>
              </a:rPr>
              <a:t>s </a:t>
            </a:r>
          </a:p>
          <a:p>
            <a:pPr defTabSz="914400" eaLnBrk="1" fontAlgn="base" hangingPunct="1">
              <a:spcBef>
                <a:spcPct val="0"/>
              </a:spcBef>
              <a:spcAft>
                <a:spcPct val="0"/>
              </a:spcAft>
            </a:pPr>
            <a:r>
              <a:rPr lang="en-US" sz="1200" b="1" dirty="0" smtClean="0">
                <a:solidFill>
                  <a:srgbClr val="333399"/>
                </a:solidFill>
              </a:rPr>
              <a:t>Office</a:t>
            </a:r>
          </a:p>
        </p:txBody>
      </p:sp>
      <p:sp>
        <p:nvSpPr>
          <p:cNvPr id="14345" name="Oval 59"/>
          <p:cNvSpPr>
            <a:spLocks noChangeArrowheads="1"/>
          </p:cNvSpPr>
          <p:nvPr/>
        </p:nvSpPr>
        <p:spPr bwMode="auto">
          <a:xfrm>
            <a:off x="4495800" y="2887663"/>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46" name="Oval 60"/>
          <p:cNvSpPr>
            <a:spLocks noChangeArrowheads="1"/>
          </p:cNvSpPr>
          <p:nvPr/>
        </p:nvSpPr>
        <p:spPr bwMode="auto">
          <a:xfrm>
            <a:off x="4495800" y="2125663"/>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47" name="Freeform 61"/>
          <p:cNvSpPr>
            <a:spLocks/>
          </p:cNvSpPr>
          <p:nvPr/>
        </p:nvSpPr>
        <p:spPr bwMode="auto">
          <a:xfrm>
            <a:off x="4495800" y="2506663"/>
            <a:ext cx="317500" cy="4572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48" name="Text Box 62"/>
          <p:cNvSpPr txBox="1">
            <a:spLocks noChangeArrowheads="1"/>
          </p:cNvSpPr>
          <p:nvPr/>
        </p:nvSpPr>
        <p:spPr bwMode="auto">
          <a:xfrm rot="-5400000">
            <a:off x="4490244" y="2661444"/>
            <a:ext cx="3778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fees</a:t>
            </a:r>
          </a:p>
        </p:txBody>
      </p:sp>
      <p:sp>
        <p:nvSpPr>
          <p:cNvPr id="14349" name="Freeform 63"/>
          <p:cNvSpPr>
            <a:spLocks/>
          </p:cNvSpPr>
          <p:nvPr/>
        </p:nvSpPr>
        <p:spPr bwMode="auto">
          <a:xfrm flipH="1">
            <a:off x="5334000" y="2582863"/>
            <a:ext cx="317500" cy="4572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50" name="Text Box 64"/>
          <p:cNvSpPr txBox="1">
            <a:spLocks noChangeArrowheads="1"/>
          </p:cNvSpPr>
          <p:nvPr/>
        </p:nvSpPr>
        <p:spPr bwMode="auto">
          <a:xfrm rot="5400000">
            <a:off x="5512594" y="2705894"/>
            <a:ext cx="4667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permit</a:t>
            </a:r>
          </a:p>
        </p:txBody>
      </p:sp>
      <p:sp>
        <p:nvSpPr>
          <p:cNvPr id="14351" name="Text Box 65"/>
          <p:cNvSpPr txBox="1">
            <a:spLocks noChangeArrowheads="1"/>
          </p:cNvSpPr>
          <p:nvPr/>
        </p:nvSpPr>
        <p:spPr bwMode="auto">
          <a:xfrm>
            <a:off x="4648200" y="2278063"/>
            <a:ext cx="811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333399"/>
                </a:solidFill>
              </a:rPr>
              <a:t>DOGAMI</a:t>
            </a:r>
          </a:p>
        </p:txBody>
      </p:sp>
      <p:sp>
        <p:nvSpPr>
          <p:cNvPr id="14352" name="Text Box 66"/>
          <p:cNvSpPr txBox="1">
            <a:spLocks noChangeArrowheads="1"/>
          </p:cNvSpPr>
          <p:nvPr/>
        </p:nvSpPr>
        <p:spPr bwMode="auto">
          <a:xfrm>
            <a:off x="4643484" y="2963863"/>
            <a:ext cx="8603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b="1" dirty="0" smtClean="0">
                <a:solidFill>
                  <a:srgbClr val="333399"/>
                </a:solidFill>
              </a:rPr>
              <a:t>OCAPA</a:t>
            </a:r>
          </a:p>
          <a:p>
            <a:pPr algn="ctr" defTabSz="914400" eaLnBrk="1" fontAlgn="base" hangingPunct="1">
              <a:spcBef>
                <a:spcPct val="0"/>
              </a:spcBef>
              <a:spcAft>
                <a:spcPct val="0"/>
              </a:spcAft>
            </a:pPr>
            <a:r>
              <a:rPr lang="en-US" sz="1200" b="1" dirty="0" smtClean="0">
                <a:solidFill>
                  <a:srgbClr val="333399"/>
                </a:solidFill>
              </a:rPr>
              <a:t>Members</a:t>
            </a:r>
          </a:p>
        </p:txBody>
      </p:sp>
      <p:sp>
        <p:nvSpPr>
          <p:cNvPr id="14353" name="Freeform 67"/>
          <p:cNvSpPr>
            <a:spLocks/>
          </p:cNvSpPr>
          <p:nvPr/>
        </p:nvSpPr>
        <p:spPr bwMode="auto">
          <a:xfrm>
            <a:off x="4495800" y="3268663"/>
            <a:ext cx="317500" cy="4572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54" name="Freeform 68"/>
          <p:cNvSpPr>
            <a:spLocks/>
          </p:cNvSpPr>
          <p:nvPr/>
        </p:nvSpPr>
        <p:spPr bwMode="auto">
          <a:xfrm flipH="1">
            <a:off x="5334000" y="3268663"/>
            <a:ext cx="317500" cy="4572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55" name="Text Box 69"/>
          <p:cNvSpPr txBox="1">
            <a:spLocks noChangeArrowheads="1"/>
          </p:cNvSpPr>
          <p:nvPr/>
        </p:nvSpPr>
        <p:spPr bwMode="auto">
          <a:xfrm rot="-3459153">
            <a:off x="4678362" y="4835526"/>
            <a:ext cx="581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Gravel &amp;</a:t>
            </a:r>
          </a:p>
          <a:p>
            <a:pPr defTabSz="914400" eaLnBrk="1" fontAlgn="base" hangingPunct="1">
              <a:spcBef>
                <a:spcPct val="0"/>
              </a:spcBef>
              <a:spcAft>
                <a:spcPct val="0"/>
              </a:spcAft>
            </a:pPr>
            <a:r>
              <a:rPr lang="en-US" sz="800" dirty="0" smtClean="0">
                <a:solidFill>
                  <a:srgbClr val="000000"/>
                </a:solidFill>
              </a:rPr>
              <a:t>Rock</a:t>
            </a:r>
          </a:p>
        </p:txBody>
      </p:sp>
      <p:sp>
        <p:nvSpPr>
          <p:cNvPr id="14356" name="Oval 70"/>
          <p:cNvSpPr>
            <a:spLocks noChangeArrowheads="1"/>
          </p:cNvSpPr>
          <p:nvPr/>
        </p:nvSpPr>
        <p:spPr bwMode="auto">
          <a:xfrm>
            <a:off x="7239000" y="2659063"/>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57" name="Freeform 71"/>
          <p:cNvSpPr>
            <a:spLocks/>
          </p:cNvSpPr>
          <p:nvPr/>
        </p:nvSpPr>
        <p:spPr bwMode="auto">
          <a:xfrm flipH="1">
            <a:off x="5486400" y="1820863"/>
            <a:ext cx="317500" cy="4572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58" name="Text Box 72"/>
          <p:cNvSpPr txBox="1">
            <a:spLocks noChangeArrowheads="1"/>
          </p:cNvSpPr>
          <p:nvPr/>
        </p:nvSpPr>
        <p:spPr bwMode="auto">
          <a:xfrm rot="5400000">
            <a:off x="5676107" y="1935956"/>
            <a:ext cx="444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policy</a:t>
            </a:r>
          </a:p>
        </p:txBody>
      </p:sp>
      <p:sp>
        <p:nvSpPr>
          <p:cNvPr id="14359" name="Text Box 73"/>
          <p:cNvSpPr txBox="1">
            <a:spLocks noChangeArrowheads="1"/>
          </p:cNvSpPr>
          <p:nvPr/>
        </p:nvSpPr>
        <p:spPr bwMode="auto">
          <a:xfrm>
            <a:off x="7391400" y="2811463"/>
            <a:ext cx="836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333399"/>
                </a:solidFill>
              </a:rPr>
              <a:t>Counties</a:t>
            </a:r>
          </a:p>
        </p:txBody>
      </p:sp>
      <p:sp>
        <p:nvSpPr>
          <p:cNvPr id="14360" name="Text Box 74"/>
          <p:cNvSpPr txBox="1">
            <a:spLocks noChangeArrowheads="1"/>
          </p:cNvSpPr>
          <p:nvPr/>
        </p:nvSpPr>
        <p:spPr bwMode="auto">
          <a:xfrm rot="3016458">
            <a:off x="6019007" y="1745456"/>
            <a:ext cx="444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policy</a:t>
            </a:r>
          </a:p>
        </p:txBody>
      </p:sp>
      <p:sp>
        <p:nvSpPr>
          <p:cNvPr id="14361" name="Text Box 75"/>
          <p:cNvSpPr txBox="1">
            <a:spLocks noChangeArrowheads="1"/>
          </p:cNvSpPr>
          <p:nvPr/>
        </p:nvSpPr>
        <p:spPr bwMode="auto">
          <a:xfrm rot="3287019">
            <a:off x="7635081" y="1269207"/>
            <a:ext cx="611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Planning </a:t>
            </a:r>
          </a:p>
          <a:p>
            <a:pPr defTabSz="914400" eaLnBrk="1" fontAlgn="base" hangingPunct="1">
              <a:spcBef>
                <a:spcPct val="0"/>
              </a:spcBef>
              <a:spcAft>
                <a:spcPct val="0"/>
              </a:spcAft>
            </a:pPr>
            <a:r>
              <a:rPr lang="en-US" sz="800" dirty="0" smtClean="0">
                <a:solidFill>
                  <a:srgbClr val="000000"/>
                </a:solidFill>
              </a:rPr>
              <a:t>Goals</a:t>
            </a:r>
          </a:p>
        </p:txBody>
      </p:sp>
      <p:sp>
        <p:nvSpPr>
          <p:cNvPr id="14362" name="Oval 76"/>
          <p:cNvSpPr>
            <a:spLocks noChangeArrowheads="1"/>
          </p:cNvSpPr>
          <p:nvPr/>
        </p:nvSpPr>
        <p:spPr bwMode="auto">
          <a:xfrm>
            <a:off x="6019800" y="2133600"/>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63" name="Freeform 77"/>
          <p:cNvSpPr>
            <a:spLocks/>
          </p:cNvSpPr>
          <p:nvPr/>
        </p:nvSpPr>
        <p:spPr bwMode="auto">
          <a:xfrm>
            <a:off x="5572125" y="919163"/>
            <a:ext cx="2951163" cy="1812925"/>
          </a:xfrm>
          <a:custGeom>
            <a:avLst/>
            <a:gdLst>
              <a:gd name="T0" fmla="*/ 2147483647 w 1859"/>
              <a:gd name="T1" fmla="*/ 2147483647 h 1142"/>
              <a:gd name="T2" fmla="*/ 2147483647 w 1859"/>
              <a:gd name="T3" fmla="*/ 2147483647 h 1142"/>
              <a:gd name="T4" fmla="*/ 0 w 1859"/>
              <a:gd name="T5" fmla="*/ 2147483647 h 1142"/>
              <a:gd name="T6" fmla="*/ 0 60000 65536"/>
              <a:gd name="T7" fmla="*/ 0 60000 65536"/>
              <a:gd name="T8" fmla="*/ 0 60000 65536"/>
              <a:gd name="T9" fmla="*/ 0 w 1859"/>
              <a:gd name="T10" fmla="*/ 0 h 1142"/>
              <a:gd name="T11" fmla="*/ 1859 w 1859"/>
              <a:gd name="T12" fmla="*/ 1142 h 1142"/>
            </a:gdLst>
            <a:ahLst/>
            <a:cxnLst>
              <a:cxn ang="T6">
                <a:pos x="T0" y="T1"/>
              </a:cxn>
              <a:cxn ang="T7">
                <a:pos x="T2" y="T3"/>
              </a:cxn>
              <a:cxn ang="T8">
                <a:pos x="T4" y="T5"/>
              </a:cxn>
            </a:cxnLst>
            <a:rect l="T9" t="T10" r="T11" b="T12"/>
            <a:pathLst>
              <a:path w="1859" h="1142">
                <a:moveTo>
                  <a:pt x="1324" y="1142"/>
                </a:moveTo>
                <a:cubicBezTo>
                  <a:pt x="1376" y="976"/>
                  <a:pt x="1859" y="292"/>
                  <a:pt x="1638" y="146"/>
                </a:cubicBezTo>
                <a:cubicBezTo>
                  <a:pt x="1417" y="0"/>
                  <a:pt x="341" y="243"/>
                  <a:pt x="0" y="268"/>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64" name="Text Box 78"/>
          <p:cNvSpPr txBox="1">
            <a:spLocks noChangeArrowheads="1"/>
          </p:cNvSpPr>
          <p:nvPr/>
        </p:nvSpPr>
        <p:spPr bwMode="auto">
          <a:xfrm>
            <a:off x="6084886" y="2173859"/>
            <a:ext cx="1052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b="1" dirty="0" smtClean="0">
                <a:solidFill>
                  <a:srgbClr val="333399"/>
                </a:solidFill>
              </a:rPr>
              <a:t>DEQ&amp;WRD</a:t>
            </a:r>
          </a:p>
          <a:p>
            <a:pPr algn="ctr" defTabSz="914400" eaLnBrk="1" fontAlgn="base" hangingPunct="1">
              <a:spcBef>
                <a:spcPct val="0"/>
              </a:spcBef>
              <a:spcAft>
                <a:spcPct val="0"/>
              </a:spcAft>
            </a:pPr>
            <a:r>
              <a:rPr lang="en-US" sz="1200" b="1" dirty="0" smtClean="0">
                <a:solidFill>
                  <a:srgbClr val="333399"/>
                </a:solidFill>
              </a:rPr>
              <a:t>AQ/Wtr Res</a:t>
            </a:r>
          </a:p>
        </p:txBody>
      </p:sp>
      <p:sp>
        <p:nvSpPr>
          <p:cNvPr id="14365" name="Oval 79"/>
          <p:cNvSpPr>
            <a:spLocks noChangeArrowheads="1"/>
          </p:cNvSpPr>
          <p:nvPr/>
        </p:nvSpPr>
        <p:spPr bwMode="auto">
          <a:xfrm>
            <a:off x="7315200" y="3570288"/>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66" name="Oval 80"/>
          <p:cNvSpPr>
            <a:spLocks noChangeArrowheads="1"/>
          </p:cNvSpPr>
          <p:nvPr/>
        </p:nvSpPr>
        <p:spPr bwMode="auto">
          <a:xfrm>
            <a:off x="7086600" y="4560888"/>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67" name="Oval 81"/>
          <p:cNvSpPr>
            <a:spLocks noChangeArrowheads="1"/>
          </p:cNvSpPr>
          <p:nvPr/>
        </p:nvSpPr>
        <p:spPr bwMode="auto">
          <a:xfrm>
            <a:off x="3048000" y="2125663"/>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68" name="Oval 82"/>
          <p:cNvSpPr>
            <a:spLocks noChangeArrowheads="1"/>
          </p:cNvSpPr>
          <p:nvPr/>
        </p:nvSpPr>
        <p:spPr bwMode="auto">
          <a:xfrm>
            <a:off x="1905000" y="2659063"/>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69" name="Oval 83"/>
          <p:cNvSpPr>
            <a:spLocks noChangeArrowheads="1"/>
          </p:cNvSpPr>
          <p:nvPr/>
        </p:nvSpPr>
        <p:spPr bwMode="auto">
          <a:xfrm>
            <a:off x="1981200" y="3573463"/>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70" name="Oval 84"/>
          <p:cNvSpPr>
            <a:spLocks noChangeArrowheads="1"/>
          </p:cNvSpPr>
          <p:nvPr/>
        </p:nvSpPr>
        <p:spPr bwMode="auto">
          <a:xfrm>
            <a:off x="2362200" y="4564063"/>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71" name="Oval 85"/>
          <p:cNvSpPr>
            <a:spLocks noChangeArrowheads="1"/>
          </p:cNvSpPr>
          <p:nvPr/>
        </p:nvSpPr>
        <p:spPr bwMode="auto">
          <a:xfrm>
            <a:off x="3581400" y="5326063"/>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72" name="Oval 86"/>
          <p:cNvSpPr>
            <a:spLocks noChangeArrowheads="1"/>
          </p:cNvSpPr>
          <p:nvPr/>
        </p:nvSpPr>
        <p:spPr bwMode="auto">
          <a:xfrm>
            <a:off x="5638800" y="5322888"/>
            <a:ext cx="1143000" cy="533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73" name="Text Box 87"/>
          <p:cNvSpPr txBox="1">
            <a:spLocks noChangeArrowheads="1"/>
          </p:cNvSpPr>
          <p:nvPr/>
        </p:nvSpPr>
        <p:spPr bwMode="auto">
          <a:xfrm>
            <a:off x="3124200" y="2278063"/>
            <a:ext cx="1047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333399"/>
                </a:solidFill>
              </a:rPr>
              <a:t>State Lands</a:t>
            </a:r>
          </a:p>
        </p:txBody>
      </p:sp>
      <p:sp>
        <p:nvSpPr>
          <p:cNvPr id="14374" name="Text Box 88"/>
          <p:cNvSpPr txBox="1">
            <a:spLocks noChangeArrowheads="1"/>
          </p:cNvSpPr>
          <p:nvPr/>
        </p:nvSpPr>
        <p:spPr bwMode="auto">
          <a:xfrm>
            <a:off x="2133600" y="2811463"/>
            <a:ext cx="606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333399"/>
                </a:solidFill>
              </a:rPr>
              <a:t>DLCD</a:t>
            </a:r>
          </a:p>
        </p:txBody>
      </p:sp>
      <p:sp>
        <p:nvSpPr>
          <p:cNvPr id="14375" name="Text Box 89"/>
          <p:cNvSpPr txBox="1">
            <a:spLocks noChangeArrowheads="1"/>
          </p:cNvSpPr>
          <p:nvPr/>
        </p:nvSpPr>
        <p:spPr bwMode="auto">
          <a:xfrm>
            <a:off x="2057400" y="3725863"/>
            <a:ext cx="996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000000"/>
                </a:solidFill>
              </a:rPr>
              <a:t>Agriculture</a:t>
            </a:r>
          </a:p>
        </p:txBody>
      </p:sp>
      <p:sp>
        <p:nvSpPr>
          <p:cNvPr id="14376" name="Text Box 90"/>
          <p:cNvSpPr txBox="1">
            <a:spLocks noChangeArrowheads="1"/>
          </p:cNvSpPr>
          <p:nvPr/>
        </p:nvSpPr>
        <p:spPr bwMode="auto">
          <a:xfrm>
            <a:off x="2667000" y="4716463"/>
            <a:ext cx="498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000000"/>
                </a:solidFill>
              </a:rPr>
              <a:t>Fish</a:t>
            </a:r>
          </a:p>
        </p:txBody>
      </p:sp>
      <p:sp>
        <p:nvSpPr>
          <p:cNvPr id="14377" name="Text Box 91"/>
          <p:cNvSpPr txBox="1">
            <a:spLocks noChangeArrowheads="1"/>
          </p:cNvSpPr>
          <p:nvPr/>
        </p:nvSpPr>
        <p:spPr bwMode="auto">
          <a:xfrm>
            <a:off x="3810000" y="5402263"/>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b="1" dirty="0" smtClean="0">
                <a:solidFill>
                  <a:srgbClr val="000000"/>
                </a:solidFill>
              </a:rPr>
              <a:t>USFS &amp;</a:t>
            </a:r>
            <a:br>
              <a:rPr lang="en-US" sz="1200" b="1" dirty="0" smtClean="0">
                <a:solidFill>
                  <a:srgbClr val="000000"/>
                </a:solidFill>
              </a:rPr>
            </a:br>
            <a:r>
              <a:rPr lang="en-US" sz="1200" b="1" dirty="0" smtClean="0">
                <a:solidFill>
                  <a:srgbClr val="000000"/>
                </a:solidFill>
              </a:rPr>
              <a:t>BLM</a:t>
            </a:r>
          </a:p>
        </p:txBody>
      </p:sp>
      <p:sp>
        <p:nvSpPr>
          <p:cNvPr id="14378" name="Oval 92"/>
          <p:cNvSpPr>
            <a:spLocks noChangeArrowheads="1"/>
          </p:cNvSpPr>
          <p:nvPr/>
        </p:nvSpPr>
        <p:spPr bwMode="auto">
          <a:xfrm>
            <a:off x="914400" y="3040063"/>
            <a:ext cx="838200" cy="4572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79" name="Oval 93"/>
          <p:cNvSpPr>
            <a:spLocks noChangeArrowheads="1"/>
          </p:cNvSpPr>
          <p:nvPr/>
        </p:nvSpPr>
        <p:spPr bwMode="auto">
          <a:xfrm>
            <a:off x="914400" y="3649663"/>
            <a:ext cx="838200" cy="4572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80" name="Oval 94"/>
          <p:cNvSpPr>
            <a:spLocks noChangeArrowheads="1"/>
          </p:cNvSpPr>
          <p:nvPr/>
        </p:nvSpPr>
        <p:spPr bwMode="auto">
          <a:xfrm>
            <a:off x="914400" y="4259263"/>
            <a:ext cx="838200" cy="4572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81" name="Oval 95"/>
          <p:cNvSpPr>
            <a:spLocks noChangeArrowheads="1"/>
          </p:cNvSpPr>
          <p:nvPr/>
        </p:nvSpPr>
        <p:spPr bwMode="auto">
          <a:xfrm>
            <a:off x="914400" y="4868863"/>
            <a:ext cx="838200" cy="4572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82" name="Oval 96"/>
          <p:cNvSpPr>
            <a:spLocks noChangeArrowheads="1"/>
          </p:cNvSpPr>
          <p:nvPr/>
        </p:nvSpPr>
        <p:spPr bwMode="auto">
          <a:xfrm>
            <a:off x="3124200" y="1363663"/>
            <a:ext cx="838200" cy="4572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83" name="Oval 97"/>
          <p:cNvSpPr>
            <a:spLocks noChangeArrowheads="1"/>
          </p:cNvSpPr>
          <p:nvPr/>
        </p:nvSpPr>
        <p:spPr bwMode="auto">
          <a:xfrm>
            <a:off x="2133600" y="1592263"/>
            <a:ext cx="838200" cy="4572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84" name="Oval 98"/>
          <p:cNvSpPr>
            <a:spLocks noChangeArrowheads="1"/>
          </p:cNvSpPr>
          <p:nvPr/>
        </p:nvSpPr>
        <p:spPr bwMode="auto">
          <a:xfrm>
            <a:off x="2057400" y="5326063"/>
            <a:ext cx="838200" cy="4572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85" name="Text Box 99"/>
          <p:cNvSpPr txBox="1">
            <a:spLocks noChangeArrowheads="1"/>
          </p:cNvSpPr>
          <p:nvPr/>
        </p:nvSpPr>
        <p:spPr bwMode="auto">
          <a:xfrm>
            <a:off x="3276600" y="1363663"/>
            <a:ext cx="59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dirty="0" smtClean="0">
                <a:solidFill>
                  <a:srgbClr val="000000"/>
                </a:solidFill>
              </a:rPr>
              <a:t>NOAA/</a:t>
            </a:r>
          </a:p>
          <a:p>
            <a:pPr algn="ctr" defTabSz="914400" eaLnBrk="1" fontAlgn="base" hangingPunct="1">
              <a:spcBef>
                <a:spcPct val="0"/>
              </a:spcBef>
              <a:spcAft>
                <a:spcPct val="0"/>
              </a:spcAft>
            </a:pPr>
            <a:r>
              <a:rPr lang="en-US" sz="1000" b="1" dirty="0" smtClean="0">
                <a:solidFill>
                  <a:srgbClr val="000000"/>
                </a:solidFill>
              </a:rPr>
              <a:t>NMFS</a:t>
            </a:r>
          </a:p>
        </p:txBody>
      </p:sp>
      <p:sp>
        <p:nvSpPr>
          <p:cNvPr id="14386" name="Text Box 100"/>
          <p:cNvSpPr txBox="1">
            <a:spLocks noChangeArrowheads="1"/>
          </p:cNvSpPr>
          <p:nvPr/>
        </p:nvSpPr>
        <p:spPr bwMode="auto">
          <a:xfrm>
            <a:off x="2128918" y="1592263"/>
            <a:ext cx="804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dirty="0" smtClean="0">
                <a:solidFill>
                  <a:srgbClr val="000000"/>
                </a:solidFill>
              </a:rPr>
              <a:t>Corps of</a:t>
            </a:r>
          </a:p>
          <a:p>
            <a:pPr algn="ctr" defTabSz="914400" eaLnBrk="1" fontAlgn="base" hangingPunct="1">
              <a:spcBef>
                <a:spcPct val="0"/>
              </a:spcBef>
              <a:spcAft>
                <a:spcPct val="0"/>
              </a:spcAft>
            </a:pPr>
            <a:r>
              <a:rPr lang="en-US" sz="1000" b="1" dirty="0" smtClean="0">
                <a:solidFill>
                  <a:srgbClr val="000000"/>
                </a:solidFill>
              </a:rPr>
              <a:t>Engineers</a:t>
            </a:r>
          </a:p>
        </p:txBody>
      </p:sp>
      <p:sp>
        <p:nvSpPr>
          <p:cNvPr id="14387" name="Freeform 101"/>
          <p:cNvSpPr>
            <a:spLocks/>
          </p:cNvSpPr>
          <p:nvPr/>
        </p:nvSpPr>
        <p:spPr bwMode="auto">
          <a:xfrm flipH="1">
            <a:off x="3733800" y="1668463"/>
            <a:ext cx="317500" cy="5334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88" name="Text Box 102"/>
          <p:cNvSpPr txBox="1">
            <a:spLocks noChangeArrowheads="1"/>
          </p:cNvSpPr>
          <p:nvPr/>
        </p:nvSpPr>
        <p:spPr bwMode="auto">
          <a:xfrm>
            <a:off x="3352800" y="1820863"/>
            <a:ext cx="51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ESA</a:t>
            </a:r>
          </a:p>
          <a:p>
            <a:pPr defTabSz="914400" eaLnBrk="1" fontAlgn="base" hangingPunct="1">
              <a:spcBef>
                <a:spcPct val="0"/>
              </a:spcBef>
              <a:spcAft>
                <a:spcPct val="0"/>
              </a:spcAft>
            </a:pPr>
            <a:r>
              <a:rPr lang="en-US" sz="800" dirty="0" smtClean="0">
                <a:solidFill>
                  <a:srgbClr val="000000"/>
                </a:solidFill>
              </a:rPr>
              <a:t>Review</a:t>
            </a:r>
          </a:p>
        </p:txBody>
      </p:sp>
      <p:sp>
        <p:nvSpPr>
          <p:cNvPr id="14389" name="Freeform 103"/>
          <p:cNvSpPr>
            <a:spLocks/>
          </p:cNvSpPr>
          <p:nvPr/>
        </p:nvSpPr>
        <p:spPr bwMode="auto">
          <a:xfrm rot="2565255">
            <a:off x="4148138" y="1612900"/>
            <a:ext cx="161925" cy="733425"/>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90" name="Text Box 104"/>
          <p:cNvSpPr txBox="1">
            <a:spLocks noChangeArrowheads="1"/>
          </p:cNvSpPr>
          <p:nvPr/>
        </p:nvSpPr>
        <p:spPr bwMode="auto">
          <a:xfrm rot="-2303710">
            <a:off x="4114800" y="1897063"/>
            <a:ext cx="4445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policy</a:t>
            </a:r>
          </a:p>
        </p:txBody>
      </p:sp>
      <p:sp>
        <p:nvSpPr>
          <p:cNvPr id="14391" name="Freeform 105"/>
          <p:cNvSpPr>
            <a:spLocks/>
          </p:cNvSpPr>
          <p:nvPr/>
        </p:nvSpPr>
        <p:spPr bwMode="auto">
          <a:xfrm rot="19034745" flipH="1">
            <a:off x="3048000" y="1744663"/>
            <a:ext cx="85725" cy="5334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92" name="Text Box 106"/>
          <p:cNvSpPr txBox="1">
            <a:spLocks noChangeArrowheads="1"/>
          </p:cNvSpPr>
          <p:nvPr/>
        </p:nvSpPr>
        <p:spPr bwMode="auto">
          <a:xfrm rot="2687747">
            <a:off x="2743200" y="1973263"/>
            <a:ext cx="466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404 </a:t>
            </a:r>
          </a:p>
          <a:p>
            <a:pPr defTabSz="914400" eaLnBrk="1" fontAlgn="base" hangingPunct="1">
              <a:spcBef>
                <a:spcPct val="0"/>
              </a:spcBef>
              <a:spcAft>
                <a:spcPct val="0"/>
              </a:spcAft>
            </a:pPr>
            <a:r>
              <a:rPr lang="en-US" sz="800" dirty="0" smtClean="0">
                <a:solidFill>
                  <a:srgbClr val="000000"/>
                </a:solidFill>
              </a:rPr>
              <a:t>permit</a:t>
            </a:r>
          </a:p>
        </p:txBody>
      </p:sp>
      <p:sp>
        <p:nvSpPr>
          <p:cNvPr id="14393" name="Freeform 107"/>
          <p:cNvSpPr>
            <a:spLocks/>
          </p:cNvSpPr>
          <p:nvPr/>
        </p:nvSpPr>
        <p:spPr bwMode="auto">
          <a:xfrm rot="19034745" flipH="1">
            <a:off x="5978525" y="1501775"/>
            <a:ext cx="161925" cy="8382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94" name="Freeform 108"/>
          <p:cNvSpPr>
            <a:spLocks/>
          </p:cNvSpPr>
          <p:nvPr/>
        </p:nvSpPr>
        <p:spPr bwMode="auto">
          <a:xfrm>
            <a:off x="1758950" y="992188"/>
            <a:ext cx="2946400" cy="1743075"/>
          </a:xfrm>
          <a:custGeom>
            <a:avLst/>
            <a:gdLst>
              <a:gd name="T0" fmla="*/ 2147483647 w 1856"/>
              <a:gd name="T1" fmla="*/ 2147483647 h 1098"/>
              <a:gd name="T2" fmla="*/ 2147483647 w 1856"/>
              <a:gd name="T3" fmla="*/ 2147483647 h 1098"/>
              <a:gd name="T4" fmla="*/ 2147483647 w 1856"/>
              <a:gd name="T5" fmla="*/ 2147483647 h 1098"/>
              <a:gd name="T6" fmla="*/ 0 60000 65536"/>
              <a:gd name="T7" fmla="*/ 0 60000 65536"/>
              <a:gd name="T8" fmla="*/ 0 60000 65536"/>
              <a:gd name="T9" fmla="*/ 0 w 1856"/>
              <a:gd name="T10" fmla="*/ 0 h 1098"/>
              <a:gd name="T11" fmla="*/ 1856 w 1856"/>
              <a:gd name="T12" fmla="*/ 1098 h 1098"/>
            </a:gdLst>
            <a:ahLst/>
            <a:cxnLst>
              <a:cxn ang="T6">
                <a:pos x="T0" y="T1"/>
              </a:cxn>
              <a:cxn ang="T7">
                <a:pos x="T2" y="T3"/>
              </a:cxn>
              <a:cxn ang="T8">
                <a:pos x="T4" y="T5"/>
              </a:cxn>
            </a:cxnLst>
            <a:rect l="T9" t="T10" r="T11" b="T12"/>
            <a:pathLst>
              <a:path w="1856" h="1098">
                <a:moveTo>
                  <a:pt x="332" y="1098"/>
                </a:moveTo>
                <a:cubicBezTo>
                  <a:pt x="319" y="940"/>
                  <a:pt x="0" y="296"/>
                  <a:pt x="254" y="148"/>
                </a:cubicBezTo>
                <a:cubicBezTo>
                  <a:pt x="508" y="0"/>
                  <a:pt x="1522" y="197"/>
                  <a:pt x="1856" y="21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95" name="Freeform 109"/>
          <p:cNvSpPr>
            <a:spLocks/>
          </p:cNvSpPr>
          <p:nvPr/>
        </p:nvSpPr>
        <p:spPr bwMode="auto">
          <a:xfrm rot="2565255" flipH="1" flipV="1">
            <a:off x="2971800" y="4941888"/>
            <a:ext cx="161925" cy="733425"/>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396" name="Text Box 110"/>
          <p:cNvSpPr txBox="1">
            <a:spLocks noChangeArrowheads="1"/>
          </p:cNvSpPr>
          <p:nvPr/>
        </p:nvSpPr>
        <p:spPr bwMode="auto">
          <a:xfrm>
            <a:off x="990600" y="304006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000000"/>
                </a:solidFill>
              </a:rPr>
              <a:t>State</a:t>
            </a:r>
          </a:p>
          <a:p>
            <a:pPr algn="ctr" defTabSz="914400" eaLnBrk="1" fontAlgn="base" hangingPunct="1">
              <a:spcBef>
                <a:spcPct val="0"/>
              </a:spcBef>
              <a:spcAft>
                <a:spcPct val="0"/>
              </a:spcAft>
            </a:pPr>
            <a:r>
              <a:rPr lang="en-US" sz="1200" b="1" dirty="0" smtClean="0">
                <a:solidFill>
                  <a:srgbClr val="000000"/>
                </a:solidFill>
              </a:rPr>
              <a:t>Forests</a:t>
            </a:r>
          </a:p>
        </p:txBody>
      </p:sp>
      <p:sp>
        <p:nvSpPr>
          <p:cNvPr id="14397" name="Text Box 111"/>
          <p:cNvSpPr txBox="1">
            <a:spLocks noChangeArrowheads="1"/>
          </p:cNvSpPr>
          <p:nvPr/>
        </p:nvSpPr>
        <p:spPr bwMode="auto">
          <a:xfrm>
            <a:off x="1006475" y="3649663"/>
            <a:ext cx="708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b="1" dirty="0" smtClean="0">
                <a:solidFill>
                  <a:srgbClr val="333399"/>
                </a:solidFill>
              </a:rPr>
              <a:t>Farm</a:t>
            </a:r>
          </a:p>
          <a:p>
            <a:pPr algn="ctr" defTabSz="914400" eaLnBrk="1" fontAlgn="base" hangingPunct="1">
              <a:spcBef>
                <a:spcPct val="0"/>
              </a:spcBef>
              <a:spcAft>
                <a:spcPct val="0"/>
              </a:spcAft>
            </a:pPr>
            <a:r>
              <a:rPr lang="en-US" sz="1200" b="1" dirty="0" smtClean="0">
                <a:solidFill>
                  <a:srgbClr val="333399"/>
                </a:solidFill>
              </a:rPr>
              <a:t>Bureau</a:t>
            </a:r>
          </a:p>
        </p:txBody>
      </p:sp>
      <p:sp>
        <p:nvSpPr>
          <p:cNvPr id="14398" name="Text Box 112"/>
          <p:cNvSpPr txBox="1">
            <a:spLocks noChangeArrowheads="1"/>
          </p:cNvSpPr>
          <p:nvPr/>
        </p:nvSpPr>
        <p:spPr bwMode="auto">
          <a:xfrm>
            <a:off x="905010" y="4259263"/>
            <a:ext cx="872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b="1" dirty="0" smtClean="0">
                <a:solidFill>
                  <a:srgbClr val="333399"/>
                </a:solidFill>
              </a:rPr>
              <a:t>State</a:t>
            </a:r>
          </a:p>
          <a:p>
            <a:pPr algn="ctr" defTabSz="914400" eaLnBrk="1" fontAlgn="base" hangingPunct="1">
              <a:spcBef>
                <a:spcPct val="0"/>
              </a:spcBef>
              <a:spcAft>
                <a:spcPct val="0"/>
              </a:spcAft>
            </a:pPr>
            <a:r>
              <a:rPr lang="en-US" sz="1200" b="1" dirty="0" smtClean="0">
                <a:solidFill>
                  <a:srgbClr val="333399"/>
                </a:solidFill>
              </a:rPr>
              <a:t>Ag. Dept</a:t>
            </a:r>
            <a:r>
              <a:rPr lang="en-US" sz="1200" b="1" dirty="0" smtClean="0">
                <a:solidFill>
                  <a:srgbClr val="000000"/>
                </a:solidFill>
              </a:rPr>
              <a:t>.</a:t>
            </a:r>
          </a:p>
        </p:txBody>
      </p:sp>
      <p:sp>
        <p:nvSpPr>
          <p:cNvPr id="14399" name="Text Box 113"/>
          <p:cNvSpPr txBox="1">
            <a:spLocks noChangeArrowheads="1"/>
          </p:cNvSpPr>
          <p:nvPr/>
        </p:nvSpPr>
        <p:spPr bwMode="auto">
          <a:xfrm>
            <a:off x="990600" y="4945063"/>
            <a:ext cx="614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000000"/>
                </a:solidFill>
              </a:rPr>
              <a:t>NRCS</a:t>
            </a:r>
          </a:p>
        </p:txBody>
      </p:sp>
      <p:sp>
        <p:nvSpPr>
          <p:cNvPr id="14400" name="Text Box 114"/>
          <p:cNvSpPr txBox="1">
            <a:spLocks noChangeArrowheads="1"/>
          </p:cNvSpPr>
          <p:nvPr/>
        </p:nvSpPr>
        <p:spPr bwMode="auto">
          <a:xfrm>
            <a:off x="2063750" y="5402263"/>
            <a:ext cx="760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333399"/>
                </a:solidFill>
              </a:rPr>
              <a:t>ODF&amp;W</a:t>
            </a:r>
          </a:p>
        </p:txBody>
      </p:sp>
      <p:sp>
        <p:nvSpPr>
          <p:cNvPr id="14401" name="Text Box 115"/>
          <p:cNvSpPr txBox="1">
            <a:spLocks noChangeArrowheads="1"/>
          </p:cNvSpPr>
          <p:nvPr/>
        </p:nvSpPr>
        <p:spPr bwMode="auto">
          <a:xfrm>
            <a:off x="7620000" y="3722688"/>
            <a:ext cx="598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333399"/>
                </a:solidFill>
              </a:rPr>
              <a:t>Cities</a:t>
            </a:r>
          </a:p>
        </p:txBody>
      </p:sp>
      <p:sp>
        <p:nvSpPr>
          <p:cNvPr id="14402" name="Text Box 116"/>
          <p:cNvSpPr txBox="1">
            <a:spLocks noChangeArrowheads="1"/>
          </p:cNvSpPr>
          <p:nvPr/>
        </p:nvSpPr>
        <p:spPr bwMode="auto">
          <a:xfrm>
            <a:off x="7315200" y="4713288"/>
            <a:ext cx="625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dirty="0" smtClean="0">
                <a:solidFill>
                  <a:srgbClr val="333399"/>
                </a:solidFill>
              </a:rPr>
              <a:t>ODOT</a:t>
            </a:r>
          </a:p>
        </p:txBody>
      </p:sp>
      <p:sp>
        <p:nvSpPr>
          <p:cNvPr id="14403" name="Text Box 117"/>
          <p:cNvSpPr txBox="1">
            <a:spLocks noChangeArrowheads="1"/>
          </p:cNvSpPr>
          <p:nvPr/>
        </p:nvSpPr>
        <p:spPr bwMode="auto">
          <a:xfrm>
            <a:off x="5638800" y="5399088"/>
            <a:ext cx="1125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b="1" dirty="0" smtClean="0">
                <a:solidFill>
                  <a:srgbClr val="333399"/>
                </a:solidFill>
              </a:rPr>
              <a:t>1000 Friends</a:t>
            </a:r>
          </a:p>
          <a:p>
            <a:pPr defTabSz="914400" eaLnBrk="1" fontAlgn="base" hangingPunct="1">
              <a:spcBef>
                <a:spcPct val="0"/>
              </a:spcBef>
              <a:spcAft>
                <a:spcPct val="0"/>
              </a:spcAft>
            </a:pPr>
            <a:r>
              <a:rPr lang="en-US" sz="1200" b="1" dirty="0" smtClean="0">
                <a:solidFill>
                  <a:srgbClr val="333399"/>
                </a:solidFill>
              </a:rPr>
              <a:t>LWV</a:t>
            </a:r>
          </a:p>
        </p:txBody>
      </p:sp>
      <p:sp>
        <p:nvSpPr>
          <p:cNvPr id="14404" name="Freeform 118"/>
          <p:cNvSpPr>
            <a:spLocks/>
          </p:cNvSpPr>
          <p:nvPr/>
        </p:nvSpPr>
        <p:spPr bwMode="auto">
          <a:xfrm>
            <a:off x="533400" y="1592263"/>
            <a:ext cx="2603500" cy="4630737"/>
          </a:xfrm>
          <a:custGeom>
            <a:avLst/>
            <a:gdLst>
              <a:gd name="T0" fmla="*/ 2147483647 w 1640"/>
              <a:gd name="T1" fmla="*/ 2147483647 h 2917"/>
              <a:gd name="T2" fmla="*/ 2147483647 w 1640"/>
              <a:gd name="T3" fmla="*/ 2147483647 h 2917"/>
              <a:gd name="T4" fmla="*/ 2147483647 w 1640"/>
              <a:gd name="T5" fmla="*/ 2147483647 h 2917"/>
              <a:gd name="T6" fmla="*/ 2147483647 w 1640"/>
              <a:gd name="T7" fmla="*/ 2147483647 h 2917"/>
              <a:gd name="T8" fmla="*/ 0 60000 65536"/>
              <a:gd name="T9" fmla="*/ 0 60000 65536"/>
              <a:gd name="T10" fmla="*/ 0 60000 65536"/>
              <a:gd name="T11" fmla="*/ 0 60000 65536"/>
              <a:gd name="T12" fmla="*/ 0 w 1640"/>
              <a:gd name="T13" fmla="*/ 0 h 2917"/>
              <a:gd name="T14" fmla="*/ 1640 w 1640"/>
              <a:gd name="T15" fmla="*/ 2917 h 2917"/>
            </a:gdLst>
            <a:ahLst/>
            <a:cxnLst>
              <a:cxn ang="T8">
                <a:pos x="T0" y="T1"/>
              </a:cxn>
              <a:cxn ang="T9">
                <a:pos x="T2" y="T3"/>
              </a:cxn>
              <a:cxn ang="T10">
                <a:pos x="T4" y="T5"/>
              </a:cxn>
              <a:cxn ang="T11">
                <a:pos x="T6" y="T7"/>
              </a:cxn>
            </a:cxnLst>
            <a:rect l="T12" t="T13" r="T14" b="T15"/>
            <a:pathLst>
              <a:path w="1640" h="2917">
                <a:moveTo>
                  <a:pt x="1014" y="2532"/>
                </a:moveTo>
                <a:cubicBezTo>
                  <a:pt x="871" y="2535"/>
                  <a:pt x="280" y="2917"/>
                  <a:pt x="152" y="2552"/>
                </a:cubicBezTo>
                <a:cubicBezTo>
                  <a:pt x="24" y="2187"/>
                  <a:pt x="0" y="688"/>
                  <a:pt x="248" y="344"/>
                </a:cubicBezTo>
                <a:cubicBezTo>
                  <a:pt x="496" y="0"/>
                  <a:pt x="1408" y="464"/>
                  <a:pt x="1640" y="48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05" name="Freeform 119"/>
          <p:cNvSpPr>
            <a:spLocks/>
          </p:cNvSpPr>
          <p:nvPr/>
        </p:nvSpPr>
        <p:spPr bwMode="auto">
          <a:xfrm>
            <a:off x="1657350" y="3249613"/>
            <a:ext cx="733425" cy="419100"/>
          </a:xfrm>
          <a:custGeom>
            <a:avLst/>
            <a:gdLst>
              <a:gd name="T0" fmla="*/ 2147483647 w 462"/>
              <a:gd name="T1" fmla="*/ 2147483647 h 264"/>
              <a:gd name="T2" fmla="*/ 2147483647 w 462"/>
              <a:gd name="T3" fmla="*/ 2147483647 h 264"/>
              <a:gd name="T4" fmla="*/ 2147483647 w 462"/>
              <a:gd name="T5" fmla="*/ 2147483647 h 264"/>
              <a:gd name="T6" fmla="*/ 0 w 462"/>
              <a:gd name="T7" fmla="*/ 0 h 264"/>
              <a:gd name="T8" fmla="*/ 0 60000 65536"/>
              <a:gd name="T9" fmla="*/ 0 60000 65536"/>
              <a:gd name="T10" fmla="*/ 0 60000 65536"/>
              <a:gd name="T11" fmla="*/ 0 60000 65536"/>
              <a:gd name="T12" fmla="*/ 0 w 462"/>
              <a:gd name="T13" fmla="*/ 0 h 264"/>
              <a:gd name="T14" fmla="*/ 462 w 462"/>
              <a:gd name="T15" fmla="*/ 264 h 264"/>
            </a:gdLst>
            <a:ahLst/>
            <a:cxnLst>
              <a:cxn ang="T8">
                <a:pos x="T0" y="T1"/>
              </a:cxn>
              <a:cxn ang="T9">
                <a:pos x="T2" y="T3"/>
              </a:cxn>
              <a:cxn ang="T10">
                <a:pos x="T4" y="T5"/>
              </a:cxn>
              <a:cxn ang="T11">
                <a:pos x="T6" y="T7"/>
              </a:cxn>
            </a:cxnLst>
            <a:rect l="T12" t="T13" r="T14" b="T15"/>
            <a:pathLst>
              <a:path w="462" h="264">
                <a:moveTo>
                  <a:pt x="462" y="264"/>
                </a:moveTo>
                <a:cubicBezTo>
                  <a:pt x="450" y="249"/>
                  <a:pt x="432" y="200"/>
                  <a:pt x="396" y="174"/>
                </a:cubicBezTo>
                <a:cubicBezTo>
                  <a:pt x="360" y="148"/>
                  <a:pt x="309" y="135"/>
                  <a:pt x="243" y="106"/>
                </a:cubicBezTo>
                <a:cubicBezTo>
                  <a:pt x="177" y="77"/>
                  <a:pt x="51" y="22"/>
                  <a:pt x="0"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06" name="Freeform 120"/>
          <p:cNvSpPr>
            <a:spLocks/>
          </p:cNvSpPr>
          <p:nvPr/>
        </p:nvSpPr>
        <p:spPr bwMode="auto">
          <a:xfrm>
            <a:off x="1600200" y="3821113"/>
            <a:ext cx="485775" cy="90487"/>
          </a:xfrm>
          <a:custGeom>
            <a:avLst/>
            <a:gdLst>
              <a:gd name="T0" fmla="*/ 2147483647 w 306"/>
              <a:gd name="T1" fmla="*/ 2147483647 h 57"/>
              <a:gd name="T2" fmla="*/ 2147483647 w 306"/>
              <a:gd name="T3" fmla="*/ 2147483647 h 57"/>
              <a:gd name="T4" fmla="*/ 0 w 306"/>
              <a:gd name="T5" fmla="*/ 0 h 57"/>
              <a:gd name="T6" fmla="*/ 0 60000 65536"/>
              <a:gd name="T7" fmla="*/ 0 60000 65536"/>
              <a:gd name="T8" fmla="*/ 0 60000 65536"/>
              <a:gd name="T9" fmla="*/ 0 w 306"/>
              <a:gd name="T10" fmla="*/ 0 h 57"/>
              <a:gd name="T11" fmla="*/ 306 w 306"/>
              <a:gd name="T12" fmla="*/ 57 h 57"/>
            </a:gdLst>
            <a:ahLst/>
            <a:cxnLst>
              <a:cxn ang="T6">
                <a:pos x="T0" y="T1"/>
              </a:cxn>
              <a:cxn ang="T7">
                <a:pos x="T2" y="T3"/>
              </a:cxn>
              <a:cxn ang="T8">
                <a:pos x="T4" y="T5"/>
              </a:cxn>
            </a:cxnLst>
            <a:rect l="T9" t="T10" r="T11" b="T12"/>
            <a:pathLst>
              <a:path w="306" h="57">
                <a:moveTo>
                  <a:pt x="306" y="54"/>
                </a:moveTo>
                <a:cubicBezTo>
                  <a:pt x="280" y="53"/>
                  <a:pt x="204" y="57"/>
                  <a:pt x="153" y="48"/>
                </a:cubicBezTo>
                <a:cubicBezTo>
                  <a:pt x="102" y="39"/>
                  <a:pt x="32" y="10"/>
                  <a:pt x="0"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07" name="Freeform 121"/>
          <p:cNvSpPr>
            <a:spLocks/>
          </p:cNvSpPr>
          <p:nvPr/>
        </p:nvSpPr>
        <p:spPr bwMode="auto">
          <a:xfrm>
            <a:off x="1600200" y="4040188"/>
            <a:ext cx="638175" cy="342900"/>
          </a:xfrm>
          <a:custGeom>
            <a:avLst/>
            <a:gdLst>
              <a:gd name="T0" fmla="*/ 2147483647 w 402"/>
              <a:gd name="T1" fmla="*/ 0 h 216"/>
              <a:gd name="T2" fmla="*/ 2147483647 w 402"/>
              <a:gd name="T3" fmla="*/ 2147483647 h 216"/>
              <a:gd name="T4" fmla="*/ 0 w 402"/>
              <a:gd name="T5" fmla="*/ 2147483647 h 216"/>
              <a:gd name="T6" fmla="*/ 0 60000 65536"/>
              <a:gd name="T7" fmla="*/ 0 60000 65536"/>
              <a:gd name="T8" fmla="*/ 0 60000 65536"/>
              <a:gd name="T9" fmla="*/ 0 w 402"/>
              <a:gd name="T10" fmla="*/ 0 h 216"/>
              <a:gd name="T11" fmla="*/ 402 w 402"/>
              <a:gd name="T12" fmla="*/ 216 h 216"/>
            </a:gdLst>
            <a:ahLst/>
            <a:cxnLst>
              <a:cxn ang="T6">
                <a:pos x="T0" y="T1"/>
              </a:cxn>
              <a:cxn ang="T7">
                <a:pos x="T2" y="T3"/>
              </a:cxn>
              <a:cxn ang="T8">
                <a:pos x="T4" y="T5"/>
              </a:cxn>
            </a:cxnLst>
            <a:rect l="T9" t="T10" r="T11" b="T12"/>
            <a:pathLst>
              <a:path w="402" h="216">
                <a:moveTo>
                  <a:pt x="402" y="0"/>
                </a:moveTo>
                <a:cubicBezTo>
                  <a:pt x="358" y="11"/>
                  <a:pt x="205" y="30"/>
                  <a:pt x="138" y="66"/>
                </a:cubicBezTo>
                <a:cubicBezTo>
                  <a:pt x="71" y="102"/>
                  <a:pt x="29" y="185"/>
                  <a:pt x="0" y="216"/>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08" name="Freeform 122"/>
          <p:cNvSpPr>
            <a:spLocks/>
          </p:cNvSpPr>
          <p:nvPr/>
        </p:nvSpPr>
        <p:spPr bwMode="auto">
          <a:xfrm>
            <a:off x="1600200" y="4040188"/>
            <a:ext cx="828675" cy="923925"/>
          </a:xfrm>
          <a:custGeom>
            <a:avLst/>
            <a:gdLst>
              <a:gd name="T0" fmla="*/ 2147483647 w 522"/>
              <a:gd name="T1" fmla="*/ 0 h 582"/>
              <a:gd name="T2" fmla="*/ 2147483647 w 522"/>
              <a:gd name="T3" fmla="*/ 2147483647 h 582"/>
              <a:gd name="T4" fmla="*/ 2147483647 w 522"/>
              <a:gd name="T5" fmla="*/ 2147483647 h 582"/>
              <a:gd name="T6" fmla="*/ 0 w 522"/>
              <a:gd name="T7" fmla="*/ 2147483647 h 582"/>
              <a:gd name="T8" fmla="*/ 0 60000 65536"/>
              <a:gd name="T9" fmla="*/ 0 60000 65536"/>
              <a:gd name="T10" fmla="*/ 0 60000 65536"/>
              <a:gd name="T11" fmla="*/ 0 60000 65536"/>
              <a:gd name="T12" fmla="*/ 0 w 522"/>
              <a:gd name="T13" fmla="*/ 0 h 582"/>
              <a:gd name="T14" fmla="*/ 522 w 522"/>
              <a:gd name="T15" fmla="*/ 582 h 582"/>
            </a:gdLst>
            <a:ahLst/>
            <a:cxnLst>
              <a:cxn ang="T8">
                <a:pos x="T0" y="T1"/>
              </a:cxn>
              <a:cxn ang="T9">
                <a:pos x="T2" y="T3"/>
              </a:cxn>
              <a:cxn ang="T10">
                <a:pos x="T4" y="T5"/>
              </a:cxn>
              <a:cxn ang="T11">
                <a:pos x="T6" y="T7"/>
              </a:cxn>
            </a:cxnLst>
            <a:rect l="T12" t="T13" r="T14" b="T15"/>
            <a:pathLst>
              <a:path w="522" h="582">
                <a:moveTo>
                  <a:pt x="522" y="0"/>
                </a:moveTo>
                <a:cubicBezTo>
                  <a:pt x="496" y="52"/>
                  <a:pt x="413" y="233"/>
                  <a:pt x="366" y="312"/>
                </a:cubicBezTo>
                <a:cubicBezTo>
                  <a:pt x="319" y="391"/>
                  <a:pt x="304" y="431"/>
                  <a:pt x="243" y="476"/>
                </a:cubicBezTo>
                <a:cubicBezTo>
                  <a:pt x="182" y="521"/>
                  <a:pt x="51" y="560"/>
                  <a:pt x="0" y="582"/>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09" name="Text Box 123"/>
          <p:cNvSpPr txBox="1">
            <a:spLocks noChangeArrowheads="1"/>
          </p:cNvSpPr>
          <p:nvPr/>
        </p:nvSpPr>
        <p:spPr bwMode="auto">
          <a:xfrm rot="-1496895">
            <a:off x="2057400" y="1208088"/>
            <a:ext cx="611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Planning </a:t>
            </a:r>
          </a:p>
          <a:p>
            <a:pPr defTabSz="914400" eaLnBrk="1" fontAlgn="base" hangingPunct="1">
              <a:spcBef>
                <a:spcPct val="0"/>
              </a:spcBef>
              <a:spcAft>
                <a:spcPct val="0"/>
              </a:spcAft>
            </a:pPr>
            <a:r>
              <a:rPr lang="en-US" sz="800" dirty="0" smtClean="0">
                <a:solidFill>
                  <a:srgbClr val="000000"/>
                </a:solidFill>
              </a:rPr>
              <a:t>Goals</a:t>
            </a:r>
          </a:p>
        </p:txBody>
      </p:sp>
      <p:sp>
        <p:nvSpPr>
          <p:cNvPr id="14410" name="Text Box 124"/>
          <p:cNvSpPr txBox="1">
            <a:spLocks noChangeArrowheads="1"/>
          </p:cNvSpPr>
          <p:nvPr/>
        </p:nvSpPr>
        <p:spPr bwMode="auto">
          <a:xfrm rot="-1496895">
            <a:off x="909638" y="2046288"/>
            <a:ext cx="620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Technical</a:t>
            </a:r>
          </a:p>
          <a:p>
            <a:pPr defTabSz="914400" eaLnBrk="1" fontAlgn="base" hangingPunct="1">
              <a:spcBef>
                <a:spcPct val="0"/>
              </a:spcBef>
              <a:spcAft>
                <a:spcPct val="0"/>
              </a:spcAft>
            </a:pPr>
            <a:r>
              <a:rPr lang="en-US" sz="800" dirty="0" smtClean="0">
                <a:solidFill>
                  <a:srgbClr val="000000"/>
                </a:solidFill>
              </a:rPr>
              <a:t>Review</a:t>
            </a:r>
          </a:p>
        </p:txBody>
      </p:sp>
      <p:sp>
        <p:nvSpPr>
          <p:cNvPr id="14411" name="Freeform 125"/>
          <p:cNvSpPr>
            <a:spLocks/>
          </p:cNvSpPr>
          <p:nvPr/>
        </p:nvSpPr>
        <p:spPr bwMode="auto">
          <a:xfrm>
            <a:off x="762000" y="4484688"/>
            <a:ext cx="317500" cy="4572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12" name="Freeform 126"/>
          <p:cNvSpPr>
            <a:spLocks/>
          </p:cNvSpPr>
          <p:nvPr/>
        </p:nvSpPr>
        <p:spPr bwMode="auto">
          <a:xfrm>
            <a:off x="762000" y="3875088"/>
            <a:ext cx="317500" cy="4572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13" name="Freeform 127"/>
          <p:cNvSpPr>
            <a:spLocks/>
          </p:cNvSpPr>
          <p:nvPr/>
        </p:nvSpPr>
        <p:spPr bwMode="auto">
          <a:xfrm>
            <a:off x="762000" y="3341688"/>
            <a:ext cx="317500" cy="4572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14" name="Freeform 128"/>
          <p:cNvSpPr>
            <a:spLocks/>
          </p:cNvSpPr>
          <p:nvPr/>
        </p:nvSpPr>
        <p:spPr bwMode="auto">
          <a:xfrm>
            <a:off x="2990850" y="3941763"/>
            <a:ext cx="1447800" cy="184150"/>
          </a:xfrm>
          <a:custGeom>
            <a:avLst/>
            <a:gdLst>
              <a:gd name="T0" fmla="*/ 2147483647 w 912"/>
              <a:gd name="T1" fmla="*/ 2147483647 h 116"/>
              <a:gd name="T2" fmla="*/ 2147483647 w 912"/>
              <a:gd name="T3" fmla="*/ 2147483647 h 116"/>
              <a:gd name="T4" fmla="*/ 2147483647 w 912"/>
              <a:gd name="T5" fmla="*/ 2147483647 h 116"/>
              <a:gd name="T6" fmla="*/ 0 w 912"/>
              <a:gd name="T7" fmla="*/ 0 h 116"/>
              <a:gd name="T8" fmla="*/ 0 60000 65536"/>
              <a:gd name="T9" fmla="*/ 0 60000 65536"/>
              <a:gd name="T10" fmla="*/ 0 60000 65536"/>
              <a:gd name="T11" fmla="*/ 0 60000 65536"/>
              <a:gd name="T12" fmla="*/ 0 w 912"/>
              <a:gd name="T13" fmla="*/ 0 h 116"/>
              <a:gd name="T14" fmla="*/ 912 w 912"/>
              <a:gd name="T15" fmla="*/ 116 h 116"/>
            </a:gdLst>
            <a:ahLst/>
            <a:cxnLst>
              <a:cxn ang="T8">
                <a:pos x="T0" y="T1"/>
              </a:cxn>
              <a:cxn ang="T9">
                <a:pos x="T2" y="T3"/>
              </a:cxn>
              <a:cxn ang="T10">
                <a:pos x="T4" y="T5"/>
              </a:cxn>
              <a:cxn ang="T11">
                <a:pos x="T6" y="T7"/>
              </a:cxn>
            </a:cxnLst>
            <a:rect l="T12" t="T13" r="T14" b="T15"/>
            <a:pathLst>
              <a:path w="912" h="116">
                <a:moveTo>
                  <a:pt x="912" y="42"/>
                </a:moveTo>
                <a:cubicBezTo>
                  <a:pt x="858" y="53"/>
                  <a:pt x="691" y="100"/>
                  <a:pt x="588" y="108"/>
                </a:cubicBezTo>
                <a:cubicBezTo>
                  <a:pt x="485" y="116"/>
                  <a:pt x="392" y="109"/>
                  <a:pt x="294" y="91"/>
                </a:cubicBezTo>
                <a:cubicBezTo>
                  <a:pt x="196" y="73"/>
                  <a:pt x="61" y="19"/>
                  <a:pt x="0"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15" name="Freeform 129"/>
          <p:cNvSpPr>
            <a:spLocks/>
          </p:cNvSpPr>
          <p:nvPr/>
        </p:nvSpPr>
        <p:spPr bwMode="auto">
          <a:xfrm>
            <a:off x="2971800" y="3189288"/>
            <a:ext cx="1581150" cy="488950"/>
          </a:xfrm>
          <a:custGeom>
            <a:avLst/>
            <a:gdLst>
              <a:gd name="T0" fmla="*/ 2147483647 w 996"/>
              <a:gd name="T1" fmla="*/ 0 h 308"/>
              <a:gd name="T2" fmla="*/ 2147483647 w 996"/>
              <a:gd name="T3" fmla="*/ 2147483647 h 308"/>
              <a:gd name="T4" fmla="*/ 2147483647 w 996"/>
              <a:gd name="T5" fmla="*/ 2147483647 h 308"/>
              <a:gd name="T6" fmla="*/ 0 w 996"/>
              <a:gd name="T7" fmla="*/ 2147483647 h 308"/>
              <a:gd name="T8" fmla="*/ 0 60000 65536"/>
              <a:gd name="T9" fmla="*/ 0 60000 65536"/>
              <a:gd name="T10" fmla="*/ 0 60000 65536"/>
              <a:gd name="T11" fmla="*/ 0 60000 65536"/>
              <a:gd name="T12" fmla="*/ 0 w 996"/>
              <a:gd name="T13" fmla="*/ 0 h 308"/>
              <a:gd name="T14" fmla="*/ 996 w 996"/>
              <a:gd name="T15" fmla="*/ 308 h 308"/>
            </a:gdLst>
            <a:ahLst/>
            <a:cxnLst>
              <a:cxn ang="T8">
                <a:pos x="T0" y="T1"/>
              </a:cxn>
              <a:cxn ang="T9">
                <a:pos x="T2" y="T3"/>
              </a:cxn>
              <a:cxn ang="T10">
                <a:pos x="T4" y="T5"/>
              </a:cxn>
              <a:cxn ang="T11">
                <a:pos x="T6" y="T7"/>
              </a:cxn>
            </a:cxnLst>
            <a:rect l="T12" t="T13" r="T14" b="T15"/>
            <a:pathLst>
              <a:path w="996" h="308">
                <a:moveTo>
                  <a:pt x="996" y="0"/>
                </a:moveTo>
                <a:cubicBezTo>
                  <a:pt x="924" y="5"/>
                  <a:pt x="695" y="4"/>
                  <a:pt x="564" y="30"/>
                </a:cubicBezTo>
                <a:cubicBezTo>
                  <a:pt x="433" y="56"/>
                  <a:pt x="304" y="110"/>
                  <a:pt x="210" y="156"/>
                </a:cubicBezTo>
                <a:cubicBezTo>
                  <a:pt x="116" y="202"/>
                  <a:pt x="44" y="276"/>
                  <a:pt x="0" y="3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16" name="Freeform 130"/>
          <p:cNvSpPr>
            <a:spLocks/>
          </p:cNvSpPr>
          <p:nvPr/>
        </p:nvSpPr>
        <p:spPr bwMode="auto">
          <a:xfrm rot="-1567860">
            <a:off x="3276600" y="4408488"/>
            <a:ext cx="1447800" cy="184150"/>
          </a:xfrm>
          <a:custGeom>
            <a:avLst/>
            <a:gdLst>
              <a:gd name="T0" fmla="*/ 2147483647 w 912"/>
              <a:gd name="T1" fmla="*/ 2147483647 h 116"/>
              <a:gd name="T2" fmla="*/ 2147483647 w 912"/>
              <a:gd name="T3" fmla="*/ 2147483647 h 116"/>
              <a:gd name="T4" fmla="*/ 2147483647 w 912"/>
              <a:gd name="T5" fmla="*/ 2147483647 h 116"/>
              <a:gd name="T6" fmla="*/ 0 w 912"/>
              <a:gd name="T7" fmla="*/ 0 h 116"/>
              <a:gd name="T8" fmla="*/ 0 60000 65536"/>
              <a:gd name="T9" fmla="*/ 0 60000 65536"/>
              <a:gd name="T10" fmla="*/ 0 60000 65536"/>
              <a:gd name="T11" fmla="*/ 0 60000 65536"/>
              <a:gd name="T12" fmla="*/ 0 w 912"/>
              <a:gd name="T13" fmla="*/ 0 h 116"/>
              <a:gd name="T14" fmla="*/ 912 w 912"/>
              <a:gd name="T15" fmla="*/ 116 h 116"/>
            </a:gdLst>
            <a:ahLst/>
            <a:cxnLst>
              <a:cxn ang="T8">
                <a:pos x="T0" y="T1"/>
              </a:cxn>
              <a:cxn ang="T9">
                <a:pos x="T2" y="T3"/>
              </a:cxn>
              <a:cxn ang="T10">
                <a:pos x="T4" y="T5"/>
              </a:cxn>
              <a:cxn ang="T11">
                <a:pos x="T6" y="T7"/>
              </a:cxn>
            </a:cxnLst>
            <a:rect l="T12" t="T13" r="T14" b="T15"/>
            <a:pathLst>
              <a:path w="912" h="116">
                <a:moveTo>
                  <a:pt x="912" y="42"/>
                </a:moveTo>
                <a:cubicBezTo>
                  <a:pt x="858" y="53"/>
                  <a:pt x="691" y="100"/>
                  <a:pt x="588" y="108"/>
                </a:cubicBezTo>
                <a:cubicBezTo>
                  <a:pt x="485" y="116"/>
                  <a:pt x="392" y="109"/>
                  <a:pt x="294" y="91"/>
                </a:cubicBezTo>
                <a:cubicBezTo>
                  <a:pt x="196" y="73"/>
                  <a:pt x="61" y="19"/>
                  <a:pt x="0"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17" name="Text Box 131"/>
          <p:cNvSpPr txBox="1">
            <a:spLocks noChangeArrowheads="1"/>
          </p:cNvSpPr>
          <p:nvPr/>
        </p:nvSpPr>
        <p:spPr bwMode="auto">
          <a:xfrm rot="-1028856">
            <a:off x="3352800" y="3113088"/>
            <a:ext cx="5873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Products</a:t>
            </a:r>
          </a:p>
        </p:txBody>
      </p:sp>
      <p:sp>
        <p:nvSpPr>
          <p:cNvPr id="14418" name="Text Box 132"/>
          <p:cNvSpPr txBox="1">
            <a:spLocks noChangeArrowheads="1"/>
          </p:cNvSpPr>
          <p:nvPr/>
        </p:nvSpPr>
        <p:spPr bwMode="auto">
          <a:xfrm rot="542431">
            <a:off x="3443288" y="3875088"/>
            <a:ext cx="4048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Soils</a:t>
            </a:r>
          </a:p>
        </p:txBody>
      </p:sp>
      <p:sp>
        <p:nvSpPr>
          <p:cNvPr id="14419" name="Freeform 133"/>
          <p:cNvSpPr>
            <a:spLocks/>
          </p:cNvSpPr>
          <p:nvPr/>
        </p:nvSpPr>
        <p:spPr bwMode="auto">
          <a:xfrm>
            <a:off x="2971800" y="2884488"/>
            <a:ext cx="1581150" cy="247650"/>
          </a:xfrm>
          <a:custGeom>
            <a:avLst/>
            <a:gdLst>
              <a:gd name="T0" fmla="*/ 0 w 996"/>
              <a:gd name="T1" fmla="*/ 0 h 156"/>
              <a:gd name="T2" fmla="*/ 2147483647 w 996"/>
              <a:gd name="T3" fmla="*/ 2147483647 h 156"/>
              <a:gd name="T4" fmla="*/ 2147483647 w 996"/>
              <a:gd name="T5" fmla="*/ 2147483647 h 156"/>
              <a:gd name="T6" fmla="*/ 2147483647 w 996"/>
              <a:gd name="T7" fmla="*/ 2147483647 h 156"/>
              <a:gd name="T8" fmla="*/ 0 60000 65536"/>
              <a:gd name="T9" fmla="*/ 0 60000 65536"/>
              <a:gd name="T10" fmla="*/ 0 60000 65536"/>
              <a:gd name="T11" fmla="*/ 0 60000 65536"/>
              <a:gd name="T12" fmla="*/ 0 w 996"/>
              <a:gd name="T13" fmla="*/ 0 h 156"/>
              <a:gd name="T14" fmla="*/ 996 w 996"/>
              <a:gd name="T15" fmla="*/ 156 h 156"/>
            </a:gdLst>
            <a:ahLst/>
            <a:cxnLst>
              <a:cxn ang="T8">
                <a:pos x="T0" y="T1"/>
              </a:cxn>
              <a:cxn ang="T9">
                <a:pos x="T2" y="T3"/>
              </a:cxn>
              <a:cxn ang="T10">
                <a:pos x="T4" y="T5"/>
              </a:cxn>
              <a:cxn ang="T11">
                <a:pos x="T6" y="T7"/>
              </a:cxn>
            </a:cxnLst>
            <a:rect l="T12" t="T13" r="T14" b="T15"/>
            <a:pathLst>
              <a:path w="996" h="156">
                <a:moveTo>
                  <a:pt x="0" y="0"/>
                </a:moveTo>
                <a:cubicBezTo>
                  <a:pt x="72" y="5"/>
                  <a:pt x="324" y="20"/>
                  <a:pt x="432" y="30"/>
                </a:cubicBezTo>
                <a:cubicBezTo>
                  <a:pt x="540" y="40"/>
                  <a:pt x="554" y="39"/>
                  <a:pt x="648" y="60"/>
                </a:cubicBezTo>
                <a:cubicBezTo>
                  <a:pt x="742" y="81"/>
                  <a:pt x="924" y="136"/>
                  <a:pt x="996" y="156"/>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20" name="Text Box 134"/>
          <p:cNvSpPr txBox="1">
            <a:spLocks noChangeArrowheads="1"/>
          </p:cNvSpPr>
          <p:nvPr/>
        </p:nvSpPr>
        <p:spPr bwMode="auto">
          <a:xfrm rot="297201">
            <a:off x="3419475" y="2884488"/>
            <a:ext cx="4556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Policy</a:t>
            </a:r>
          </a:p>
        </p:txBody>
      </p:sp>
      <p:sp>
        <p:nvSpPr>
          <p:cNvPr id="14421" name="Text Box 135"/>
          <p:cNvSpPr txBox="1">
            <a:spLocks noChangeArrowheads="1"/>
          </p:cNvSpPr>
          <p:nvPr/>
        </p:nvSpPr>
        <p:spPr bwMode="auto">
          <a:xfrm rot="-1028856">
            <a:off x="3621088" y="4408488"/>
            <a:ext cx="50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Habitat</a:t>
            </a:r>
          </a:p>
        </p:txBody>
      </p:sp>
      <p:sp>
        <p:nvSpPr>
          <p:cNvPr id="14422" name="Text Box 136"/>
          <p:cNvSpPr txBox="1">
            <a:spLocks noChangeArrowheads="1"/>
          </p:cNvSpPr>
          <p:nvPr/>
        </p:nvSpPr>
        <p:spPr bwMode="auto">
          <a:xfrm rot="-2500132">
            <a:off x="2895600" y="5246688"/>
            <a:ext cx="644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Habitat</a:t>
            </a:r>
          </a:p>
          <a:p>
            <a:pPr defTabSz="914400" eaLnBrk="1" fontAlgn="base" hangingPunct="1">
              <a:spcBef>
                <a:spcPct val="0"/>
              </a:spcBef>
              <a:spcAft>
                <a:spcPct val="0"/>
              </a:spcAft>
            </a:pPr>
            <a:r>
              <a:rPr lang="en-US" sz="800" dirty="0" smtClean="0">
                <a:solidFill>
                  <a:srgbClr val="000000"/>
                </a:solidFill>
              </a:rPr>
              <a:t>Protection</a:t>
            </a:r>
          </a:p>
        </p:txBody>
      </p:sp>
      <p:sp>
        <p:nvSpPr>
          <p:cNvPr id="14423" name="Text Box 137"/>
          <p:cNvSpPr txBox="1">
            <a:spLocks noChangeArrowheads="1"/>
          </p:cNvSpPr>
          <p:nvPr/>
        </p:nvSpPr>
        <p:spPr bwMode="auto">
          <a:xfrm rot="-1660922">
            <a:off x="1600200" y="4637088"/>
            <a:ext cx="4556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Policy</a:t>
            </a:r>
          </a:p>
        </p:txBody>
      </p:sp>
      <p:sp>
        <p:nvSpPr>
          <p:cNvPr id="14424" name="Text Box 138"/>
          <p:cNvSpPr txBox="1">
            <a:spLocks noChangeArrowheads="1"/>
          </p:cNvSpPr>
          <p:nvPr/>
        </p:nvSpPr>
        <p:spPr bwMode="auto">
          <a:xfrm rot="-3795154">
            <a:off x="1825626" y="4335462"/>
            <a:ext cx="5254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&amp;  Data</a:t>
            </a:r>
          </a:p>
        </p:txBody>
      </p:sp>
      <p:sp>
        <p:nvSpPr>
          <p:cNvPr id="14425" name="Freeform 139"/>
          <p:cNvSpPr>
            <a:spLocks/>
          </p:cNvSpPr>
          <p:nvPr/>
        </p:nvSpPr>
        <p:spPr bwMode="auto">
          <a:xfrm>
            <a:off x="3810000" y="2579688"/>
            <a:ext cx="809625" cy="466725"/>
          </a:xfrm>
          <a:custGeom>
            <a:avLst/>
            <a:gdLst>
              <a:gd name="T0" fmla="*/ 0 w 510"/>
              <a:gd name="T1" fmla="*/ 0 h 294"/>
              <a:gd name="T2" fmla="*/ 2147483647 w 510"/>
              <a:gd name="T3" fmla="*/ 2147483647 h 294"/>
              <a:gd name="T4" fmla="*/ 2147483647 w 510"/>
              <a:gd name="T5" fmla="*/ 2147483647 h 294"/>
              <a:gd name="T6" fmla="*/ 2147483647 w 510"/>
              <a:gd name="T7" fmla="*/ 2147483647 h 294"/>
              <a:gd name="T8" fmla="*/ 2147483647 w 510"/>
              <a:gd name="T9" fmla="*/ 2147483647 h 294"/>
              <a:gd name="T10" fmla="*/ 0 60000 65536"/>
              <a:gd name="T11" fmla="*/ 0 60000 65536"/>
              <a:gd name="T12" fmla="*/ 0 60000 65536"/>
              <a:gd name="T13" fmla="*/ 0 60000 65536"/>
              <a:gd name="T14" fmla="*/ 0 60000 65536"/>
              <a:gd name="T15" fmla="*/ 0 w 510"/>
              <a:gd name="T16" fmla="*/ 0 h 294"/>
              <a:gd name="T17" fmla="*/ 510 w 510"/>
              <a:gd name="T18" fmla="*/ 294 h 294"/>
            </a:gdLst>
            <a:ahLst/>
            <a:cxnLst>
              <a:cxn ang="T10">
                <a:pos x="T0" y="T1"/>
              </a:cxn>
              <a:cxn ang="T11">
                <a:pos x="T2" y="T3"/>
              </a:cxn>
              <a:cxn ang="T12">
                <a:pos x="T4" y="T5"/>
              </a:cxn>
              <a:cxn ang="T13">
                <a:pos x="T6" y="T7"/>
              </a:cxn>
              <a:cxn ang="T14">
                <a:pos x="T8" y="T9"/>
              </a:cxn>
            </a:cxnLst>
            <a:rect l="T15" t="T16" r="T17" b="T18"/>
            <a:pathLst>
              <a:path w="510" h="294">
                <a:moveTo>
                  <a:pt x="0" y="0"/>
                </a:moveTo>
                <a:cubicBezTo>
                  <a:pt x="30" y="9"/>
                  <a:pt x="128" y="34"/>
                  <a:pt x="180" y="54"/>
                </a:cubicBezTo>
                <a:cubicBezTo>
                  <a:pt x="232" y="74"/>
                  <a:pt x="270" y="96"/>
                  <a:pt x="312" y="120"/>
                </a:cubicBezTo>
                <a:cubicBezTo>
                  <a:pt x="354" y="144"/>
                  <a:pt x="399" y="169"/>
                  <a:pt x="432" y="198"/>
                </a:cubicBezTo>
                <a:cubicBezTo>
                  <a:pt x="465" y="227"/>
                  <a:pt x="494" y="274"/>
                  <a:pt x="510" y="294"/>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26" name="Text Box 140"/>
          <p:cNvSpPr txBox="1">
            <a:spLocks noChangeArrowheads="1"/>
          </p:cNvSpPr>
          <p:nvPr/>
        </p:nvSpPr>
        <p:spPr bwMode="auto">
          <a:xfrm rot="1525003">
            <a:off x="4037013" y="2508250"/>
            <a:ext cx="4667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permit</a:t>
            </a:r>
          </a:p>
        </p:txBody>
      </p:sp>
      <p:sp>
        <p:nvSpPr>
          <p:cNvPr id="14427" name="Freeform 141"/>
          <p:cNvSpPr>
            <a:spLocks/>
          </p:cNvSpPr>
          <p:nvPr/>
        </p:nvSpPr>
        <p:spPr bwMode="auto">
          <a:xfrm flipH="1" flipV="1">
            <a:off x="3733800" y="2579688"/>
            <a:ext cx="809625" cy="466725"/>
          </a:xfrm>
          <a:custGeom>
            <a:avLst/>
            <a:gdLst>
              <a:gd name="T0" fmla="*/ 0 w 510"/>
              <a:gd name="T1" fmla="*/ 0 h 294"/>
              <a:gd name="T2" fmla="*/ 2147483647 w 510"/>
              <a:gd name="T3" fmla="*/ 2147483647 h 294"/>
              <a:gd name="T4" fmla="*/ 2147483647 w 510"/>
              <a:gd name="T5" fmla="*/ 2147483647 h 294"/>
              <a:gd name="T6" fmla="*/ 2147483647 w 510"/>
              <a:gd name="T7" fmla="*/ 2147483647 h 294"/>
              <a:gd name="T8" fmla="*/ 2147483647 w 510"/>
              <a:gd name="T9" fmla="*/ 2147483647 h 294"/>
              <a:gd name="T10" fmla="*/ 0 60000 65536"/>
              <a:gd name="T11" fmla="*/ 0 60000 65536"/>
              <a:gd name="T12" fmla="*/ 0 60000 65536"/>
              <a:gd name="T13" fmla="*/ 0 60000 65536"/>
              <a:gd name="T14" fmla="*/ 0 60000 65536"/>
              <a:gd name="T15" fmla="*/ 0 w 510"/>
              <a:gd name="T16" fmla="*/ 0 h 294"/>
              <a:gd name="T17" fmla="*/ 510 w 510"/>
              <a:gd name="T18" fmla="*/ 294 h 294"/>
            </a:gdLst>
            <a:ahLst/>
            <a:cxnLst>
              <a:cxn ang="T10">
                <a:pos x="T0" y="T1"/>
              </a:cxn>
              <a:cxn ang="T11">
                <a:pos x="T2" y="T3"/>
              </a:cxn>
              <a:cxn ang="T12">
                <a:pos x="T4" y="T5"/>
              </a:cxn>
              <a:cxn ang="T13">
                <a:pos x="T6" y="T7"/>
              </a:cxn>
              <a:cxn ang="T14">
                <a:pos x="T8" y="T9"/>
              </a:cxn>
            </a:cxnLst>
            <a:rect l="T15" t="T16" r="T17" b="T18"/>
            <a:pathLst>
              <a:path w="510" h="294">
                <a:moveTo>
                  <a:pt x="0" y="0"/>
                </a:moveTo>
                <a:cubicBezTo>
                  <a:pt x="30" y="9"/>
                  <a:pt x="128" y="34"/>
                  <a:pt x="180" y="54"/>
                </a:cubicBezTo>
                <a:cubicBezTo>
                  <a:pt x="232" y="74"/>
                  <a:pt x="270" y="96"/>
                  <a:pt x="312" y="120"/>
                </a:cubicBezTo>
                <a:cubicBezTo>
                  <a:pt x="354" y="144"/>
                  <a:pt x="399" y="169"/>
                  <a:pt x="432" y="198"/>
                </a:cubicBezTo>
                <a:cubicBezTo>
                  <a:pt x="465" y="227"/>
                  <a:pt x="494" y="274"/>
                  <a:pt x="510" y="294"/>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28" name="Text Box 142"/>
          <p:cNvSpPr txBox="1">
            <a:spLocks noChangeArrowheads="1"/>
          </p:cNvSpPr>
          <p:nvPr/>
        </p:nvSpPr>
        <p:spPr bwMode="auto">
          <a:xfrm rot="1525003">
            <a:off x="3965575" y="2711450"/>
            <a:ext cx="3778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fees</a:t>
            </a:r>
          </a:p>
        </p:txBody>
      </p:sp>
      <p:sp>
        <p:nvSpPr>
          <p:cNvPr id="14429" name="Text Box 143"/>
          <p:cNvSpPr txBox="1">
            <a:spLocks noChangeArrowheads="1"/>
          </p:cNvSpPr>
          <p:nvPr/>
        </p:nvSpPr>
        <p:spPr bwMode="auto">
          <a:xfrm rot="1375992">
            <a:off x="1828800" y="3189288"/>
            <a:ext cx="4556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Policy</a:t>
            </a:r>
          </a:p>
        </p:txBody>
      </p:sp>
      <p:sp>
        <p:nvSpPr>
          <p:cNvPr id="14430" name="Text Box 144"/>
          <p:cNvSpPr txBox="1">
            <a:spLocks noChangeArrowheads="1"/>
          </p:cNvSpPr>
          <p:nvPr/>
        </p:nvSpPr>
        <p:spPr bwMode="auto">
          <a:xfrm>
            <a:off x="1600200" y="3570288"/>
            <a:ext cx="4635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Lobby</a:t>
            </a:r>
          </a:p>
        </p:txBody>
      </p:sp>
      <p:sp>
        <p:nvSpPr>
          <p:cNvPr id="14431" name="Text Box 145"/>
          <p:cNvSpPr txBox="1">
            <a:spLocks noChangeArrowheads="1"/>
          </p:cNvSpPr>
          <p:nvPr/>
        </p:nvSpPr>
        <p:spPr bwMode="auto">
          <a:xfrm rot="-1660922">
            <a:off x="1676400" y="4103688"/>
            <a:ext cx="4556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Policy</a:t>
            </a:r>
          </a:p>
        </p:txBody>
      </p:sp>
      <p:sp>
        <p:nvSpPr>
          <p:cNvPr id="14432" name="Freeform 146"/>
          <p:cNvSpPr>
            <a:spLocks/>
          </p:cNvSpPr>
          <p:nvPr/>
        </p:nvSpPr>
        <p:spPr bwMode="auto">
          <a:xfrm>
            <a:off x="4267200" y="4303713"/>
            <a:ext cx="666750" cy="1066800"/>
          </a:xfrm>
          <a:custGeom>
            <a:avLst/>
            <a:gdLst>
              <a:gd name="T0" fmla="*/ 0 w 420"/>
              <a:gd name="T1" fmla="*/ 2147483647 h 672"/>
              <a:gd name="T2" fmla="*/ 2147483647 w 420"/>
              <a:gd name="T3" fmla="*/ 2147483647 h 672"/>
              <a:gd name="T4" fmla="*/ 2147483647 w 420"/>
              <a:gd name="T5" fmla="*/ 2147483647 h 672"/>
              <a:gd name="T6" fmla="*/ 2147483647 w 420"/>
              <a:gd name="T7" fmla="*/ 2147483647 h 672"/>
              <a:gd name="T8" fmla="*/ 2147483647 w 420"/>
              <a:gd name="T9" fmla="*/ 0 h 672"/>
              <a:gd name="T10" fmla="*/ 0 60000 65536"/>
              <a:gd name="T11" fmla="*/ 0 60000 65536"/>
              <a:gd name="T12" fmla="*/ 0 60000 65536"/>
              <a:gd name="T13" fmla="*/ 0 60000 65536"/>
              <a:gd name="T14" fmla="*/ 0 60000 65536"/>
              <a:gd name="T15" fmla="*/ 0 w 420"/>
              <a:gd name="T16" fmla="*/ 0 h 672"/>
              <a:gd name="T17" fmla="*/ 420 w 420"/>
              <a:gd name="T18" fmla="*/ 672 h 672"/>
            </a:gdLst>
            <a:ahLst/>
            <a:cxnLst>
              <a:cxn ang="T10">
                <a:pos x="T0" y="T1"/>
              </a:cxn>
              <a:cxn ang="T11">
                <a:pos x="T2" y="T3"/>
              </a:cxn>
              <a:cxn ang="T12">
                <a:pos x="T4" y="T5"/>
              </a:cxn>
              <a:cxn ang="T13">
                <a:pos x="T6" y="T7"/>
              </a:cxn>
              <a:cxn ang="T14">
                <a:pos x="T8" y="T9"/>
              </a:cxn>
            </a:cxnLst>
            <a:rect l="T15" t="T16" r="T17" b="T18"/>
            <a:pathLst>
              <a:path w="420" h="672">
                <a:moveTo>
                  <a:pt x="0" y="672"/>
                </a:moveTo>
                <a:cubicBezTo>
                  <a:pt x="9" y="642"/>
                  <a:pt x="28" y="555"/>
                  <a:pt x="54" y="492"/>
                </a:cubicBezTo>
                <a:cubicBezTo>
                  <a:pt x="80" y="429"/>
                  <a:pt x="124" y="349"/>
                  <a:pt x="156" y="294"/>
                </a:cubicBezTo>
                <a:cubicBezTo>
                  <a:pt x="188" y="239"/>
                  <a:pt x="202" y="211"/>
                  <a:pt x="246" y="162"/>
                </a:cubicBezTo>
                <a:cubicBezTo>
                  <a:pt x="290" y="113"/>
                  <a:pt x="384" y="34"/>
                  <a:pt x="420" y="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33" name="Freeform 147"/>
          <p:cNvSpPr>
            <a:spLocks/>
          </p:cNvSpPr>
          <p:nvPr/>
        </p:nvSpPr>
        <p:spPr bwMode="auto">
          <a:xfrm>
            <a:off x="4371975" y="4360863"/>
            <a:ext cx="638175" cy="1028700"/>
          </a:xfrm>
          <a:custGeom>
            <a:avLst/>
            <a:gdLst>
              <a:gd name="T0" fmla="*/ 2147483647 w 402"/>
              <a:gd name="T1" fmla="*/ 0 h 648"/>
              <a:gd name="T2" fmla="*/ 2147483647 w 402"/>
              <a:gd name="T3" fmla="*/ 2147483647 h 648"/>
              <a:gd name="T4" fmla="*/ 2147483647 w 402"/>
              <a:gd name="T5" fmla="*/ 2147483647 h 648"/>
              <a:gd name="T6" fmla="*/ 2147483647 w 402"/>
              <a:gd name="T7" fmla="*/ 2147483647 h 648"/>
              <a:gd name="T8" fmla="*/ 0 w 402"/>
              <a:gd name="T9" fmla="*/ 2147483647 h 648"/>
              <a:gd name="T10" fmla="*/ 0 60000 65536"/>
              <a:gd name="T11" fmla="*/ 0 60000 65536"/>
              <a:gd name="T12" fmla="*/ 0 60000 65536"/>
              <a:gd name="T13" fmla="*/ 0 60000 65536"/>
              <a:gd name="T14" fmla="*/ 0 60000 65536"/>
              <a:gd name="T15" fmla="*/ 0 w 402"/>
              <a:gd name="T16" fmla="*/ 0 h 648"/>
              <a:gd name="T17" fmla="*/ 402 w 402"/>
              <a:gd name="T18" fmla="*/ 648 h 648"/>
            </a:gdLst>
            <a:ahLst/>
            <a:cxnLst>
              <a:cxn ang="T10">
                <a:pos x="T0" y="T1"/>
              </a:cxn>
              <a:cxn ang="T11">
                <a:pos x="T2" y="T3"/>
              </a:cxn>
              <a:cxn ang="T12">
                <a:pos x="T4" y="T5"/>
              </a:cxn>
              <a:cxn ang="T13">
                <a:pos x="T6" y="T7"/>
              </a:cxn>
              <a:cxn ang="T14">
                <a:pos x="T8" y="T9"/>
              </a:cxn>
            </a:cxnLst>
            <a:rect l="T15" t="T16" r="T17" b="T18"/>
            <a:pathLst>
              <a:path w="402" h="648">
                <a:moveTo>
                  <a:pt x="402" y="0"/>
                </a:moveTo>
                <a:cubicBezTo>
                  <a:pt x="394" y="33"/>
                  <a:pt x="372" y="142"/>
                  <a:pt x="354" y="198"/>
                </a:cubicBezTo>
                <a:cubicBezTo>
                  <a:pt x="336" y="254"/>
                  <a:pt x="319" y="292"/>
                  <a:pt x="294" y="336"/>
                </a:cubicBezTo>
                <a:cubicBezTo>
                  <a:pt x="269" y="380"/>
                  <a:pt x="253" y="410"/>
                  <a:pt x="204" y="462"/>
                </a:cubicBezTo>
                <a:cubicBezTo>
                  <a:pt x="155" y="514"/>
                  <a:pt x="42" y="609"/>
                  <a:pt x="0" y="64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34" name="Text Box 148"/>
          <p:cNvSpPr txBox="1">
            <a:spLocks noChangeArrowheads="1"/>
          </p:cNvSpPr>
          <p:nvPr/>
        </p:nvSpPr>
        <p:spPr bwMode="auto">
          <a:xfrm rot="-5400000">
            <a:off x="4068762" y="3311526"/>
            <a:ext cx="581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Gravel &amp;</a:t>
            </a:r>
          </a:p>
          <a:p>
            <a:pPr defTabSz="914400" eaLnBrk="1" fontAlgn="base" hangingPunct="1">
              <a:spcBef>
                <a:spcPct val="0"/>
              </a:spcBef>
              <a:spcAft>
                <a:spcPct val="0"/>
              </a:spcAft>
            </a:pPr>
            <a:r>
              <a:rPr lang="en-US" sz="800" dirty="0" smtClean="0">
                <a:solidFill>
                  <a:srgbClr val="000000"/>
                </a:solidFill>
              </a:rPr>
              <a:t>Rock</a:t>
            </a:r>
          </a:p>
        </p:txBody>
      </p:sp>
      <p:sp>
        <p:nvSpPr>
          <p:cNvPr id="14435" name="Text Box 149"/>
          <p:cNvSpPr txBox="1">
            <a:spLocks noChangeArrowheads="1"/>
          </p:cNvSpPr>
          <p:nvPr/>
        </p:nvSpPr>
        <p:spPr bwMode="auto">
          <a:xfrm rot="-3723430">
            <a:off x="4217194" y="4610894"/>
            <a:ext cx="4667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permit</a:t>
            </a:r>
          </a:p>
        </p:txBody>
      </p:sp>
      <p:sp>
        <p:nvSpPr>
          <p:cNvPr id="14436" name="Freeform 150"/>
          <p:cNvSpPr>
            <a:spLocks/>
          </p:cNvSpPr>
          <p:nvPr/>
        </p:nvSpPr>
        <p:spPr bwMode="auto">
          <a:xfrm>
            <a:off x="5638800" y="4256088"/>
            <a:ext cx="1533525" cy="695325"/>
          </a:xfrm>
          <a:custGeom>
            <a:avLst/>
            <a:gdLst>
              <a:gd name="T0" fmla="*/ 2147483647 w 966"/>
              <a:gd name="T1" fmla="*/ 2147483647 h 438"/>
              <a:gd name="T2" fmla="*/ 2147483647 w 966"/>
              <a:gd name="T3" fmla="*/ 2147483647 h 438"/>
              <a:gd name="T4" fmla="*/ 2147483647 w 966"/>
              <a:gd name="T5" fmla="*/ 2147483647 h 438"/>
              <a:gd name="T6" fmla="*/ 2147483647 w 966"/>
              <a:gd name="T7" fmla="*/ 2147483647 h 438"/>
              <a:gd name="T8" fmla="*/ 0 w 966"/>
              <a:gd name="T9" fmla="*/ 0 h 438"/>
              <a:gd name="T10" fmla="*/ 0 60000 65536"/>
              <a:gd name="T11" fmla="*/ 0 60000 65536"/>
              <a:gd name="T12" fmla="*/ 0 60000 65536"/>
              <a:gd name="T13" fmla="*/ 0 60000 65536"/>
              <a:gd name="T14" fmla="*/ 0 60000 65536"/>
              <a:gd name="T15" fmla="*/ 0 w 966"/>
              <a:gd name="T16" fmla="*/ 0 h 438"/>
              <a:gd name="T17" fmla="*/ 966 w 966"/>
              <a:gd name="T18" fmla="*/ 438 h 438"/>
            </a:gdLst>
            <a:ahLst/>
            <a:cxnLst>
              <a:cxn ang="T10">
                <a:pos x="T0" y="T1"/>
              </a:cxn>
              <a:cxn ang="T11">
                <a:pos x="T2" y="T3"/>
              </a:cxn>
              <a:cxn ang="T12">
                <a:pos x="T4" y="T5"/>
              </a:cxn>
              <a:cxn ang="T13">
                <a:pos x="T6" y="T7"/>
              </a:cxn>
              <a:cxn ang="T14">
                <a:pos x="T8" y="T9"/>
              </a:cxn>
            </a:cxnLst>
            <a:rect l="T15" t="T16" r="T17" b="T18"/>
            <a:pathLst>
              <a:path w="966" h="438">
                <a:moveTo>
                  <a:pt x="966" y="438"/>
                </a:moveTo>
                <a:cubicBezTo>
                  <a:pt x="909" y="428"/>
                  <a:pt x="722" y="399"/>
                  <a:pt x="624" y="378"/>
                </a:cubicBezTo>
                <a:cubicBezTo>
                  <a:pt x="526" y="357"/>
                  <a:pt x="455" y="346"/>
                  <a:pt x="378" y="312"/>
                </a:cubicBezTo>
                <a:cubicBezTo>
                  <a:pt x="301" y="278"/>
                  <a:pt x="225" y="226"/>
                  <a:pt x="162" y="174"/>
                </a:cubicBezTo>
                <a:cubicBezTo>
                  <a:pt x="99" y="122"/>
                  <a:pt x="34" y="36"/>
                  <a:pt x="0" y="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37" name="Freeform 151"/>
          <p:cNvSpPr>
            <a:spLocks/>
          </p:cNvSpPr>
          <p:nvPr/>
        </p:nvSpPr>
        <p:spPr bwMode="auto">
          <a:xfrm>
            <a:off x="5715000" y="4141788"/>
            <a:ext cx="1466850" cy="695325"/>
          </a:xfrm>
          <a:custGeom>
            <a:avLst/>
            <a:gdLst>
              <a:gd name="T0" fmla="*/ 2147483647 w 924"/>
              <a:gd name="T1" fmla="*/ 2147483647 h 438"/>
              <a:gd name="T2" fmla="*/ 2147483647 w 924"/>
              <a:gd name="T3" fmla="*/ 2147483647 h 438"/>
              <a:gd name="T4" fmla="*/ 2147483647 w 924"/>
              <a:gd name="T5" fmla="*/ 2147483647 h 438"/>
              <a:gd name="T6" fmla="*/ 2147483647 w 924"/>
              <a:gd name="T7" fmla="*/ 2147483647 h 438"/>
              <a:gd name="T8" fmla="*/ 0 w 924"/>
              <a:gd name="T9" fmla="*/ 0 h 438"/>
              <a:gd name="T10" fmla="*/ 0 60000 65536"/>
              <a:gd name="T11" fmla="*/ 0 60000 65536"/>
              <a:gd name="T12" fmla="*/ 0 60000 65536"/>
              <a:gd name="T13" fmla="*/ 0 60000 65536"/>
              <a:gd name="T14" fmla="*/ 0 60000 65536"/>
              <a:gd name="T15" fmla="*/ 0 w 924"/>
              <a:gd name="T16" fmla="*/ 0 h 438"/>
              <a:gd name="T17" fmla="*/ 924 w 924"/>
              <a:gd name="T18" fmla="*/ 438 h 438"/>
            </a:gdLst>
            <a:ahLst/>
            <a:cxnLst>
              <a:cxn ang="T10">
                <a:pos x="T0" y="T1"/>
              </a:cxn>
              <a:cxn ang="T11">
                <a:pos x="T2" y="T3"/>
              </a:cxn>
              <a:cxn ang="T12">
                <a:pos x="T4" y="T5"/>
              </a:cxn>
              <a:cxn ang="T13">
                <a:pos x="T6" y="T7"/>
              </a:cxn>
              <a:cxn ang="T14">
                <a:pos x="T8" y="T9"/>
              </a:cxn>
            </a:cxnLst>
            <a:rect l="T15" t="T16" r="T17" b="T18"/>
            <a:pathLst>
              <a:path w="924" h="438">
                <a:moveTo>
                  <a:pt x="924" y="438"/>
                </a:moveTo>
                <a:cubicBezTo>
                  <a:pt x="894" y="416"/>
                  <a:pt x="805" y="351"/>
                  <a:pt x="744" y="306"/>
                </a:cubicBezTo>
                <a:cubicBezTo>
                  <a:pt x="683" y="261"/>
                  <a:pt x="621" y="205"/>
                  <a:pt x="558" y="168"/>
                </a:cubicBezTo>
                <a:cubicBezTo>
                  <a:pt x="495" y="131"/>
                  <a:pt x="459" y="112"/>
                  <a:pt x="366" y="84"/>
                </a:cubicBezTo>
                <a:cubicBezTo>
                  <a:pt x="273" y="56"/>
                  <a:pt x="76" y="17"/>
                  <a:pt x="0"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38" name="Text Box 152"/>
          <p:cNvSpPr txBox="1">
            <a:spLocks noChangeArrowheads="1"/>
          </p:cNvSpPr>
          <p:nvPr/>
        </p:nvSpPr>
        <p:spPr bwMode="auto">
          <a:xfrm rot="1585371">
            <a:off x="6096000" y="4332288"/>
            <a:ext cx="581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Gravel &amp;</a:t>
            </a:r>
          </a:p>
          <a:p>
            <a:pPr defTabSz="914400" eaLnBrk="1" fontAlgn="base" hangingPunct="1">
              <a:spcBef>
                <a:spcPct val="0"/>
              </a:spcBef>
              <a:spcAft>
                <a:spcPct val="0"/>
              </a:spcAft>
            </a:pPr>
            <a:r>
              <a:rPr lang="en-US" sz="800" dirty="0" smtClean="0">
                <a:solidFill>
                  <a:srgbClr val="000000"/>
                </a:solidFill>
              </a:rPr>
              <a:t>Rock</a:t>
            </a:r>
          </a:p>
        </p:txBody>
      </p:sp>
      <p:sp>
        <p:nvSpPr>
          <p:cNvPr id="14439" name="Text Box 153"/>
          <p:cNvSpPr txBox="1">
            <a:spLocks noChangeArrowheads="1"/>
          </p:cNvSpPr>
          <p:nvPr/>
        </p:nvSpPr>
        <p:spPr bwMode="auto">
          <a:xfrm rot="1585371">
            <a:off x="5867400" y="4713288"/>
            <a:ext cx="6254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Recycling</a:t>
            </a:r>
          </a:p>
        </p:txBody>
      </p:sp>
      <p:sp>
        <p:nvSpPr>
          <p:cNvPr id="14440" name="Freeform 154"/>
          <p:cNvSpPr>
            <a:spLocks/>
          </p:cNvSpPr>
          <p:nvPr/>
        </p:nvSpPr>
        <p:spPr bwMode="auto">
          <a:xfrm>
            <a:off x="5410200" y="3265488"/>
            <a:ext cx="1771650" cy="1495425"/>
          </a:xfrm>
          <a:custGeom>
            <a:avLst/>
            <a:gdLst>
              <a:gd name="T0" fmla="*/ 2147483647 w 1116"/>
              <a:gd name="T1" fmla="*/ 2147483647 h 942"/>
              <a:gd name="T2" fmla="*/ 2147483647 w 1116"/>
              <a:gd name="T3" fmla="*/ 2147483647 h 942"/>
              <a:gd name="T4" fmla="*/ 2147483647 w 1116"/>
              <a:gd name="T5" fmla="*/ 2147483647 h 942"/>
              <a:gd name="T6" fmla="*/ 2147483647 w 1116"/>
              <a:gd name="T7" fmla="*/ 2147483647 h 942"/>
              <a:gd name="T8" fmla="*/ 0 w 1116"/>
              <a:gd name="T9" fmla="*/ 0 h 942"/>
              <a:gd name="T10" fmla="*/ 0 60000 65536"/>
              <a:gd name="T11" fmla="*/ 0 60000 65536"/>
              <a:gd name="T12" fmla="*/ 0 60000 65536"/>
              <a:gd name="T13" fmla="*/ 0 60000 65536"/>
              <a:gd name="T14" fmla="*/ 0 60000 65536"/>
              <a:gd name="T15" fmla="*/ 0 w 1116"/>
              <a:gd name="T16" fmla="*/ 0 h 942"/>
              <a:gd name="T17" fmla="*/ 1116 w 1116"/>
              <a:gd name="T18" fmla="*/ 942 h 942"/>
            </a:gdLst>
            <a:ahLst/>
            <a:cxnLst>
              <a:cxn ang="T10">
                <a:pos x="T0" y="T1"/>
              </a:cxn>
              <a:cxn ang="T11">
                <a:pos x="T2" y="T3"/>
              </a:cxn>
              <a:cxn ang="T12">
                <a:pos x="T4" y="T5"/>
              </a:cxn>
              <a:cxn ang="T13">
                <a:pos x="T6" y="T7"/>
              </a:cxn>
              <a:cxn ang="T14">
                <a:pos x="T8" y="T9"/>
              </a:cxn>
            </a:cxnLst>
            <a:rect l="T15" t="T16" r="T17" b="T18"/>
            <a:pathLst>
              <a:path w="1116" h="942">
                <a:moveTo>
                  <a:pt x="1116" y="942"/>
                </a:moveTo>
                <a:cubicBezTo>
                  <a:pt x="1080" y="882"/>
                  <a:pt x="970" y="679"/>
                  <a:pt x="900" y="582"/>
                </a:cubicBezTo>
                <a:cubicBezTo>
                  <a:pt x="830" y="485"/>
                  <a:pt x="771" y="424"/>
                  <a:pt x="696" y="360"/>
                </a:cubicBezTo>
                <a:cubicBezTo>
                  <a:pt x="621" y="296"/>
                  <a:pt x="566" y="258"/>
                  <a:pt x="450" y="198"/>
                </a:cubicBezTo>
                <a:cubicBezTo>
                  <a:pt x="334" y="138"/>
                  <a:pt x="94" y="41"/>
                  <a:pt x="0"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41" name="Text Box 155"/>
          <p:cNvSpPr txBox="1">
            <a:spLocks noChangeArrowheads="1"/>
          </p:cNvSpPr>
          <p:nvPr/>
        </p:nvSpPr>
        <p:spPr bwMode="auto">
          <a:xfrm rot="2597711">
            <a:off x="6172200" y="3875088"/>
            <a:ext cx="587375" cy="214312"/>
          </a:xfrm>
          <a:prstGeom prst="rect">
            <a:avLst/>
          </a:prstGeom>
          <a:solidFill>
            <a:schemeClr val="bg1">
              <a:alpha val="6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Products</a:t>
            </a:r>
          </a:p>
        </p:txBody>
      </p:sp>
      <p:sp>
        <p:nvSpPr>
          <p:cNvPr id="14442" name="Freeform 156"/>
          <p:cNvSpPr>
            <a:spLocks/>
          </p:cNvSpPr>
          <p:nvPr/>
        </p:nvSpPr>
        <p:spPr bwMode="auto">
          <a:xfrm rot="2834745" flipH="1">
            <a:off x="5900737" y="2470151"/>
            <a:ext cx="161925" cy="838200"/>
          </a:xfrm>
          <a:custGeom>
            <a:avLst/>
            <a:gdLst>
              <a:gd name="T0" fmla="*/ 2147483647 w 152"/>
              <a:gd name="T1" fmla="*/ 2147483647 h 240"/>
              <a:gd name="T2" fmla="*/ 2147483647 w 152"/>
              <a:gd name="T3" fmla="*/ 2147483647 h 240"/>
              <a:gd name="T4" fmla="*/ 2147483647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152" y="240"/>
                </a:moveTo>
                <a:cubicBezTo>
                  <a:pt x="84" y="212"/>
                  <a:pt x="16" y="184"/>
                  <a:pt x="8" y="144"/>
                </a:cubicBezTo>
                <a:cubicBezTo>
                  <a:pt x="0" y="104"/>
                  <a:pt x="52" y="52"/>
                  <a:pt x="104"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43" name="Text Box 157"/>
          <p:cNvSpPr txBox="1">
            <a:spLocks noChangeArrowheads="1"/>
          </p:cNvSpPr>
          <p:nvPr/>
        </p:nvSpPr>
        <p:spPr bwMode="auto">
          <a:xfrm rot="-3108174">
            <a:off x="5790406" y="2732882"/>
            <a:ext cx="4667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permit</a:t>
            </a:r>
          </a:p>
        </p:txBody>
      </p:sp>
      <p:sp>
        <p:nvSpPr>
          <p:cNvPr id="14444" name="Freeform 158"/>
          <p:cNvSpPr>
            <a:spLocks/>
          </p:cNvSpPr>
          <p:nvPr/>
        </p:nvSpPr>
        <p:spPr bwMode="auto">
          <a:xfrm>
            <a:off x="5791200" y="3570288"/>
            <a:ext cx="1843088" cy="411162"/>
          </a:xfrm>
          <a:custGeom>
            <a:avLst/>
            <a:gdLst>
              <a:gd name="T0" fmla="*/ 2147483647 w 1161"/>
              <a:gd name="T1" fmla="*/ 2147483647 h 259"/>
              <a:gd name="T2" fmla="*/ 2147483647 w 1161"/>
              <a:gd name="T3" fmla="*/ 2147483647 h 259"/>
              <a:gd name="T4" fmla="*/ 2147483647 w 1161"/>
              <a:gd name="T5" fmla="*/ 2147483647 h 259"/>
              <a:gd name="T6" fmla="*/ 2147483647 w 1161"/>
              <a:gd name="T7" fmla="*/ 2147483647 h 259"/>
              <a:gd name="T8" fmla="*/ 0 w 1161"/>
              <a:gd name="T9" fmla="*/ 2147483647 h 259"/>
              <a:gd name="T10" fmla="*/ 0 60000 65536"/>
              <a:gd name="T11" fmla="*/ 0 60000 65536"/>
              <a:gd name="T12" fmla="*/ 0 60000 65536"/>
              <a:gd name="T13" fmla="*/ 0 60000 65536"/>
              <a:gd name="T14" fmla="*/ 0 60000 65536"/>
              <a:gd name="T15" fmla="*/ 0 w 1161"/>
              <a:gd name="T16" fmla="*/ 0 h 259"/>
              <a:gd name="T17" fmla="*/ 1161 w 1161"/>
              <a:gd name="T18" fmla="*/ 259 h 259"/>
            </a:gdLst>
            <a:ahLst/>
            <a:cxnLst>
              <a:cxn ang="T10">
                <a:pos x="T0" y="T1"/>
              </a:cxn>
              <a:cxn ang="T11">
                <a:pos x="T2" y="T3"/>
              </a:cxn>
              <a:cxn ang="T12">
                <a:pos x="T4" y="T5"/>
              </a:cxn>
              <a:cxn ang="T13">
                <a:pos x="T6" y="T7"/>
              </a:cxn>
              <a:cxn ang="T14">
                <a:pos x="T8" y="T9"/>
              </a:cxn>
            </a:cxnLst>
            <a:rect l="T15" t="T16" r="T17" b="T18"/>
            <a:pathLst>
              <a:path w="1161" h="259">
                <a:moveTo>
                  <a:pt x="1161" y="90"/>
                </a:moveTo>
                <a:cubicBezTo>
                  <a:pt x="1095" y="78"/>
                  <a:pt x="868" y="26"/>
                  <a:pt x="766" y="13"/>
                </a:cubicBezTo>
                <a:cubicBezTo>
                  <a:pt x="664" y="0"/>
                  <a:pt x="621" y="0"/>
                  <a:pt x="549" y="12"/>
                </a:cubicBezTo>
                <a:cubicBezTo>
                  <a:pt x="477" y="24"/>
                  <a:pt x="425" y="46"/>
                  <a:pt x="334" y="87"/>
                </a:cubicBezTo>
                <a:cubicBezTo>
                  <a:pt x="243" y="128"/>
                  <a:pt x="69" y="223"/>
                  <a:pt x="0" y="259"/>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45" name="Oval 159"/>
          <p:cNvSpPr>
            <a:spLocks noChangeArrowheads="1"/>
          </p:cNvSpPr>
          <p:nvPr/>
        </p:nvSpPr>
        <p:spPr bwMode="auto">
          <a:xfrm>
            <a:off x="4343400" y="3649663"/>
            <a:ext cx="1524000" cy="7620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46" name="Freeform 160"/>
          <p:cNvSpPr>
            <a:spLocks/>
          </p:cNvSpPr>
          <p:nvPr/>
        </p:nvSpPr>
        <p:spPr bwMode="auto">
          <a:xfrm flipH="1" flipV="1">
            <a:off x="5791200" y="3798888"/>
            <a:ext cx="1843088" cy="411162"/>
          </a:xfrm>
          <a:custGeom>
            <a:avLst/>
            <a:gdLst>
              <a:gd name="T0" fmla="*/ 2147483647 w 1161"/>
              <a:gd name="T1" fmla="*/ 2147483647 h 259"/>
              <a:gd name="T2" fmla="*/ 2147483647 w 1161"/>
              <a:gd name="T3" fmla="*/ 2147483647 h 259"/>
              <a:gd name="T4" fmla="*/ 2147483647 w 1161"/>
              <a:gd name="T5" fmla="*/ 2147483647 h 259"/>
              <a:gd name="T6" fmla="*/ 2147483647 w 1161"/>
              <a:gd name="T7" fmla="*/ 2147483647 h 259"/>
              <a:gd name="T8" fmla="*/ 0 w 1161"/>
              <a:gd name="T9" fmla="*/ 2147483647 h 259"/>
              <a:gd name="T10" fmla="*/ 0 60000 65536"/>
              <a:gd name="T11" fmla="*/ 0 60000 65536"/>
              <a:gd name="T12" fmla="*/ 0 60000 65536"/>
              <a:gd name="T13" fmla="*/ 0 60000 65536"/>
              <a:gd name="T14" fmla="*/ 0 60000 65536"/>
              <a:gd name="T15" fmla="*/ 0 w 1161"/>
              <a:gd name="T16" fmla="*/ 0 h 259"/>
              <a:gd name="T17" fmla="*/ 1161 w 1161"/>
              <a:gd name="T18" fmla="*/ 259 h 259"/>
            </a:gdLst>
            <a:ahLst/>
            <a:cxnLst>
              <a:cxn ang="T10">
                <a:pos x="T0" y="T1"/>
              </a:cxn>
              <a:cxn ang="T11">
                <a:pos x="T2" y="T3"/>
              </a:cxn>
              <a:cxn ang="T12">
                <a:pos x="T4" y="T5"/>
              </a:cxn>
              <a:cxn ang="T13">
                <a:pos x="T6" y="T7"/>
              </a:cxn>
              <a:cxn ang="T14">
                <a:pos x="T8" y="T9"/>
              </a:cxn>
            </a:cxnLst>
            <a:rect l="T15" t="T16" r="T17" b="T18"/>
            <a:pathLst>
              <a:path w="1161" h="259">
                <a:moveTo>
                  <a:pt x="1161" y="90"/>
                </a:moveTo>
                <a:cubicBezTo>
                  <a:pt x="1095" y="78"/>
                  <a:pt x="868" y="26"/>
                  <a:pt x="766" y="13"/>
                </a:cubicBezTo>
                <a:cubicBezTo>
                  <a:pt x="664" y="0"/>
                  <a:pt x="621" y="0"/>
                  <a:pt x="549" y="12"/>
                </a:cubicBezTo>
                <a:cubicBezTo>
                  <a:pt x="477" y="24"/>
                  <a:pt x="425" y="46"/>
                  <a:pt x="334" y="87"/>
                </a:cubicBezTo>
                <a:cubicBezTo>
                  <a:pt x="243" y="128"/>
                  <a:pt x="69" y="223"/>
                  <a:pt x="0" y="259"/>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47" name="Text Box 161"/>
          <p:cNvSpPr txBox="1">
            <a:spLocks noChangeArrowheads="1"/>
          </p:cNvSpPr>
          <p:nvPr/>
        </p:nvSpPr>
        <p:spPr bwMode="auto">
          <a:xfrm rot="-1583495">
            <a:off x="6781800" y="3875088"/>
            <a:ext cx="5873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Zoning</a:t>
            </a:r>
          </a:p>
        </p:txBody>
      </p:sp>
      <p:sp>
        <p:nvSpPr>
          <p:cNvPr id="14448" name="Freeform 162"/>
          <p:cNvSpPr>
            <a:spLocks/>
          </p:cNvSpPr>
          <p:nvPr/>
        </p:nvSpPr>
        <p:spPr bwMode="auto">
          <a:xfrm>
            <a:off x="5638800" y="2808288"/>
            <a:ext cx="1646238" cy="985837"/>
          </a:xfrm>
          <a:custGeom>
            <a:avLst/>
            <a:gdLst>
              <a:gd name="T0" fmla="*/ 2147483647 w 1037"/>
              <a:gd name="T1" fmla="*/ 2147483647 h 621"/>
              <a:gd name="T2" fmla="*/ 2147483647 w 1037"/>
              <a:gd name="T3" fmla="*/ 0 h 621"/>
              <a:gd name="T4" fmla="*/ 2147483647 w 1037"/>
              <a:gd name="T5" fmla="*/ 2147483647 h 621"/>
              <a:gd name="T6" fmla="*/ 2147483647 w 1037"/>
              <a:gd name="T7" fmla="*/ 2147483647 h 621"/>
              <a:gd name="T8" fmla="*/ 0 w 1037"/>
              <a:gd name="T9" fmla="*/ 2147483647 h 621"/>
              <a:gd name="T10" fmla="*/ 0 60000 65536"/>
              <a:gd name="T11" fmla="*/ 0 60000 65536"/>
              <a:gd name="T12" fmla="*/ 0 60000 65536"/>
              <a:gd name="T13" fmla="*/ 0 60000 65536"/>
              <a:gd name="T14" fmla="*/ 0 60000 65536"/>
              <a:gd name="T15" fmla="*/ 0 w 1037"/>
              <a:gd name="T16" fmla="*/ 0 h 621"/>
              <a:gd name="T17" fmla="*/ 1037 w 1037"/>
              <a:gd name="T18" fmla="*/ 621 h 621"/>
            </a:gdLst>
            <a:ahLst/>
            <a:cxnLst>
              <a:cxn ang="T10">
                <a:pos x="T0" y="T1"/>
              </a:cxn>
              <a:cxn ang="T11">
                <a:pos x="T2" y="T3"/>
              </a:cxn>
              <a:cxn ang="T12">
                <a:pos x="T4" y="T5"/>
              </a:cxn>
              <a:cxn ang="T13">
                <a:pos x="T6" y="T7"/>
              </a:cxn>
              <a:cxn ang="T14">
                <a:pos x="T8" y="T9"/>
              </a:cxn>
            </a:cxnLst>
            <a:rect l="T15" t="T16" r="T17" b="T18"/>
            <a:pathLst>
              <a:path w="1037" h="621">
                <a:moveTo>
                  <a:pt x="1037" y="63"/>
                </a:moveTo>
                <a:cubicBezTo>
                  <a:pt x="991" y="53"/>
                  <a:pt x="853" y="0"/>
                  <a:pt x="762" y="0"/>
                </a:cubicBezTo>
                <a:cubicBezTo>
                  <a:pt x="671" y="0"/>
                  <a:pt x="577" y="12"/>
                  <a:pt x="492" y="66"/>
                </a:cubicBezTo>
                <a:cubicBezTo>
                  <a:pt x="407" y="120"/>
                  <a:pt x="334" y="230"/>
                  <a:pt x="252" y="322"/>
                </a:cubicBezTo>
                <a:cubicBezTo>
                  <a:pt x="170" y="414"/>
                  <a:pt x="52" y="559"/>
                  <a:pt x="0" y="621"/>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49" name="Freeform 163"/>
          <p:cNvSpPr>
            <a:spLocks/>
          </p:cNvSpPr>
          <p:nvPr/>
        </p:nvSpPr>
        <p:spPr bwMode="auto">
          <a:xfrm>
            <a:off x="5711825" y="2986088"/>
            <a:ext cx="1646238" cy="885825"/>
          </a:xfrm>
          <a:custGeom>
            <a:avLst/>
            <a:gdLst>
              <a:gd name="T0" fmla="*/ 0 w 1037"/>
              <a:gd name="T1" fmla="*/ 2147483647 h 558"/>
              <a:gd name="T2" fmla="*/ 2147483647 w 1037"/>
              <a:gd name="T3" fmla="*/ 2147483647 h 558"/>
              <a:gd name="T4" fmla="*/ 2147483647 w 1037"/>
              <a:gd name="T5" fmla="*/ 2147483647 h 558"/>
              <a:gd name="T6" fmla="*/ 2147483647 w 1037"/>
              <a:gd name="T7" fmla="*/ 2147483647 h 558"/>
              <a:gd name="T8" fmla="*/ 2147483647 w 1037"/>
              <a:gd name="T9" fmla="*/ 0 h 558"/>
              <a:gd name="T10" fmla="*/ 0 60000 65536"/>
              <a:gd name="T11" fmla="*/ 0 60000 65536"/>
              <a:gd name="T12" fmla="*/ 0 60000 65536"/>
              <a:gd name="T13" fmla="*/ 0 60000 65536"/>
              <a:gd name="T14" fmla="*/ 0 60000 65536"/>
              <a:gd name="T15" fmla="*/ 0 w 1037"/>
              <a:gd name="T16" fmla="*/ 0 h 558"/>
              <a:gd name="T17" fmla="*/ 1037 w 1037"/>
              <a:gd name="T18" fmla="*/ 558 h 558"/>
            </a:gdLst>
            <a:ahLst/>
            <a:cxnLst>
              <a:cxn ang="T10">
                <a:pos x="T0" y="T1"/>
              </a:cxn>
              <a:cxn ang="T11">
                <a:pos x="T2" y="T3"/>
              </a:cxn>
              <a:cxn ang="T12">
                <a:pos x="T4" y="T5"/>
              </a:cxn>
              <a:cxn ang="T13">
                <a:pos x="T6" y="T7"/>
              </a:cxn>
              <a:cxn ang="T14">
                <a:pos x="T8" y="T9"/>
              </a:cxn>
            </a:cxnLst>
            <a:rect l="T15" t="T16" r="T17" b="T18"/>
            <a:pathLst>
              <a:path w="1037" h="558">
                <a:moveTo>
                  <a:pt x="0" y="558"/>
                </a:moveTo>
                <a:cubicBezTo>
                  <a:pt x="59" y="537"/>
                  <a:pt x="255" y="475"/>
                  <a:pt x="356" y="434"/>
                </a:cubicBezTo>
                <a:cubicBezTo>
                  <a:pt x="457" y="393"/>
                  <a:pt x="522" y="358"/>
                  <a:pt x="608" y="314"/>
                </a:cubicBezTo>
                <a:cubicBezTo>
                  <a:pt x="694" y="270"/>
                  <a:pt x="801" y="222"/>
                  <a:pt x="872" y="170"/>
                </a:cubicBezTo>
                <a:cubicBezTo>
                  <a:pt x="943" y="118"/>
                  <a:pt x="1003" y="35"/>
                  <a:pt x="1037" y="0"/>
                </a:cubicBezTo>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50" name="Text Box 164"/>
          <p:cNvSpPr txBox="1">
            <a:spLocks noChangeArrowheads="1"/>
          </p:cNvSpPr>
          <p:nvPr/>
        </p:nvSpPr>
        <p:spPr bwMode="auto">
          <a:xfrm rot="5400000">
            <a:off x="5431631" y="3315494"/>
            <a:ext cx="750888" cy="336550"/>
          </a:xfrm>
          <a:prstGeom prst="rect">
            <a:avLst/>
          </a:prstGeom>
          <a:solidFill>
            <a:schemeClr val="bg1">
              <a:alpha val="6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Recycle &amp;</a:t>
            </a:r>
          </a:p>
          <a:p>
            <a:pPr defTabSz="914400" eaLnBrk="1" fontAlgn="base" hangingPunct="1">
              <a:spcBef>
                <a:spcPct val="0"/>
              </a:spcBef>
              <a:spcAft>
                <a:spcPct val="0"/>
              </a:spcAft>
            </a:pPr>
            <a:r>
              <a:rPr lang="en-US" sz="800" dirty="0" smtClean="0">
                <a:solidFill>
                  <a:srgbClr val="000000"/>
                </a:solidFill>
              </a:rPr>
              <a:t>Reclamation</a:t>
            </a:r>
          </a:p>
        </p:txBody>
      </p:sp>
      <p:sp>
        <p:nvSpPr>
          <p:cNvPr id="14451" name="Text Box 165"/>
          <p:cNvSpPr txBox="1">
            <a:spLocks noChangeArrowheads="1"/>
          </p:cNvSpPr>
          <p:nvPr/>
        </p:nvSpPr>
        <p:spPr bwMode="auto">
          <a:xfrm rot="643658">
            <a:off x="7010400" y="3341688"/>
            <a:ext cx="581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Gravel &amp;</a:t>
            </a:r>
          </a:p>
          <a:p>
            <a:pPr defTabSz="914400" eaLnBrk="1" fontAlgn="base" hangingPunct="1">
              <a:spcBef>
                <a:spcPct val="0"/>
              </a:spcBef>
              <a:spcAft>
                <a:spcPct val="0"/>
              </a:spcAft>
            </a:pPr>
            <a:r>
              <a:rPr lang="en-US" sz="800" dirty="0" smtClean="0">
                <a:solidFill>
                  <a:srgbClr val="000000"/>
                </a:solidFill>
              </a:rPr>
              <a:t>Rock</a:t>
            </a:r>
          </a:p>
        </p:txBody>
      </p:sp>
      <p:sp>
        <p:nvSpPr>
          <p:cNvPr id="14452" name="Text Box 166"/>
          <p:cNvSpPr txBox="1">
            <a:spLocks noChangeArrowheads="1"/>
          </p:cNvSpPr>
          <p:nvPr/>
        </p:nvSpPr>
        <p:spPr bwMode="auto">
          <a:xfrm rot="-978331">
            <a:off x="6400800" y="2808288"/>
            <a:ext cx="581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Gravel &amp;</a:t>
            </a:r>
          </a:p>
          <a:p>
            <a:pPr defTabSz="914400" eaLnBrk="1" fontAlgn="base" hangingPunct="1">
              <a:spcBef>
                <a:spcPct val="0"/>
              </a:spcBef>
              <a:spcAft>
                <a:spcPct val="0"/>
              </a:spcAft>
            </a:pPr>
            <a:r>
              <a:rPr lang="en-US" sz="800" dirty="0" smtClean="0">
                <a:solidFill>
                  <a:srgbClr val="000000"/>
                </a:solidFill>
              </a:rPr>
              <a:t>Rock</a:t>
            </a:r>
          </a:p>
        </p:txBody>
      </p:sp>
      <p:sp>
        <p:nvSpPr>
          <p:cNvPr id="14453" name="Text Box 167"/>
          <p:cNvSpPr txBox="1">
            <a:spLocks noChangeArrowheads="1"/>
          </p:cNvSpPr>
          <p:nvPr/>
        </p:nvSpPr>
        <p:spPr bwMode="auto">
          <a:xfrm rot="-1634047">
            <a:off x="6400800" y="3265488"/>
            <a:ext cx="5873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Zoning</a:t>
            </a:r>
          </a:p>
        </p:txBody>
      </p:sp>
      <p:sp>
        <p:nvSpPr>
          <p:cNvPr id="14454" name="Freeform 168"/>
          <p:cNvSpPr>
            <a:spLocks/>
          </p:cNvSpPr>
          <p:nvPr/>
        </p:nvSpPr>
        <p:spPr bwMode="auto">
          <a:xfrm>
            <a:off x="5410200" y="533400"/>
            <a:ext cx="3492500" cy="5668963"/>
          </a:xfrm>
          <a:custGeom>
            <a:avLst/>
            <a:gdLst>
              <a:gd name="T0" fmla="*/ 2147483647 w 2200"/>
              <a:gd name="T1" fmla="*/ 2147483647 h 3571"/>
              <a:gd name="T2" fmla="*/ 2147483647 w 2200"/>
              <a:gd name="T3" fmla="*/ 2147483647 h 3571"/>
              <a:gd name="T4" fmla="*/ 2147483647 w 2200"/>
              <a:gd name="T5" fmla="*/ 2147483647 h 3571"/>
              <a:gd name="T6" fmla="*/ 0 w 2200"/>
              <a:gd name="T7" fmla="*/ 2147483647 h 3571"/>
              <a:gd name="T8" fmla="*/ 0 60000 65536"/>
              <a:gd name="T9" fmla="*/ 0 60000 65536"/>
              <a:gd name="T10" fmla="*/ 0 60000 65536"/>
              <a:gd name="T11" fmla="*/ 0 60000 65536"/>
              <a:gd name="T12" fmla="*/ 0 w 2200"/>
              <a:gd name="T13" fmla="*/ 0 h 3571"/>
              <a:gd name="T14" fmla="*/ 2200 w 2200"/>
              <a:gd name="T15" fmla="*/ 3571 h 3571"/>
            </a:gdLst>
            <a:ahLst/>
            <a:cxnLst>
              <a:cxn ang="T8">
                <a:pos x="T0" y="T1"/>
              </a:cxn>
              <a:cxn ang="T9">
                <a:pos x="T2" y="T3"/>
              </a:cxn>
              <a:cxn ang="T10">
                <a:pos x="T4" y="T5"/>
              </a:cxn>
              <a:cxn ang="T11">
                <a:pos x="T6" y="T7"/>
              </a:cxn>
            </a:cxnLst>
            <a:rect l="T12" t="T13" r="T14" b="T15"/>
            <a:pathLst>
              <a:path w="2200" h="3571">
                <a:moveTo>
                  <a:pt x="810" y="3137"/>
                </a:moveTo>
                <a:cubicBezTo>
                  <a:pt x="960" y="3134"/>
                  <a:pt x="1532" y="3571"/>
                  <a:pt x="1716" y="3121"/>
                </a:cubicBezTo>
                <a:cubicBezTo>
                  <a:pt x="1900" y="2671"/>
                  <a:pt x="2200" y="874"/>
                  <a:pt x="1914" y="437"/>
                </a:cubicBezTo>
                <a:cubicBezTo>
                  <a:pt x="1628" y="0"/>
                  <a:pt x="399" y="485"/>
                  <a:pt x="0" y="497"/>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55" name="Freeform 169"/>
          <p:cNvSpPr>
            <a:spLocks/>
          </p:cNvSpPr>
          <p:nvPr/>
        </p:nvSpPr>
        <p:spPr bwMode="auto">
          <a:xfrm>
            <a:off x="5238750" y="4313238"/>
            <a:ext cx="828675" cy="1057275"/>
          </a:xfrm>
          <a:custGeom>
            <a:avLst/>
            <a:gdLst>
              <a:gd name="T0" fmla="*/ 2147483647 w 522"/>
              <a:gd name="T1" fmla="*/ 2147483647 h 666"/>
              <a:gd name="T2" fmla="*/ 2147483647 w 522"/>
              <a:gd name="T3" fmla="*/ 2147483647 h 666"/>
              <a:gd name="T4" fmla="*/ 2147483647 w 522"/>
              <a:gd name="T5" fmla="*/ 2147483647 h 666"/>
              <a:gd name="T6" fmla="*/ 2147483647 w 522"/>
              <a:gd name="T7" fmla="*/ 2147483647 h 666"/>
              <a:gd name="T8" fmla="*/ 0 w 522"/>
              <a:gd name="T9" fmla="*/ 0 h 666"/>
              <a:gd name="T10" fmla="*/ 0 60000 65536"/>
              <a:gd name="T11" fmla="*/ 0 60000 65536"/>
              <a:gd name="T12" fmla="*/ 0 60000 65536"/>
              <a:gd name="T13" fmla="*/ 0 60000 65536"/>
              <a:gd name="T14" fmla="*/ 0 60000 65536"/>
              <a:gd name="T15" fmla="*/ 0 w 522"/>
              <a:gd name="T16" fmla="*/ 0 h 666"/>
              <a:gd name="T17" fmla="*/ 522 w 522"/>
              <a:gd name="T18" fmla="*/ 666 h 666"/>
            </a:gdLst>
            <a:ahLst/>
            <a:cxnLst>
              <a:cxn ang="T10">
                <a:pos x="T0" y="T1"/>
              </a:cxn>
              <a:cxn ang="T11">
                <a:pos x="T2" y="T3"/>
              </a:cxn>
              <a:cxn ang="T12">
                <a:pos x="T4" y="T5"/>
              </a:cxn>
              <a:cxn ang="T13">
                <a:pos x="T6" y="T7"/>
              </a:cxn>
              <a:cxn ang="T14">
                <a:pos x="T8" y="T9"/>
              </a:cxn>
            </a:cxnLst>
            <a:rect l="T15" t="T16" r="T17" b="T18"/>
            <a:pathLst>
              <a:path w="522" h="666">
                <a:moveTo>
                  <a:pt x="522" y="666"/>
                </a:moveTo>
                <a:cubicBezTo>
                  <a:pt x="495" y="644"/>
                  <a:pt x="415" y="583"/>
                  <a:pt x="356" y="532"/>
                </a:cubicBezTo>
                <a:cubicBezTo>
                  <a:pt x="297" y="481"/>
                  <a:pt x="220" y="427"/>
                  <a:pt x="167" y="362"/>
                </a:cubicBezTo>
                <a:cubicBezTo>
                  <a:pt x="114" y="296"/>
                  <a:pt x="65" y="201"/>
                  <a:pt x="37" y="141"/>
                </a:cubicBezTo>
                <a:cubicBezTo>
                  <a:pt x="9" y="81"/>
                  <a:pt x="8" y="29"/>
                  <a:pt x="0" y="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4456" name="Text Box 170"/>
          <p:cNvSpPr txBox="1">
            <a:spLocks noChangeArrowheads="1"/>
          </p:cNvSpPr>
          <p:nvPr/>
        </p:nvSpPr>
        <p:spPr bwMode="auto">
          <a:xfrm rot="3634955">
            <a:off x="5128419" y="4461669"/>
            <a:ext cx="6254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Soils, </a:t>
            </a:r>
          </a:p>
        </p:txBody>
      </p:sp>
      <p:sp>
        <p:nvSpPr>
          <p:cNvPr id="14457" name="Text Box 171"/>
          <p:cNvSpPr txBox="1">
            <a:spLocks noChangeArrowheads="1"/>
          </p:cNvSpPr>
          <p:nvPr/>
        </p:nvSpPr>
        <p:spPr bwMode="auto">
          <a:xfrm rot="2884863">
            <a:off x="5265738" y="4746625"/>
            <a:ext cx="6556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Fish</a:t>
            </a:r>
          </a:p>
        </p:txBody>
      </p:sp>
      <p:sp>
        <p:nvSpPr>
          <p:cNvPr id="14458" name="Text Box 172"/>
          <p:cNvSpPr txBox="1">
            <a:spLocks noChangeArrowheads="1"/>
          </p:cNvSpPr>
          <p:nvPr/>
        </p:nvSpPr>
        <p:spPr bwMode="auto">
          <a:xfrm rot="1165856">
            <a:off x="7162800" y="5551488"/>
            <a:ext cx="4635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Lobby</a:t>
            </a:r>
          </a:p>
        </p:txBody>
      </p:sp>
      <p:sp>
        <p:nvSpPr>
          <p:cNvPr id="14459" name="Text Box 173"/>
          <p:cNvSpPr txBox="1">
            <a:spLocks noChangeArrowheads="1"/>
          </p:cNvSpPr>
          <p:nvPr/>
        </p:nvSpPr>
        <p:spPr bwMode="auto">
          <a:xfrm rot="2470259">
            <a:off x="5486400" y="5029200"/>
            <a:ext cx="7731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dirty="0" smtClean="0">
                <a:solidFill>
                  <a:srgbClr val="000000"/>
                </a:solidFill>
              </a:rPr>
              <a:t>&amp;   Forests</a:t>
            </a:r>
          </a:p>
        </p:txBody>
      </p:sp>
      <p:sp>
        <p:nvSpPr>
          <p:cNvPr id="14460" name="Rectangle 217"/>
          <p:cNvSpPr>
            <a:spLocks noChangeArrowheads="1"/>
          </p:cNvSpPr>
          <p:nvPr/>
        </p:nvSpPr>
        <p:spPr bwMode="auto">
          <a:xfrm>
            <a:off x="1371600" y="61722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defTabSz="914400" fontAlgn="base">
              <a:spcBef>
                <a:spcPct val="0"/>
              </a:spcBef>
              <a:spcAft>
                <a:spcPct val="0"/>
              </a:spcAft>
            </a:pPr>
            <a:r>
              <a:rPr lang="en-US" sz="2000" b="1" dirty="0" smtClean="0">
                <a:solidFill>
                  <a:srgbClr val="333399"/>
                </a:solidFill>
                <a:latin typeface="Arial" charset="0"/>
                <a:ea typeface="ＭＳ Ｐゴシック" charset="0"/>
                <a:cs typeface="ＭＳ Ｐゴシック" charset="0"/>
              </a:rPr>
              <a:t>Who is at the table, who should be at the table?</a:t>
            </a:r>
            <a:endParaRPr lang="en-US" sz="2000" dirty="0" smtClean="0">
              <a:solidFill>
                <a:srgbClr val="33339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841499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45"/>
          <p:cNvSpPr txBox="1">
            <a:spLocks noChangeArrowheads="1"/>
          </p:cNvSpPr>
          <p:nvPr/>
        </p:nvSpPr>
        <p:spPr bwMode="auto">
          <a:xfrm>
            <a:off x="2438400" y="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1800" dirty="0" smtClean="0">
              <a:solidFill>
                <a:srgbClr val="000000"/>
              </a:solidFill>
            </a:endParaRPr>
          </a:p>
        </p:txBody>
      </p:sp>
      <p:sp>
        <p:nvSpPr>
          <p:cNvPr id="15362" name="Text Box 47"/>
          <p:cNvSpPr txBox="1">
            <a:spLocks noChangeArrowheads="1"/>
          </p:cNvSpPr>
          <p:nvPr/>
        </p:nvSpPr>
        <p:spPr bwMode="auto">
          <a:xfrm>
            <a:off x="304800" y="21336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1800" dirty="0" smtClean="0">
              <a:solidFill>
                <a:srgbClr val="000000"/>
              </a:solidFill>
            </a:endParaRPr>
          </a:p>
        </p:txBody>
      </p:sp>
      <p:pic>
        <p:nvPicPr>
          <p:cNvPr id="49205" name="Picture 53" descr="IMGP0259"/>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609600" y="457200"/>
            <a:ext cx="7924800" cy="5943600"/>
          </a:xfrm>
          <a:prstGeom prst="rect">
            <a:avLst/>
          </a:prstGeom>
          <a:noFill/>
          <a:effectLst>
            <a:outerShdw blurRad="63500" dist="107763" dir="2700000" algn="ctr" rotWithShape="0">
              <a:srgbClr val="000000">
                <a:alpha val="50000"/>
              </a:srgbClr>
            </a:outerShdw>
          </a:effectLst>
        </p:spPr>
      </p:pic>
    </p:spTree>
    <p:extLst>
      <p:ext uri="{BB962C8B-B14F-4D97-AF65-F5344CB8AC3E}">
        <p14:creationId xmlns:p14="http://schemas.microsoft.com/office/powerpoint/2010/main" val="40542630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5"/>
          <p:cNvGrpSpPr>
            <a:grpSpLocks noChangeAspect="1"/>
          </p:cNvGrpSpPr>
          <p:nvPr/>
        </p:nvGrpSpPr>
        <p:grpSpPr bwMode="auto">
          <a:xfrm>
            <a:off x="1676400" y="914400"/>
            <a:ext cx="5867400" cy="5029200"/>
            <a:chOff x="1007" y="578"/>
            <a:chExt cx="3746" cy="3168"/>
          </a:xfrm>
        </p:grpSpPr>
        <p:sp>
          <p:nvSpPr>
            <p:cNvPr id="16402" name="AutoShape 4"/>
            <p:cNvSpPr>
              <a:spLocks noChangeAspect="1" noChangeArrowheads="1" noTextEdit="1"/>
            </p:cNvSpPr>
            <p:nvPr/>
          </p:nvSpPr>
          <p:spPr bwMode="auto">
            <a:xfrm>
              <a:off x="1007" y="578"/>
              <a:ext cx="3746" cy="31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6403" name="_s2058"/>
            <p:cNvSpPr>
              <a:spLocks noChangeArrowheads="1" noTextEdit="1"/>
            </p:cNvSpPr>
            <p:nvPr/>
          </p:nvSpPr>
          <p:spPr bwMode="auto">
            <a:xfrm>
              <a:off x="2340" y="1211"/>
              <a:ext cx="1080" cy="1080"/>
            </a:xfrm>
            <a:prstGeom prst="ellipse">
              <a:avLst/>
            </a:prstGeom>
            <a:solidFill>
              <a:schemeClr val="folHlink">
                <a:alpha val="50195"/>
              </a:schemeClr>
            </a:solidFill>
            <a:ln w="4670">
              <a:solidFill>
                <a:schemeClr val="folHlink"/>
              </a:solidFill>
              <a:round/>
              <a:headEnd/>
              <a:tailEnd/>
            </a:ln>
          </p:spPr>
          <p:txBody>
            <a:bodyPr lIns="0" tIns="0" rIns="0" bIns="0"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6404" name="_s2059"/>
            <p:cNvSpPr>
              <a:spLocks noChangeArrowheads="1"/>
            </p:cNvSpPr>
            <p:nvPr/>
          </p:nvSpPr>
          <p:spPr bwMode="auto">
            <a:xfrm>
              <a:off x="2531" y="833"/>
              <a:ext cx="699"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914400" fontAlgn="base">
                <a:spcBef>
                  <a:spcPct val="0"/>
                </a:spcBef>
                <a:spcAft>
                  <a:spcPct val="0"/>
                </a:spcAft>
              </a:pPr>
              <a:r>
                <a:rPr lang="en-US" sz="1100" b="1" dirty="0" smtClean="0">
                  <a:solidFill>
                    <a:srgbClr val="000000"/>
                  </a:solidFill>
                  <a:latin typeface="Arial" charset="0"/>
                  <a:ea typeface="ＭＳ Ｐゴシック" charset="0"/>
                  <a:cs typeface="ＭＳ Ｐゴシック" charset="0"/>
                </a:rPr>
                <a:t>As Growth and Demand Increases</a:t>
              </a:r>
            </a:p>
            <a:p>
              <a:pPr algn="ctr" defTabSz="914400" fontAlgn="base">
                <a:spcBef>
                  <a:spcPct val="0"/>
                </a:spcBef>
                <a:spcAft>
                  <a:spcPct val="0"/>
                </a:spcAft>
              </a:pPr>
              <a:r>
                <a:rPr lang="en-US" sz="1100" b="1" dirty="0" smtClean="0">
                  <a:solidFill>
                    <a:srgbClr val="000000"/>
                  </a:solidFill>
                  <a:latin typeface="Arial" charset="0"/>
                  <a:ea typeface="ＭＳ Ｐゴシック" charset="0"/>
                  <a:cs typeface="ＭＳ Ｐゴシック" charset="0"/>
                </a:rPr>
                <a:t>Need to protect high quality farmland</a:t>
              </a:r>
            </a:p>
            <a:p>
              <a:pPr algn="ctr" defTabSz="914400" fontAlgn="base">
                <a:spcBef>
                  <a:spcPct val="0"/>
                </a:spcBef>
                <a:spcAft>
                  <a:spcPct val="0"/>
                </a:spcAft>
              </a:pPr>
              <a:r>
                <a:rPr lang="en-US" sz="1100" b="1" dirty="0" smtClean="0">
                  <a:solidFill>
                    <a:srgbClr val="000000"/>
                  </a:solidFill>
                  <a:latin typeface="Arial" charset="0"/>
                  <a:ea typeface="ＭＳ Ｐゴシック" charset="0"/>
                  <a:cs typeface="ＭＳ Ｐゴシック" charset="0"/>
                </a:rPr>
                <a:t>And encourage siting to move toward lower quality and non-farm </a:t>
              </a:r>
            </a:p>
            <a:p>
              <a:pPr algn="ctr" defTabSz="914400" fontAlgn="base">
                <a:spcBef>
                  <a:spcPct val="0"/>
                </a:spcBef>
                <a:spcAft>
                  <a:spcPct val="0"/>
                </a:spcAft>
              </a:pPr>
              <a:r>
                <a:rPr lang="en-US" sz="1100" b="1" dirty="0" smtClean="0">
                  <a:solidFill>
                    <a:srgbClr val="000000"/>
                  </a:solidFill>
                  <a:latin typeface="Arial" charset="0"/>
                  <a:ea typeface="ＭＳ Ｐゴシック" charset="0"/>
                  <a:cs typeface="ＭＳ Ｐゴシック" charset="0"/>
                </a:rPr>
                <a:t>In proximity to demand if possible</a:t>
              </a:r>
            </a:p>
          </p:txBody>
        </p:sp>
        <p:sp>
          <p:nvSpPr>
            <p:cNvPr id="16405" name="_s2054"/>
            <p:cNvSpPr>
              <a:spLocks noChangeArrowheads="1" noTextEdit="1"/>
            </p:cNvSpPr>
            <p:nvPr/>
          </p:nvSpPr>
          <p:spPr bwMode="auto">
            <a:xfrm>
              <a:off x="2751" y="1622"/>
              <a:ext cx="1080" cy="1080"/>
            </a:xfrm>
            <a:prstGeom prst="ellipse">
              <a:avLst/>
            </a:prstGeom>
            <a:solidFill>
              <a:schemeClr val="accent2">
                <a:alpha val="50195"/>
              </a:schemeClr>
            </a:solidFill>
            <a:ln w="4670">
              <a:solidFill>
                <a:schemeClr val="accent2"/>
              </a:solidFill>
              <a:round/>
              <a:headEnd/>
              <a:tailEnd/>
            </a:ln>
          </p:spPr>
          <p:txBody>
            <a:bodyPr lIns="0" tIns="0" rIns="0" bIns="0"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6406" name="_s2055"/>
            <p:cNvSpPr>
              <a:spLocks noChangeArrowheads="1"/>
            </p:cNvSpPr>
            <p:nvPr/>
          </p:nvSpPr>
          <p:spPr bwMode="auto">
            <a:xfrm>
              <a:off x="3939" y="2027"/>
              <a:ext cx="699"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914400" fontAlgn="base">
                <a:spcBef>
                  <a:spcPct val="0"/>
                </a:spcBef>
                <a:spcAft>
                  <a:spcPct val="0"/>
                </a:spcAft>
              </a:pPr>
              <a:r>
                <a:rPr lang="en-US" sz="1100" b="1" dirty="0" smtClean="0">
                  <a:solidFill>
                    <a:srgbClr val="000000"/>
                  </a:solidFill>
                  <a:latin typeface="Arial" charset="0"/>
                  <a:ea typeface="ＭＳ Ｐゴシック" charset="0"/>
                  <a:cs typeface="ＭＳ Ｐゴシック" charset="0"/>
                </a:rPr>
                <a:t>Aggregate</a:t>
              </a:r>
            </a:p>
            <a:p>
              <a:pPr algn="ctr" defTabSz="914400" fontAlgn="base">
                <a:spcBef>
                  <a:spcPct val="0"/>
                </a:spcBef>
                <a:spcAft>
                  <a:spcPct val="0"/>
                </a:spcAft>
              </a:pPr>
              <a:r>
                <a:rPr lang="en-US" sz="1100" b="1" dirty="0" smtClean="0">
                  <a:solidFill>
                    <a:srgbClr val="000000"/>
                  </a:solidFill>
                  <a:latin typeface="Arial" charset="0"/>
                  <a:ea typeface="ＭＳ Ｐゴシック" charset="0"/>
                  <a:cs typeface="ＭＳ Ｐゴシック" charset="0"/>
                </a:rPr>
                <a:t>Infrastructure</a:t>
              </a:r>
            </a:p>
          </p:txBody>
        </p:sp>
        <p:sp>
          <p:nvSpPr>
            <p:cNvPr id="16407" name="_s2056"/>
            <p:cNvSpPr>
              <a:spLocks noChangeArrowheads="1" noTextEdit="1"/>
            </p:cNvSpPr>
            <p:nvPr/>
          </p:nvSpPr>
          <p:spPr bwMode="auto">
            <a:xfrm>
              <a:off x="2340" y="2033"/>
              <a:ext cx="1080" cy="1080"/>
            </a:xfrm>
            <a:prstGeom prst="ellipse">
              <a:avLst/>
            </a:prstGeom>
            <a:solidFill>
              <a:schemeClr val="hlink">
                <a:alpha val="50195"/>
              </a:schemeClr>
            </a:solidFill>
            <a:ln w="4670">
              <a:solidFill>
                <a:schemeClr val="hlink"/>
              </a:solidFill>
              <a:round/>
              <a:headEnd/>
              <a:tailEnd/>
            </a:ln>
          </p:spPr>
          <p:txBody>
            <a:bodyPr lIns="0" tIns="0" rIns="0" bIns="0"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6408" name="_s2057"/>
            <p:cNvSpPr>
              <a:spLocks noChangeArrowheads="1"/>
            </p:cNvSpPr>
            <p:nvPr/>
          </p:nvSpPr>
          <p:spPr bwMode="auto">
            <a:xfrm>
              <a:off x="2531" y="3221"/>
              <a:ext cx="699"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914400" fontAlgn="base">
                <a:spcBef>
                  <a:spcPct val="0"/>
                </a:spcBef>
                <a:spcAft>
                  <a:spcPct val="0"/>
                </a:spcAft>
              </a:pPr>
              <a:r>
                <a:rPr lang="en-US" sz="1100" b="1" dirty="0" smtClean="0">
                  <a:solidFill>
                    <a:srgbClr val="000000"/>
                  </a:solidFill>
                  <a:latin typeface="Arial" charset="0"/>
                  <a:ea typeface="ＭＳ Ｐゴシック" charset="0"/>
                  <a:cs typeface="ＭＳ Ｐゴシック" charset="0"/>
                </a:rPr>
                <a:t>Siting</a:t>
              </a:r>
            </a:p>
            <a:p>
              <a:pPr algn="ctr" defTabSz="914400" fontAlgn="base">
                <a:spcBef>
                  <a:spcPct val="0"/>
                </a:spcBef>
                <a:spcAft>
                  <a:spcPct val="0"/>
                </a:spcAft>
              </a:pPr>
              <a:r>
                <a:rPr lang="en-US" sz="1100" b="1" dirty="0" smtClean="0">
                  <a:solidFill>
                    <a:srgbClr val="000000"/>
                  </a:solidFill>
                  <a:latin typeface="Arial" charset="0"/>
                  <a:ea typeface="ＭＳ Ｐゴシック" charset="0"/>
                  <a:cs typeface="ＭＳ Ｐゴシック" charset="0"/>
                </a:rPr>
                <a:t>Land Use and Permitting Processes</a:t>
              </a:r>
            </a:p>
            <a:p>
              <a:pPr algn="ctr" defTabSz="914400" fontAlgn="base">
                <a:spcBef>
                  <a:spcPct val="0"/>
                </a:spcBef>
                <a:spcAft>
                  <a:spcPct val="0"/>
                </a:spcAft>
              </a:pPr>
              <a:r>
                <a:rPr lang="en-US" sz="1100" dirty="0" smtClean="0">
                  <a:solidFill>
                    <a:srgbClr val="000000"/>
                  </a:solidFill>
                  <a:latin typeface="Arial" charset="0"/>
                  <a:ea typeface="ＭＳ Ｐゴシック" charset="0"/>
                  <a:cs typeface="ＭＳ Ｐゴシック" charset="0"/>
                </a:rPr>
                <a:t>Streamlining Processes</a:t>
              </a:r>
            </a:p>
            <a:p>
              <a:pPr algn="ctr" defTabSz="914400" fontAlgn="base">
                <a:spcBef>
                  <a:spcPct val="0"/>
                </a:spcBef>
                <a:spcAft>
                  <a:spcPct val="0"/>
                </a:spcAft>
              </a:pPr>
              <a:r>
                <a:rPr lang="ja-JP" altLang="en-US" sz="1100" dirty="0" smtClean="0">
                  <a:solidFill>
                    <a:srgbClr val="000000"/>
                  </a:solidFill>
                  <a:latin typeface="Arial" charset="0"/>
                  <a:ea typeface="ＭＳ Ｐゴシック" charset="0"/>
                  <a:cs typeface="ＭＳ Ｐゴシック" charset="0"/>
                </a:rPr>
                <a:t>“</a:t>
              </a:r>
              <a:r>
                <a:rPr lang="en-US" altLang="ja-JP" sz="1100" dirty="0" smtClean="0">
                  <a:solidFill>
                    <a:srgbClr val="000000"/>
                  </a:solidFill>
                  <a:latin typeface="Arial" charset="0"/>
                  <a:ea typeface="ＭＳ Ｐゴシック" charset="0"/>
                  <a:cs typeface="ＭＳ Ｐゴシック" charset="0"/>
                </a:rPr>
                <a:t>Hard</a:t>
              </a:r>
              <a:r>
                <a:rPr lang="ja-JP" altLang="en-US" sz="1100" dirty="0" smtClean="0">
                  <a:solidFill>
                    <a:srgbClr val="000000"/>
                  </a:solidFill>
                  <a:latin typeface="Arial" charset="0"/>
                  <a:ea typeface="ＭＳ Ｐゴシック" charset="0"/>
                  <a:cs typeface="ＭＳ Ｐゴシック" charset="0"/>
                </a:rPr>
                <a:t>”</a:t>
              </a:r>
              <a:r>
                <a:rPr lang="en-US" altLang="ja-JP" sz="1100" dirty="0" smtClean="0">
                  <a:solidFill>
                    <a:srgbClr val="000000"/>
                  </a:solidFill>
                  <a:latin typeface="Arial" charset="0"/>
                  <a:ea typeface="ＭＳ Ｐゴシック" charset="0"/>
                  <a:cs typeface="ＭＳ Ｐゴシック" charset="0"/>
                </a:rPr>
                <a:t>	</a:t>
              </a:r>
              <a:r>
                <a:rPr lang="ja-JP" altLang="en-US" sz="1100" dirty="0" smtClean="0">
                  <a:solidFill>
                    <a:srgbClr val="000000"/>
                  </a:solidFill>
                  <a:latin typeface="Arial" charset="0"/>
                  <a:ea typeface="ＭＳ Ｐゴシック" charset="0"/>
                  <a:cs typeface="ＭＳ Ｐゴシック" charset="0"/>
                </a:rPr>
                <a:t>“</a:t>
              </a:r>
              <a:r>
                <a:rPr lang="en-US" altLang="ja-JP" sz="1100" dirty="0" smtClean="0">
                  <a:solidFill>
                    <a:srgbClr val="000000"/>
                  </a:solidFill>
                  <a:latin typeface="Arial" charset="0"/>
                  <a:ea typeface="ＭＳ Ｐゴシック" charset="0"/>
                  <a:cs typeface="ＭＳ Ｐゴシック" charset="0"/>
                </a:rPr>
                <a:t>Medium</a:t>
              </a:r>
              <a:r>
                <a:rPr lang="ja-JP" altLang="en-US" sz="1100" dirty="0" smtClean="0">
                  <a:solidFill>
                    <a:srgbClr val="000000"/>
                  </a:solidFill>
                  <a:latin typeface="Arial" charset="0"/>
                  <a:ea typeface="ＭＳ Ｐゴシック" charset="0"/>
                  <a:cs typeface="ＭＳ Ｐゴシック" charset="0"/>
                </a:rPr>
                <a:t>”</a:t>
              </a:r>
              <a:r>
                <a:rPr lang="en-US" altLang="ja-JP" sz="1100" dirty="0" smtClean="0">
                  <a:solidFill>
                    <a:srgbClr val="000000"/>
                  </a:solidFill>
                  <a:latin typeface="Arial" charset="0"/>
                  <a:ea typeface="ＭＳ Ｐゴシック" charset="0"/>
                  <a:cs typeface="ＭＳ Ｐゴシック" charset="0"/>
                </a:rPr>
                <a:t>	</a:t>
              </a:r>
              <a:r>
                <a:rPr lang="ja-JP" altLang="en-US" sz="1100" dirty="0" smtClean="0">
                  <a:solidFill>
                    <a:srgbClr val="000000"/>
                  </a:solidFill>
                  <a:latin typeface="Arial" charset="0"/>
                  <a:ea typeface="ＭＳ Ｐゴシック" charset="0"/>
                  <a:cs typeface="ＭＳ Ｐゴシック" charset="0"/>
                </a:rPr>
                <a:t>“</a:t>
              </a:r>
              <a:r>
                <a:rPr lang="en-US" altLang="ja-JP" sz="1100" dirty="0" smtClean="0">
                  <a:solidFill>
                    <a:srgbClr val="000000"/>
                  </a:solidFill>
                  <a:latin typeface="Arial" charset="0"/>
                  <a:ea typeface="ＭＳ Ｐゴシック" charset="0"/>
                  <a:cs typeface="ＭＳ Ｐゴシック" charset="0"/>
                </a:rPr>
                <a:t>Easy</a:t>
              </a:r>
              <a:r>
                <a:rPr lang="ja-JP" altLang="en-US" sz="1100" dirty="0" smtClean="0">
                  <a:solidFill>
                    <a:srgbClr val="000000"/>
                  </a:solidFill>
                  <a:latin typeface="Arial" charset="0"/>
                  <a:ea typeface="ＭＳ Ｐゴシック" charset="0"/>
                  <a:cs typeface="ＭＳ Ｐゴシック" charset="0"/>
                </a:rPr>
                <a:t>”</a:t>
              </a:r>
              <a:endParaRPr lang="en-US" altLang="ja-JP" sz="1100" dirty="0" smtClean="0">
                <a:solidFill>
                  <a:srgbClr val="000000"/>
                </a:solidFill>
                <a:latin typeface="Arial" charset="0"/>
                <a:ea typeface="ＭＳ Ｐゴシック" charset="0"/>
                <a:cs typeface="ＭＳ Ｐゴシック" charset="0"/>
              </a:endParaRPr>
            </a:p>
            <a:p>
              <a:pPr algn="ctr" defTabSz="914400" fontAlgn="base">
                <a:spcBef>
                  <a:spcPct val="0"/>
                </a:spcBef>
                <a:spcAft>
                  <a:spcPct val="0"/>
                </a:spcAft>
              </a:pPr>
              <a:r>
                <a:rPr lang="en-US" sz="1100" dirty="0" smtClean="0">
                  <a:solidFill>
                    <a:srgbClr val="000000"/>
                  </a:solidFill>
                  <a:latin typeface="Arial" charset="0"/>
                  <a:ea typeface="ＭＳ Ｐゴシック" charset="0"/>
                  <a:cs typeface="ＭＳ Ｐゴシック" charset="0"/>
                </a:rPr>
                <a:t>Alternatives Analysis (Scope?)</a:t>
              </a:r>
            </a:p>
          </p:txBody>
        </p:sp>
        <p:sp>
          <p:nvSpPr>
            <p:cNvPr id="16409" name="_s2060"/>
            <p:cNvSpPr>
              <a:spLocks noChangeArrowheads="1" noTextEdit="1"/>
            </p:cNvSpPr>
            <p:nvPr/>
          </p:nvSpPr>
          <p:spPr bwMode="auto">
            <a:xfrm>
              <a:off x="1929" y="1622"/>
              <a:ext cx="1080" cy="1080"/>
            </a:xfrm>
            <a:prstGeom prst="ellipse">
              <a:avLst/>
            </a:prstGeom>
            <a:solidFill>
              <a:schemeClr val="bg2">
                <a:alpha val="50195"/>
              </a:schemeClr>
            </a:solidFill>
            <a:ln w="4670">
              <a:solidFill>
                <a:schemeClr val="bg2"/>
              </a:solidFill>
              <a:round/>
              <a:headEnd/>
              <a:tailEnd/>
            </a:ln>
          </p:spPr>
          <p:txBody>
            <a:bodyPr lIns="0" tIns="0" rIns="0" bIns="0" anchor="ctr"/>
            <a:lstStyle/>
            <a:p>
              <a:pPr defTabSz="914400" fontAlgn="base">
                <a:spcBef>
                  <a:spcPct val="0"/>
                </a:spcBef>
                <a:spcAft>
                  <a:spcPct val="0"/>
                </a:spcAft>
              </a:pPr>
              <a:endParaRPr lang="en-US" dirty="0" smtClean="0">
                <a:solidFill>
                  <a:srgbClr val="000000"/>
                </a:solidFill>
                <a:latin typeface="Arial" charset="0"/>
                <a:ea typeface="ＭＳ Ｐゴシック" charset="0"/>
                <a:cs typeface="ＭＳ Ｐゴシック" charset="0"/>
              </a:endParaRPr>
            </a:p>
          </p:txBody>
        </p:sp>
        <p:sp>
          <p:nvSpPr>
            <p:cNvPr id="16410" name="_s2061"/>
            <p:cNvSpPr>
              <a:spLocks noChangeArrowheads="1"/>
            </p:cNvSpPr>
            <p:nvPr/>
          </p:nvSpPr>
          <p:spPr bwMode="auto">
            <a:xfrm>
              <a:off x="1122" y="2027"/>
              <a:ext cx="699"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defTabSz="914400" fontAlgn="base">
                <a:spcBef>
                  <a:spcPct val="0"/>
                </a:spcBef>
                <a:spcAft>
                  <a:spcPct val="0"/>
                </a:spcAft>
              </a:pPr>
              <a:r>
                <a:rPr lang="en-US" sz="1200" b="1" dirty="0" smtClean="0">
                  <a:solidFill>
                    <a:srgbClr val="000000"/>
                  </a:solidFill>
                  <a:latin typeface="Arial" charset="0"/>
                  <a:ea typeface="ＭＳ Ｐゴシック" charset="0"/>
                  <a:cs typeface="ＭＳ Ｐゴシック" charset="0"/>
                </a:rPr>
                <a:t>Agriculture</a:t>
              </a:r>
            </a:p>
            <a:p>
              <a:pPr algn="ctr" defTabSz="914400" fontAlgn="base">
                <a:spcBef>
                  <a:spcPct val="0"/>
                </a:spcBef>
                <a:spcAft>
                  <a:spcPct val="0"/>
                </a:spcAft>
              </a:pPr>
              <a:r>
                <a:rPr lang="en-US" sz="1200" b="1" dirty="0" smtClean="0">
                  <a:solidFill>
                    <a:srgbClr val="000000"/>
                  </a:solidFill>
                  <a:latin typeface="Arial" charset="0"/>
                  <a:ea typeface="ＭＳ Ｐゴシック" charset="0"/>
                  <a:cs typeface="ＭＳ Ｐゴシック" charset="0"/>
                </a:rPr>
                <a:t>Infrastructure</a:t>
              </a:r>
            </a:p>
            <a:p>
              <a:pPr algn="ctr" defTabSz="914400" fontAlgn="base">
                <a:spcBef>
                  <a:spcPct val="0"/>
                </a:spcBef>
                <a:spcAft>
                  <a:spcPct val="0"/>
                </a:spcAft>
              </a:pPr>
              <a:r>
                <a:rPr lang="en-US" sz="1200" b="1" dirty="0" smtClean="0">
                  <a:solidFill>
                    <a:srgbClr val="000000"/>
                  </a:solidFill>
                  <a:latin typeface="Arial" charset="0"/>
                  <a:ea typeface="ＭＳ Ｐゴシック" charset="0"/>
                  <a:cs typeface="ＭＳ Ｐゴシック" charset="0"/>
                </a:rPr>
                <a:t>Needs</a:t>
              </a:r>
            </a:p>
            <a:p>
              <a:pPr algn="ctr" defTabSz="914400" fontAlgn="base">
                <a:spcBef>
                  <a:spcPct val="0"/>
                </a:spcBef>
                <a:spcAft>
                  <a:spcPct val="0"/>
                </a:spcAft>
              </a:pPr>
              <a:endParaRPr lang="en-US" sz="1100" dirty="0" smtClean="0">
                <a:solidFill>
                  <a:srgbClr val="000000"/>
                </a:solidFill>
                <a:latin typeface="Arial" charset="0"/>
                <a:ea typeface="ＭＳ Ｐゴシック" charset="0"/>
                <a:cs typeface="ＭＳ Ｐゴシック" charset="0"/>
              </a:endParaRPr>
            </a:p>
          </p:txBody>
        </p:sp>
      </p:grpSp>
      <p:sp>
        <p:nvSpPr>
          <p:cNvPr id="16386" name="Text Box 15"/>
          <p:cNvSpPr txBox="1">
            <a:spLocks noChangeArrowheads="1"/>
          </p:cNvSpPr>
          <p:nvPr/>
        </p:nvSpPr>
        <p:spPr bwMode="auto">
          <a:xfrm>
            <a:off x="4191000" y="44196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dirty="0" smtClean="0">
              <a:solidFill>
                <a:srgbClr val="000000"/>
              </a:solidFill>
            </a:endParaRPr>
          </a:p>
        </p:txBody>
      </p:sp>
      <p:sp>
        <p:nvSpPr>
          <p:cNvPr id="16387" name="Text Box 16"/>
          <p:cNvSpPr txBox="1">
            <a:spLocks noChangeArrowheads="1"/>
          </p:cNvSpPr>
          <p:nvPr/>
        </p:nvSpPr>
        <p:spPr bwMode="auto">
          <a:xfrm>
            <a:off x="4267200" y="4191000"/>
            <a:ext cx="685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i="1" dirty="0" smtClean="0">
                <a:solidFill>
                  <a:srgbClr val="000000"/>
                </a:solidFill>
              </a:rPr>
              <a:t>In Streams</a:t>
            </a:r>
          </a:p>
        </p:txBody>
      </p:sp>
      <p:sp>
        <p:nvSpPr>
          <p:cNvPr id="16388" name="Text Box 17"/>
          <p:cNvSpPr txBox="1">
            <a:spLocks noChangeArrowheads="1"/>
          </p:cNvSpPr>
          <p:nvPr/>
        </p:nvSpPr>
        <p:spPr bwMode="auto">
          <a:xfrm>
            <a:off x="4860925" y="3741738"/>
            <a:ext cx="5746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i="1" dirty="0" smtClean="0">
                <a:solidFill>
                  <a:srgbClr val="000000"/>
                </a:solidFill>
              </a:rPr>
              <a:t>Quarries</a:t>
            </a:r>
          </a:p>
        </p:txBody>
      </p:sp>
      <p:sp>
        <p:nvSpPr>
          <p:cNvPr id="16389" name="Text Box 18"/>
          <p:cNvSpPr txBox="1">
            <a:spLocks noChangeArrowheads="1"/>
          </p:cNvSpPr>
          <p:nvPr/>
        </p:nvSpPr>
        <p:spPr bwMode="auto">
          <a:xfrm>
            <a:off x="3886200" y="3733800"/>
            <a:ext cx="5064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i="1" dirty="0" smtClean="0">
                <a:solidFill>
                  <a:srgbClr val="000000"/>
                </a:solidFill>
              </a:rPr>
              <a:t>Alluvial</a:t>
            </a:r>
          </a:p>
        </p:txBody>
      </p:sp>
      <p:sp>
        <p:nvSpPr>
          <p:cNvPr id="16390" name="Text Box 19"/>
          <p:cNvSpPr txBox="1">
            <a:spLocks noChangeArrowheads="1"/>
          </p:cNvSpPr>
          <p:nvPr/>
        </p:nvSpPr>
        <p:spPr bwMode="auto">
          <a:xfrm>
            <a:off x="2819400" y="3962400"/>
            <a:ext cx="11430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900" dirty="0" smtClean="0">
                <a:solidFill>
                  <a:srgbClr val="000000"/>
                </a:solidFill>
              </a:rPr>
              <a:t>Siting</a:t>
            </a:r>
          </a:p>
          <a:p>
            <a:pPr defTabSz="914400" eaLnBrk="1" fontAlgn="base" hangingPunct="1">
              <a:spcBef>
                <a:spcPct val="0"/>
              </a:spcBef>
              <a:spcAft>
                <a:spcPct val="0"/>
              </a:spcAft>
            </a:pPr>
            <a:r>
              <a:rPr lang="en-US" sz="900" dirty="0" smtClean="0">
                <a:solidFill>
                  <a:srgbClr val="000000"/>
                </a:solidFill>
              </a:rPr>
              <a:t>Reclamation</a:t>
            </a:r>
          </a:p>
          <a:p>
            <a:pPr defTabSz="914400" eaLnBrk="1" fontAlgn="base" hangingPunct="1">
              <a:spcBef>
                <a:spcPct val="0"/>
              </a:spcBef>
              <a:spcAft>
                <a:spcPct val="0"/>
              </a:spcAft>
            </a:pPr>
            <a:r>
              <a:rPr lang="en-US" sz="900" dirty="0" smtClean="0">
                <a:solidFill>
                  <a:srgbClr val="000000"/>
                </a:solidFill>
              </a:rPr>
              <a:t>Demand Mgmt.</a:t>
            </a:r>
          </a:p>
          <a:p>
            <a:pPr defTabSz="914400" eaLnBrk="1" fontAlgn="base" hangingPunct="1">
              <a:spcBef>
                <a:spcPct val="0"/>
              </a:spcBef>
              <a:spcAft>
                <a:spcPct val="0"/>
              </a:spcAft>
            </a:pPr>
            <a:r>
              <a:rPr lang="en-US" sz="900" dirty="0" smtClean="0">
                <a:solidFill>
                  <a:srgbClr val="000000"/>
                </a:solidFill>
              </a:rPr>
              <a:t>Specifications</a:t>
            </a:r>
          </a:p>
        </p:txBody>
      </p:sp>
      <p:sp>
        <p:nvSpPr>
          <p:cNvPr id="16391" name="Text Box 20"/>
          <p:cNvSpPr txBox="1">
            <a:spLocks noChangeArrowheads="1"/>
          </p:cNvSpPr>
          <p:nvPr/>
        </p:nvSpPr>
        <p:spPr bwMode="auto">
          <a:xfrm>
            <a:off x="6019800" y="3581400"/>
            <a:ext cx="1676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900" dirty="0" smtClean="0">
                <a:solidFill>
                  <a:srgbClr val="000000"/>
                </a:solidFill>
              </a:rPr>
              <a:t>Transportation –modes &amp;cost</a:t>
            </a:r>
          </a:p>
          <a:p>
            <a:pPr defTabSz="914400" eaLnBrk="1" fontAlgn="base" hangingPunct="1">
              <a:spcBef>
                <a:spcPct val="0"/>
              </a:spcBef>
              <a:spcAft>
                <a:spcPct val="0"/>
              </a:spcAft>
            </a:pPr>
            <a:r>
              <a:rPr lang="en-US" sz="900" dirty="0" smtClean="0">
                <a:solidFill>
                  <a:srgbClr val="000000"/>
                </a:solidFill>
              </a:rPr>
              <a:t>Population Demand</a:t>
            </a:r>
          </a:p>
          <a:p>
            <a:pPr defTabSz="914400" eaLnBrk="1" fontAlgn="base" hangingPunct="1">
              <a:spcBef>
                <a:spcPct val="0"/>
              </a:spcBef>
              <a:spcAft>
                <a:spcPct val="0"/>
              </a:spcAft>
            </a:pPr>
            <a:r>
              <a:rPr lang="en-US" sz="900" dirty="0" smtClean="0">
                <a:solidFill>
                  <a:srgbClr val="000000"/>
                </a:solidFill>
              </a:rPr>
              <a:t>Diversity of Product Supply</a:t>
            </a:r>
          </a:p>
          <a:p>
            <a:pPr defTabSz="914400" eaLnBrk="1" fontAlgn="base" hangingPunct="1">
              <a:spcBef>
                <a:spcPct val="0"/>
              </a:spcBef>
              <a:spcAft>
                <a:spcPct val="0"/>
              </a:spcAft>
            </a:pPr>
            <a:r>
              <a:rPr lang="en-US" sz="900" dirty="0" smtClean="0">
                <a:solidFill>
                  <a:srgbClr val="000000"/>
                </a:solidFill>
              </a:rPr>
              <a:t>Recycling</a:t>
            </a:r>
          </a:p>
        </p:txBody>
      </p:sp>
      <p:sp>
        <p:nvSpPr>
          <p:cNvPr id="16392" name="Text Box 21"/>
          <p:cNvSpPr txBox="1">
            <a:spLocks noChangeArrowheads="1"/>
          </p:cNvSpPr>
          <p:nvPr/>
        </p:nvSpPr>
        <p:spPr bwMode="auto">
          <a:xfrm>
            <a:off x="6629400" y="5486400"/>
            <a:ext cx="1546225" cy="731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b="1" u="sng" dirty="0" smtClean="0">
                <a:solidFill>
                  <a:srgbClr val="000000"/>
                </a:solidFill>
              </a:rPr>
              <a:t>Future:</a:t>
            </a:r>
          </a:p>
          <a:p>
            <a:pPr algn="ctr" defTabSz="914400" eaLnBrk="1" fontAlgn="base" hangingPunct="1">
              <a:spcBef>
                <a:spcPct val="0"/>
              </a:spcBef>
              <a:spcAft>
                <a:spcPct val="0"/>
              </a:spcAft>
            </a:pPr>
            <a:r>
              <a:rPr lang="en-US" sz="1000" dirty="0" smtClean="0">
                <a:solidFill>
                  <a:srgbClr val="000000"/>
                </a:solidFill>
              </a:rPr>
              <a:t>Adaptive mgmt./learning</a:t>
            </a:r>
          </a:p>
          <a:p>
            <a:pPr algn="ctr" defTabSz="914400" eaLnBrk="1" fontAlgn="base" hangingPunct="1">
              <a:spcBef>
                <a:spcPct val="0"/>
              </a:spcBef>
              <a:spcAft>
                <a:spcPct val="0"/>
              </a:spcAft>
            </a:pPr>
            <a:r>
              <a:rPr lang="en-US" sz="1000" dirty="0" smtClean="0">
                <a:solidFill>
                  <a:srgbClr val="000000"/>
                </a:solidFill>
              </a:rPr>
              <a:t>Monitoring</a:t>
            </a:r>
          </a:p>
          <a:p>
            <a:pPr algn="ctr" defTabSz="914400" eaLnBrk="1" fontAlgn="base" hangingPunct="1">
              <a:spcBef>
                <a:spcPct val="0"/>
              </a:spcBef>
              <a:spcAft>
                <a:spcPct val="0"/>
              </a:spcAft>
            </a:pPr>
            <a:r>
              <a:rPr lang="en-US" sz="1000" dirty="0" smtClean="0">
                <a:solidFill>
                  <a:srgbClr val="000000"/>
                </a:solidFill>
              </a:rPr>
              <a:t>Data Gathering</a:t>
            </a:r>
          </a:p>
        </p:txBody>
      </p:sp>
      <p:sp>
        <p:nvSpPr>
          <p:cNvPr id="16393" name="Text Box 23"/>
          <p:cNvSpPr txBox="1">
            <a:spLocks noChangeArrowheads="1"/>
          </p:cNvSpPr>
          <p:nvPr/>
        </p:nvSpPr>
        <p:spPr bwMode="auto">
          <a:xfrm>
            <a:off x="457200" y="5181600"/>
            <a:ext cx="2590800" cy="118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u="sng" dirty="0" smtClean="0">
                <a:solidFill>
                  <a:srgbClr val="000000"/>
                </a:solidFill>
              </a:rPr>
              <a:t>Goals of Siting Process Reform</a:t>
            </a:r>
          </a:p>
          <a:p>
            <a:pPr algn="ctr" defTabSz="914400" eaLnBrk="1" fontAlgn="base" hangingPunct="1">
              <a:spcBef>
                <a:spcPct val="0"/>
              </a:spcBef>
              <a:spcAft>
                <a:spcPct val="0"/>
              </a:spcAft>
            </a:pPr>
            <a:r>
              <a:rPr lang="en-US" sz="1200" dirty="0" smtClean="0">
                <a:solidFill>
                  <a:srgbClr val="000000"/>
                </a:solidFill>
              </a:rPr>
              <a:t>Predictability</a:t>
            </a:r>
          </a:p>
          <a:p>
            <a:pPr algn="ctr" defTabSz="914400" eaLnBrk="1" fontAlgn="base" hangingPunct="1">
              <a:spcBef>
                <a:spcPct val="0"/>
              </a:spcBef>
              <a:spcAft>
                <a:spcPct val="0"/>
              </a:spcAft>
            </a:pPr>
            <a:r>
              <a:rPr lang="en-US" sz="1200" dirty="0" smtClean="0">
                <a:solidFill>
                  <a:srgbClr val="000000"/>
                </a:solidFill>
              </a:rPr>
              <a:t>Clarity</a:t>
            </a:r>
          </a:p>
          <a:p>
            <a:pPr algn="ctr" defTabSz="914400" eaLnBrk="1" fontAlgn="base" hangingPunct="1">
              <a:spcBef>
                <a:spcPct val="0"/>
              </a:spcBef>
              <a:spcAft>
                <a:spcPct val="0"/>
              </a:spcAft>
            </a:pPr>
            <a:r>
              <a:rPr lang="en-US" sz="1200" dirty="0" smtClean="0">
                <a:solidFill>
                  <a:srgbClr val="000000"/>
                </a:solidFill>
              </a:rPr>
              <a:t>Efficiency</a:t>
            </a:r>
          </a:p>
          <a:p>
            <a:pPr algn="ctr" defTabSz="914400" eaLnBrk="1" fontAlgn="base" hangingPunct="1">
              <a:spcBef>
                <a:spcPct val="0"/>
              </a:spcBef>
              <a:spcAft>
                <a:spcPct val="0"/>
              </a:spcAft>
            </a:pPr>
            <a:r>
              <a:rPr lang="en-US" sz="1200" dirty="0" smtClean="0">
                <a:solidFill>
                  <a:srgbClr val="000000"/>
                </a:solidFill>
              </a:rPr>
              <a:t>Integration/Coordination of State/Local decisions</a:t>
            </a:r>
          </a:p>
        </p:txBody>
      </p:sp>
      <p:sp>
        <p:nvSpPr>
          <p:cNvPr id="16394" name="Text Box 24"/>
          <p:cNvSpPr txBox="1">
            <a:spLocks noChangeArrowheads="1"/>
          </p:cNvSpPr>
          <p:nvPr/>
        </p:nvSpPr>
        <p:spPr bwMode="auto">
          <a:xfrm>
            <a:off x="607491" y="223865"/>
            <a:ext cx="74718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dirty="0" smtClean="0">
                <a:solidFill>
                  <a:srgbClr val="000000"/>
                </a:solidFill>
              </a:rPr>
              <a:t>Exposing Risks: Aggregate Mining on Farmland Issues Map</a:t>
            </a:r>
          </a:p>
        </p:txBody>
      </p:sp>
      <p:sp>
        <p:nvSpPr>
          <p:cNvPr id="16395" name="Text Box 25"/>
          <p:cNvSpPr txBox="1">
            <a:spLocks noChangeArrowheads="1"/>
          </p:cNvSpPr>
          <p:nvPr/>
        </p:nvSpPr>
        <p:spPr bwMode="auto">
          <a:xfrm>
            <a:off x="838200" y="762000"/>
            <a:ext cx="1454150" cy="1004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u="sng" dirty="0" smtClean="0">
                <a:solidFill>
                  <a:srgbClr val="000000"/>
                </a:solidFill>
              </a:rPr>
              <a:t>Responsibility</a:t>
            </a:r>
          </a:p>
          <a:p>
            <a:pPr algn="ctr" defTabSz="914400" eaLnBrk="1" fontAlgn="base" hangingPunct="1">
              <a:spcBef>
                <a:spcPct val="0"/>
              </a:spcBef>
              <a:spcAft>
                <a:spcPct val="0"/>
              </a:spcAft>
            </a:pPr>
            <a:r>
              <a:rPr lang="en-US" sz="1200" dirty="0" smtClean="0">
                <a:solidFill>
                  <a:srgbClr val="000000"/>
                </a:solidFill>
              </a:rPr>
              <a:t>Legislature</a:t>
            </a:r>
          </a:p>
          <a:p>
            <a:pPr algn="ctr" defTabSz="914400" eaLnBrk="1" fontAlgn="base" hangingPunct="1">
              <a:spcBef>
                <a:spcPct val="0"/>
              </a:spcBef>
              <a:spcAft>
                <a:spcPct val="0"/>
              </a:spcAft>
            </a:pPr>
            <a:r>
              <a:rPr lang="en-US" sz="1200" dirty="0" smtClean="0">
                <a:solidFill>
                  <a:srgbClr val="000000"/>
                </a:solidFill>
              </a:rPr>
              <a:t>State Agencies</a:t>
            </a:r>
          </a:p>
          <a:p>
            <a:pPr algn="ctr" defTabSz="914400" eaLnBrk="1" fontAlgn="base" hangingPunct="1">
              <a:spcBef>
                <a:spcPct val="0"/>
              </a:spcBef>
              <a:spcAft>
                <a:spcPct val="0"/>
              </a:spcAft>
            </a:pPr>
            <a:r>
              <a:rPr lang="en-US" sz="1200" dirty="0" smtClean="0">
                <a:solidFill>
                  <a:srgbClr val="000000"/>
                </a:solidFill>
              </a:rPr>
              <a:t>Local </a:t>
            </a:r>
            <a:r>
              <a:rPr lang="en-US" sz="1200" dirty="0" err="1" smtClean="0">
                <a:solidFill>
                  <a:srgbClr val="000000"/>
                </a:solidFill>
              </a:rPr>
              <a:t>Gov</a:t>
            </a:r>
            <a:r>
              <a:rPr lang="ja-JP" altLang="en-US" sz="1200" dirty="0" smtClean="0">
                <a:solidFill>
                  <a:srgbClr val="000000"/>
                </a:solidFill>
              </a:rPr>
              <a:t>’</a:t>
            </a:r>
            <a:r>
              <a:rPr lang="en-US" altLang="ja-JP" sz="1200" dirty="0" smtClean="0">
                <a:solidFill>
                  <a:srgbClr val="000000"/>
                </a:solidFill>
              </a:rPr>
              <a:t>t</a:t>
            </a:r>
          </a:p>
          <a:p>
            <a:pPr algn="ctr" defTabSz="914400" eaLnBrk="1" fontAlgn="base" hangingPunct="1">
              <a:spcBef>
                <a:spcPct val="0"/>
              </a:spcBef>
              <a:spcAft>
                <a:spcPct val="0"/>
              </a:spcAft>
            </a:pPr>
            <a:r>
              <a:rPr lang="en-US" sz="1200" dirty="0" smtClean="0">
                <a:solidFill>
                  <a:srgbClr val="000000"/>
                </a:solidFill>
              </a:rPr>
              <a:t>Industry/Private</a:t>
            </a:r>
          </a:p>
        </p:txBody>
      </p:sp>
      <p:sp>
        <p:nvSpPr>
          <p:cNvPr id="16396" name="Text Box 26"/>
          <p:cNvSpPr txBox="1">
            <a:spLocks noChangeArrowheads="1"/>
          </p:cNvSpPr>
          <p:nvPr/>
        </p:nvSpPr>
        <p:spPr bwMode="auto">
          <a:xfrm>
            <a:off x="6934200" y="762000"/>
            <a:ext cx="1122363"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u="sng" smtClean="0">
                <a:solidFill>
                  <a:srgbClr val="000000"/>
                </a:solidFill>
              </a:rPr>
              <a:t>Time/Priority</a:t>
            </a:r>
          </a:p>
          <a:p>
            <a:pPr algn="ctr" defTabSz="914400" eaLnBrk="1" fontAlgn="base" hangingPunct="1">
              <a:spcBef>
                <a:spcPct val="0"/>
              </a:spcBef>
              <a:spcAft>
                <a:spcPct val="0"/>
              </a:spcAft>
            </a:pPr>
            <a:r>
              <a:rPr lang="en-US" sz="1200" smtClean="0">
                <a:solidFill>
                  <a:srgbClr val="000000"/>
                </a:solidFill>
              </a:rPr>
              <a:t>Short Term</a:t>
            </a:r>
          </a:p>
          <a:p>
            <a:pPr algn="ctr" defTabSz="914400" eaLnBrk="1" fontAlgn="base" hangingPunct="1">
              <a:spcBef>
                <a:spcPct val="0"/>
              </a:spcBef>
              <a:spcAft>
                <a:spcPct val="0"/>
              </a:spcAft>
            </a:pPr>
            <a:r>
              <a:rPr lang="en-US" sz="1200" smtClean="0">
                <a:solidFill>
                  <a:srgbClr val="000000"/>
                </a:solidFill>
              </a:rPr>
              <a:t>Medium Term</a:t>
            </a:r>
          </a:p>
          <a:p>
            <a:pPr algn="ctr" defTabSz="914400" eaLnBrk="1" fontAlgn="base" hangingPunct="1">
              <a:spcBef>
                <a:spcPct val="0"/>
              </a:spcBef>
              <a:spcAft>
                <a:spcPct val="0"/>
              </a:spcAft>
            </a:pPr>
            <a:r>
              <a:rPr lang="en-US" sz="1200" smtClean="0">
                <a:solidFill>
                  <a:srgbClr val="000000"/>
                </a:solidFill>
              </a:rPr>
              <a:t>Long Term</a:t>
            </a:r>
          </a:p>
        </p:txBody>
      </p:sp>
      <p:sp>
        <p:nvSpPr>
          <p:cNvPr id="16397" name="Rectangle 27"/>
          <p:cNvSpPr>
            <a:spLocks noChangeArrowheads="1"/>
          </p:cNvSpPr>
          <p:nvPr/>
        </p:nvSpPr>
        <p:spPr bwMode="auto">
          <a:xfrm>
            <a:off x="2971800" y="3124200"/>
            <a:ext cx="106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1200" b="1" smtClean="0">
                <a:solidFill>
                  <a:srgbClr val="000000"/>
                </a:solidFill>
                <a:latin typeface="Arial" charset="0"/>
                <a:ea typeface="ＭＳ Ｐゴシック" charset="0"/>
                <a:cs typeface="ＭＳ Ｐゴシック" charset="0"/>
              </a:rPr>
              <a:t>Farmland</a:t>
            </a:r>
          </a:p>
          <a:p>
            <a:pPr algn="ctr" defTabSz="914400"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a:p>
            <a:pPr algn="ctr" defTabSz="914400" fontAlgn="base">
              <a:spcBef>
                <a:spcPct val="0"/>
              </a:spcBef>
              <a:spcAft>
                <a:spcPct val="0"/>
              </a:spcAft>
            </a:pPr>
            <a:r>
              <a:rPr lang="en-US" sz="1000" smtClean="0">
                <a:solidFill>
                  <a:srgbClr val="000000"/>
                </a:solidFill>
                <a:latin typeface="Arial" charset="0"/>
                <a:ea typeface="ＭＳ Ｐゴシック" charset="0"/>
                <a:cs typeface="ＭＳ Ｐゴシック" charset="0"/>
              </a:rPr>
              <a:t>HVF vs.</a:t>
            </a:r>
          </a:p>
          <a:p>
            <a:pPr algn="ctr" defTabSz="914400" fontAlgn="base">
              <a:spcBef>
                <a:spcPct val="0"/>
              </a:spcBef>
              <a:spcAft>
                <a:spcPct val="0"/>
              </a:spcAft>
            </a:pPr>
            <a:r>
              <a:rPr lang="en-US" sz="1000" smtClean="0">
                <a:solidFill>
                  <a:srgbClr val="000000"/>
                </a:solidFill>
                <a:latin typeface="Arial" charset="0"/>
                <a:ea typeface="ＭＳ Ｐゴシック" charset="0"/>
                <a:cs typeface="ＭＳ Ｐゴシック" charset="0"/>
              </a:rPr>
              <a:t>Non HVF</a:t>
            </a:r>
          </a:p>
        </p:txBody>
      </p:sp>
      <p:sp>
        <p:nvSpPr>
          <p:cNvPr id="16398" name="Rectangle 28"/>
          <p:cNvSpPr>
            <a:spLocks noChangeArrowheads="1"/>
          </p:cNvSpPr>
          <p:nvPr/>
        </p:nvSpPr>
        <p:spPr bwMode="auto">
          <a:xfrm>
            <a:off x="5257800" y="3124200"/>
            <a:ext cx="1143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b="1" smtClean="0">
                <a:solidFill>
                  <a:srgbClr val="000000"/>
                </a:solidFill>
                <a:latin typeface="Arial" charset="0"/>
                <a:ea typeface="ＭＳ Ｐゴシック" charset="0"/>
                <a:cs typeface="ＭＳ Ｐゴシック" charset="0"/>
              </a:rPr>
              <a:t>Forest/</a:t>
            </a:r>
          </a:p>
          <a:p>
            <a:pPr defTabSz="914400" fontAlgn="base">
              <a:spcBef>
                <a:spcPct val="0"/>
              </a:spcBef>
              <a:spcAft>
                <a:spcPct val="0"/>
              </a:spcAft>
            </a:pPr>
            <a:r>
              <a:rPr lang="en-US" sz="1200" b="1" smtClean="0">
                <a:solidFill>
                  <a:srgbClr val="000000"/>
                </a:solidFill>
                <a:latin typeface="Arial" charset="0"/>
                <a:ea typeface="ＭＳ Ｐゴシック" charset="0"/>
                <a:cs typeface="ＭＳ Ｐゴシック" charset="0"/>
              </a:rPr>
              <a:t>Non-Farmland</a:t>
            </a:r>
          </a:p>
        </p:txBody>
      </p:sp>
      <p:sp>
        <p:nvSpPr>
          <p:cNvPr id="16399" name="Rectangle 29"/>
          <p:cNvSpPr>
            <a:spLocks noChangeArrowheads="1"/>
          </p:cNvSpPr>
          <p:nvPr/>
        </p:nvSpPr>
        <p:spPr bwMode="auto">
          <a:xfrm>
            <a:off x="4343400" y="2133600"/>
            <a:ext cx="631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200" b="1" smtClean="0">
                <a:solidFill>
                  <a:srgbClr val="000000"/>
                </a:solidFill>
                <a:latin typeface="Arial" charset="0"/>
                <a:ea typeface="ＭＳ Ｐゴシック" charset="0"/>
                <a:cs typeface="ＭＳ Ｐゴシック" charset="0"/>
              </a:rPr>
              <a:t>Urban</a:t>
            </a:r>
          </a:p>
        </p:txBody>
      </p:sp>
      <p:sp>
        <p:nvSpPr>
          <p:cNvPr id="16400" name="Rectangle 30"/>
          <p:cNvSpPr>
            <a:spLocks noChangeArrowheads="1"/>
          </p:cNvSpPr>
          <p:nvPr/>
        </p:nvSpPr>
        <p:spPr bwMode="auto">
          <a:xfrm>
            <a:off x="4114800" y="44196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Aggregate </a:t>
            </a:r>
          </a:p>
          <a:p>
            <a:pPr algn="ctr" defTabSz="914400" fontAlgn="base">
              <a:spcBef>
                <a:spcPct val="0"/>
              </a:spcBef>
              <a:spcAft>
                <a:spcPct val="0"/>
              </a:spcAft>
            </a:pPr>
            <a:r>
              <a:rPr lang="en-US" sz="1200" b="1" i="1" smtClean="0">
                <a:solidFill>
                  <a:srgbClr val="000000"/>
                </a:solidFill>
                <a:latin typeface="Arial" charset="0"/>
                <a:ea typeface="ＭＳ Ｐゴシック" charset="0"/>
                <a:cs typeface="ＭＳ Ｐゴシック" charset="0"/>
              </a:rPr>
              <a:t>Sources</a:t>
            </a:r>
          </a:p>
        </p:txBody>
      </p:sp>
      <p:sp>
        <p:nvSpPr>
          <p:cNvPr id="16401" name="Rectangle 34"/>
          <p:cNvSpPr>
            <a:spLocks noChangeArrowheads="1"/>
          </p:cNvSpPr>
          <p:nvPr/>
        </p:nvSpPr>
        <p:spPr bwMode="auto">
          <a:xfrm>
            <a:off x="4621213" y="5827713"/>
            <a:ext cx="1841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endParaRPr lang="en-US" sz="11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416228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Science &amp; Policy: Rivers, Sand &amp; Gravel Mining</a:t>
            </a:r>
            <a:endParaRPr lang="en-US" sz="3600" b="1" dirty="0"/>
          </a:p>
        </p:txBody>
      </p:sp>
      <p:sp>
        <p:nvSpPr>
          <p:cNvPr id="3" name="Rectangle 2"/>
          <p:cNvSpPr/>
          <p:nvPr/>
        </p:nvSpPr>
        <p:spPr>
          <a:xfrm>
            <a:off x="911961" y="6078072"/>
            <a:ext cx="1975308" cy="369332"/>
          </a:xfrm>
          <a:prstGeom prst="rect">
            <a:avLst/>
          </a:prstGeom>
        </p:spPr>
        <p:txBody>
          <a:bodyPr wrap="none">
            <a:spAutoFit/>
          </a:bodyPr>
          <a:lstStyle/>
          <a:p>
            <a:r>
              <a:rPr lang="en-US" b="1" dirty="0" smtClean="0"/>
              <a:t>From Ewing (2010)</a:t>
            </a:r>
            <a:endParaRPr lang="en-US" b="1" dirty="0"/>
          </a:p>
        </p:txBody>
      </p:sp>
      <p:pic>
        <p:nvPicPr>
          <p:cNvPr id="6" name="Picture 5"/>
          <p:cNvPicPr>
            <a:picLocks noChangeAspect="1"/>
          </p:cNvPicPr>
          <p:nvPr/>
        </p:nvPicPr>
        <p:blipFill>
          <a:blip r:embed="rId2"/>
          <a:stretch>
            <a:fillRect/>
          </a:stretch>
        </p:blipFill>
        <p:spPr>
          <a:xfrm>
            <a:off x="657101" y="1191862"/>
            <a:ext cx="7879847" cy="4972455"/>
          </a:xfrm>
          <a:prstGeom prst="rect">
            <a:avLst/>
          </a:prstGeom>
        </p:spPr>
      </p:pic>
    </p:spTree>
    <p:extLst>
      <p:ext uri="{BB962C8B-B14F-4D97-AF65-F5344CB8AC3E}">
        <p14:creationId xmlns:p14="http://schemas.microsoft.com/office/powerpoint/2010/main" val="36966771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Challenges: Normative Science, Professional Opinion, or Free Speech</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Geology professor that lives near a proposed sand and gravel pit testifies at public hearings as expert for land use groups about destroying high value soils and uses of crushed rock for concrete and road base</a:t>
            </a:r>
          </a:p>
          <a:p>
            <a:r>
              <a:rPr lang="en-US" dirty="0" smtClean="0"/>
              <a:t>Complaint filed by Registered Geologist with Oregon State Board of Geologists Examiners regarding geology professor practicing without a license</a:t>
            </a:r>
          </a:p>
          <a:p>
            <a:r>
              <a:rPr lang="en-US" dirty="0" smtClean="0"/>
              <a:t>Oregon Supreme Court finds testimony is exercise of First Amendment right to free speech  </a:t>
            </a:r>
            <a:endParaRPr lang="en-US" dirty="0"/>
          </a:p>
        </p:txBody>
      </p:sp>
    </p:spTree>
    <p:extLst>
      <p:ext uri="{BB962C8B-B14F-4D97-AF65-F5344CB8AC3E}">
        <p14:creationId xmlns:p14="http://schemas.microsoft.com/office/powerpoint/2010/main" val="5027969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711</TotalTime>
  <Words>1430</Words>
  <Application>Microsoft Macintosh PowerPoint</Application>
  <PresentationFormat>On-screen Show (4:3)</PresentationFormat>
  <Paragraphs>331</Paragraphs>
  <Slides>33</Slides>
  <Notes>5</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33</vt:i4>
      </vt:variant>
    </vt:vector>
  </HeadingPairs>
  <TitlesOfParts>
    <vt:vector size="39" baseType="lpstr">
      <vt:lpstr>Office Theme</vt:lpstr>
      <vt:lpstr>1_Office Theme</vt:lpstr>
      <vt:lpstr>Default Design</vt:lpstr>
      <vt:lpstr>1_Default Design</vt:lpstr>
      <vt:lpstr>2_Default Design</vt:lpstr>
      <vt:lpstr>Photoshop.Image.7</vt:lpstr>
      <vt:lpstr>Exploring the Interface Between Research, Management and Policy: Knowledge Entrepreneurialism to Knowledge Journalism  </vt:lpstr>
      <vt:lpstr>Overview</vt:lpstr>
      <vt:lpstr>Path from Research Science to Policy </vt:lpstr>
      <vt:lpstr>Science &amp; Honest Brokers</vt:lpstr>
      <vt:lpstr>PowerPoint Presentation</vt:lpstr>
      <vt:lpstr>PowerPoint Presentation</vt:lpstr>
      <vt:lpstr>PowerPoint Presentation</vt:lpstr>
      <vt:lpstr>Science &amp; Policy: Rivers, Sand &amp; Gravel Mining</vt:lpstr>
      <vt:lpstr>Challenges: Normative Science, Professional Opinion, or Free Speech</vt:lpstr>
      <vt:lpstr>Scientists as  Mediators &amp; Educators?</vt:lpstr>
      <vt:lpstr>Science &amp; Policy: Seen and Unseen Boundaries</vt:lpstr>
      <vt:lpstr>Umatilla County Research Uses “Collaborative Learning”</vt:lpstr>
      <vt:lpstr>Some CL Tactics/Techniques</vt:lpstr>
      <vt:lpstr>Science: Take the Word On the Road</vt:lpstr>
      <vt:lpstr>Another Scientific View of Situation</vt:lpstr>
      <vt:lpstr>PowerPoint Presentation</vt:lpstr>
      <vt:lpstr>Big Projects and Complexity</vt:lpstr>
      <vt:lpstr>PowerPoint Presentation</vt:lpstr>
      <vt:lpstr>PowerPoint Presentation</vt:lpstr>
      <vt:lpstr>PowerPoint Presentation</vt:lpstr>
      <vt:lpstr>PowerPoint Presentation</vt:lpstr>
      <vt:lpstr>PowerPoint Presentation</vt:lpstr>
      <vt:lpstr>“Hydrostitutes?” Empty Language, Empty Souls   </vt:lpstr>
      <vt:lpstr>Challenge: Science &amp; Exempt Well  Policy Work Group</vt:lpstr>
      <vt:lpstr>Academic Tokenism and Policy: Greywater &amp; The Colors of Water “Green versus Black &amp; White”</vt:lpstr>
      <vt:lpstr>Science &amp; Policy: Protecting the Public?</vt:lpstr>
      <vt:lpstr>“Guerilla Well-fare”  Another Dueling Expert Situation</vt:lpstr>
      <vt:lpstr>The Tragedy of Classifications </vt:lpstr>
      <vt:lpstr>Emerging Trends: Science and Social Media</vt:lpstr>
      <vt:lpstr>Emerging Trends: “Blurring the Boundaries of Disciplinary Research” and Transdisciplinarity</vt:lpstr>
      <vt:lpstr>Emerging Trends: Knowledge Journalism vs. Peer-Review Journals</vt:lpstr>
      <vt:lpstr>Pitfalls or Prophecy:  Politics or Science Leading the Way?</vt:lpstr>
      <vt:lpstr>Conclusions: Interface Between Research, Management and Policy</vt:lpstr>
    </vt:vector>
  </TitlesOfParts>
  <Company>Oregon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Interface Between Research, Management and Policy</dc:title>
  <dc:creator>Todd  Jarvis</dc:creator>
  <cp:lastModifiedBy>Ian Byington</cp:lastModifiedBy>
  <cp:revision>71</cp:revision>
  <dcterms:created xsi:type="dcterms:W3CDTF">2013-03-10T20:23:19Z</dcterms:created>
  <dcterms:modified xsi:type="dcterms:W3CDTF">2013-04-02T21:30:19Z</dcterms:modified>
</cp:coreProperties>
</file>