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9" r:id="rId3"/>
    <p:sldId id="260" r:id="rId4"/>
    <p:sldId id="256" r:id="rId5"/>
    <p:sldId id="261" r:id="rId6"/>
    <p:sldId id="262" r:id="rId7"/>
    <p:sldId id="263" r:id="rId8"/>
    <p:sldId id="258"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88" autoAdjust="0"/>
  </p:normalViewPr>
  <p:slideViewPr>
    <p:cSldViewPr showGuides="1">
      <p:cViewPr varScale="1">
        <p:scale>
          <a:sx n="86" d="100"/>
          <a:sy n="86" d="100"/>
        </p:scale>
        <p:origin x="-600" y="-78"/>
      </p:cViewPr>
      <p:guideLst>
        <p:guide orient="horz" pos="2160"/>
        <p:guide pos="2880"/>
      </p:guideLst>
    </p:cSldViewPr>
  </p:slideViewPr>
  <p:notesTextViewPr>
    <p:cViewPr>
      <p:scale>
        <a:sx n="1" d="1"/>
        <a:sy n="1" d="1"/>
      </p:scale>
      <p:origin x="0" y="0"/>
    </p:cViewPr>
  </p:notesTextViewPr>
  <p:notesViewPr>
    <p:cSldViewPr showGuides="1">
      <p:cViewPr varScale="1">
        <p:scale>
          <a:sx n="82" d="100"/>
          <a:sy n="82" d="100"/>
        </p:scale>
        <p:origin x="-189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9D4AC6-ABE3-44FB-8CE7-E06296B2BE08}" type="datetimeFigureOut">
              <a:rPr lang="en-US" smtClean="0"/>
              <a:t>3/26/2013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BEF3F3-59F0-4730-A3B5-7DF1BEF06D59}" type="slidenum">
              <a:rPr lang="en-US" smtClean="0"/>
              <a:t>‹#›</a:t>
            </a:fld>
            <a:endParaRPr lang="en-US"/>
          </a:p>
        </p:txBody>
      </p:sp>
    </p:spTree>
    <p:extLst>
      <p:ext uri="{BB962C8B-B14F-4D97-AF65-F5344CB8AC3E}">
        <p14:creationId xmlns:p14="http://schemas.microsoft.com/office/powerpoint/2010/main" val="31261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BEF3F3-59F0-4730-A3B5-7DF1BEF06D59}" type="slidenum">
              <a:rPr lang="en-US" smtClean="0"/>
              <a:t>1</a:t>
            </a:fld>
            <a:endParaRPr lang="en-US"/>
          </a:p>
        </p:txBody>
      </p:sp>
    </p:spTree>
    <p:extLst>
      <p:ext uri="{BB962C8B-B14F-4D97-AF65-F5344CB8AC3E}">
        <p14:creationId xmlns:p14="http://schemas.microsoft.com/office/powerpoint/2010/main" val="155001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415790"/>
            <a:ext cx="6387253" cy="4415790"/>
          </a:xfrm>
        </p:spPr>
        <p:txBody>
          <a:bodyPr/>
          <a:lstStyle/>
          <a:p>
            <a:r>
              <a:rPr lang="en-US" dirty="0" smtClean="0"/>
              <a:t>In WA human health is covered by the 1992 National Toxics Rule, with a FCR of 6.5 g/day.  </a:t>
            </a:r>
          </a:p>
          <a:p>
            <a:r>
              <a:rPr lang="en-US" dirty="0" smtClean="0"/>
              <a:t>Idaho adopted EPA’s NTR criteria into its WQS by reference in 1994, and fully incorporated them in 2003</a:t>
            </a:r>
          </a:p>
          <a:p>
            <a:endParaRPr lang="en-US" dirty="0" smtClean="0"/>
          </a:p>
          <a:p>
            <a:r>
              <a:rPr lang="en-US" dirty="0" smtClean="0"/>
              <a:t>In 2005 Idaho updated</a:t>
            </a:r>
            <a:r>
              <a:rPr lang="en-US" baseline="0" dirty="0" smtClean="0"/>
              <a:t> its human health criteria taking into account new data on toxicity and upping its FCR to 17.5 g/day as recommended by EPA’s 2000 Human Health Methodology. This update was submitted to EPA for their approval in July 2006. Not until May 12</a:t>
            </a:r>
            <a:r>
              <a:rPr lang="en-US" baseline="30000" dirty="0" smtClean="0"/>
              <a:t>th</a:t>
            </a:r>
            <a:r>
              <a:rPr lang="en-US" baseline="0" dirty="0" smtClean="0"/>
              <a:t> of last year did EPA finally take action (nearly 6 years later), disapproving Idaho’s update for a FCR they said they could not determine was protective, and oddly enough putting us back to criteria based on 6.5 g/day until we come up with a new rule.</a:t>
            </a:r>
          </a:p>
          <a:p>
            <a:endParaRPr lang="en-US" baseline="0" dirty="0" smtClean="0"/>
          </a:p>
          <a:p>
            <a:r>
              <a:rPr lang="en-US" baseline="0" dirty="0" smtClean="0"/>
              <a:t>Fish consumption data for Idaho consists of EPA’s 2002 national survey, and CRITFIC’s 1994 survey of four tribes, one of which was the Nezperce in Idaho. When we looked at fish consumption data n 2005 it was the same story and we had no way to tease out the information specific to Idaho. In WA there has been much more fish consumption survey work done.</a:t>
            </a:r>
          </a:p>
          <a:p>
            <a:endParaRPr lang="en-US" baseline="0" dirty="0" smtClean="0"/>
          </a:p>
          <a:p>
            <a:r>
              <a:rPr lang="en-US" baseline="0" dirty="0" smtClean="0"/>
              <a:t>Idaho has no coast, little shellfish, and no commercial fishery to speak of (6 tons of crayfish per year).</a:t>
            </a:r>
          </a:p>
          <a:p>
            <a:endParaRPr lang="en-US" baseline="0" dirty="0" smtClean="0"/>
          </a:p>
          <a:p>
            <a:r>
              <a:rPr lang="en-US" baseline="0" dirty="0" smtClean="0"/>
              <a:t>Idaho began its consideration of a new FCR last fall, beginning its negotiated rulemaking process. Final rule must be approved by Idaho legislature before it is submitted to EPA.</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2</a:t>
            </a:fld>
            <a:endParaRPr lang="en-US"/>
          </a:p>
        </p:txBody>
      </p:sp>
    </p:spTree>
    <p:extLst>
      <p:ext uri="{BB962C8B-B14F-4D97-AF65-F5344CB8AC3E}">
        <p14:creationId xmlns:p14="http://schemas.microsoft.com/office/powerpoint/2010/main" val="1682364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EPA has money to fund surveys for each of the 5 tribes in Idaho, so that is covered outside of Idaho’s efforts</a:t>
            </a:r>
          </a:p>
          <a:p>
            <a:endParaRPr lang="en-US" dirty="0" smtClean="0"/>
          </a:p>
          <a:p>
            <a:r>
              <a:rPr lang="en-US" dirty="0" smtClean="0"/>
              <a:t>General</a:t>
            </a:r>
            <a:r>
              <a:rPr lang="en-US" baseline="0" dirty="0" smtClean="0"/>
              <a:t> population of Idaho is biggest data gap, and while regulatory FCR is not likely to be based on a general population distribution alone, we feel it is important to:</a:t>
            </a:r>
          </a:p>
          <a:p>
            <a:pPr marL="931774" indent="-174708">
              <a:buFont typeface="Arial" pitchFamily="34" charset="0"/>
              <a:buChar char="•"/>
            </a:pPr>
            <a:r>
              <a:rPr lang="en-US" baseline="0" dirty="0" smtClean="0"/>
              <a:t>put more focused sub-population fish consumption patterns into context</a:t>
            </a:r>
          </a:p>
          <a:p>
            <a:pPr marL="931774" indent="-174708">
              <a:buFont typeface="Arial" pitchFamily="34" charset="0"/>
              <a:buChar char="•"/>
            </a:pPr>
            <a:r>
              <a:rPr lang="en-US" baseline="0" dirty="0" smtClean="0"/>
              <a:t>be able to communicate risk to all Idahoans</a:t>
            </a:r>
          </a:p>
          <a:p>
            <a:pPr marL="931774" indent="-174708">
              <a:buFont typeface="Arial" pitchFamily="34" charset="0"/>
              <a:buChar char="•"/>
            </a:pPr>
            <a:r>
              <a:rPr lang="en-US" baseline="0" dirty="0" smtClean="0"/>
              <a:t>move a regulatory fish consumption rate through rulemaking process</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3</a:t>
            </a:fld>
            <a:endParaRPr lang="en-US"/>
          </a:p>
        </p:txBody>
      </p:sp>
    </p:spTree>
    <p:extLst>
      <p:ext uri="{BB962C8B-B14F-4D97-AF65-F5344CB8AC3E}">
        <p14:creationId xmlns:p14="http://schemas.microsoft.com/office/powerpoint/2010/main" val="314974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for Deriving</a:t>
            </a:r>
          </a:p>
          <a:p>
            <a:r>
              <a:rPr lang="en-US" dirty="0"/>
              <a:t>Ambient Water Quality Criteria</a:t>
            </a:r>
          </a:p>
          <a:p>
            <a:r>
              <a:rPr lang="en-US" dirty="0"/>
              <a:t>for the Protection of</a:t>
            </a:r>
          </a:p>
          <a:p>
            <a:r>
              <a:rPr lang="en-US" dirty="0"/>
              <a:t>Human Health (2000)</a:t>
            </a:r>
          </a:p>
          <a:p>
            <a:endParaRPr lang="en-US" dirty="0"/>
          </a:p>
          <a:p>
            <a:endParaRPr lang="en-US" dirty="0"/>
          </a:p>
          <a:p>
            <a:r>
              <a:rPr lang="en-US" b="1" dirty="0"/>
              <a:t>EPA-822-B-00-004</a:t>
            </a:r>
          </a:p>
          <a:p>
            <a:r>
              <a:rPr lang="en-US" b="1" dirty="0"/>
              <a:t>October 2000</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4</a:t>
            </a:fld>
            <a:endParaRPr lang="en-US"/>
          </a:p>
        </p:txBody>
      </p:sp>
    </p:spTree>
    <p:extLst>
      <p:ext uri="{BB962C8B-B14F-4D97-AF65-F5344CB8AC3E}">
        <p14:creationId xmlns:p14="http://schemas.microsoft.com/office/powerpoint/2010/main" val="58985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r>
              <a:rPr lang="en-US" dirty="0" smtClean="0"/>
              <a:t>Science  Policy:</a:t>
            </a:r>
          </a:p>
          <a:p>
            <a:pPr marL="0" lvl="1" defTabSz="931774"/>
            <a:r>
              <a:rPr lang="en-US" dirty="0" smtClean="0"/>
              <a:t>	Use of animal data to represent human</a:t>
            </a:r>
            <a:r>
              <a:rPr lang="en-US" baseline="0" dirty="0" smtClean="0"/>
              <a:t> health.</a:t>
            </a:r>
            <a:endParaRPr lang="en-US" dirty="0" smtClean="0"/>
          </a:p>
          <a:p>
            <a:pPr marL="0" lvl="1" defTabSz="931774"/>
            <a:r>
              <a:rPr lang="en-US" dirty="0" smtClean="0">
                <a:solidFill>
                  <a:srgbClr val="FFFF00"/>
                </a:solidFill>
              </a:rPr>
              <a:t>	</a:t>
            </a:r>
            <a:r>
              <a:rPr lang="en-US" dirty="0"/>
              <a:t>What effects do we consider harmful?</a:t>
            </a:r>
          </a:p>
          <a:p>
            <a:pPr marL="0" lvl="1" defTabSz="931774"/>
            <a:r>
              <a:rPr lang="en-US" dirty="0"/>
              <a:t>	Using BAFs rather than BCFs</a:t>
            </a:r>
          </a:p>
          <a:p>
            <a:pPr marL="0" lvl="1" defTabSz="931774"/>
            <a:r>
              <a:rPr lang="en-US" baseline="0" dirty="0" smtClean="0">
                <a:solidFill>
                  <a:srgbClr val="FFFF00"/>
                </a:solidFill>
              </a:rPr>
              <a:t>	</a:t>
            </a:r>
            <a:endParaRPr lang="en-US" dirty="0" smtClean="0"/>
          </a:p>
          <a:p>
            <a:pPr marL="0" lvl="1" defTabSz="931774"/>
            <a:r>
              <a:rPr lang="en-US" dirty="0" smtClean="0"/>
              <a:t>Risk management:</a:t>
            </a:r>
          </a:p>
          <a:p>
            <a:pPr marL="0" lvl="1" defTabSz="931774"/>
            <a:r>
              <a:rPr lang="en-US" dirty="0" smtClean="0"/>
              <a:t>	What FCR do we use in criteria calculation</a:t>
            </a:r>
            <a:r>
              <a:rPr lang="en-US" baseline="0" dirty="0" smtClean="0"/>
              <a:t>, i</a:t>
            </a:r>
            <a:r>
              <a:rPr lang="en-US" dirty="0" smtClean="0"/>
              <a:t>s a 90</a:t>
            </a:r>
            <a:r>
              <a:rPr lang="en-US" baseline="30000" dirty="0" smtClean="0"/>
              <a:t>th</a:t>
            </a:r>
            <a:r>
              <a:rPr lang="en-US" dirty="0" smtClean="0"/>
              <a:t> percentile FCR the right</a:t>
            </a:r>
            <a:r>
              <a:rPr lang="en-US" baseline="0" dirty="0" smtClean="0"/>
              <a:t> choice?</a:t>
            </a:r>
            <a:endParaRPr lang="en-US" dirty="0" smtClean="0"/>
          </a:p>
          <a:p>
            <a:pPr marL="0" lvl="1" defTabSz="931774"/>
            <a:r>
              <a:rPr lang="en-US" dirty="0" smtClean="0"/>
              <a:t>	Of what population of sub-populations?</a:t>
            </a:r>
          </a:p>
          <a:p>
            <a:pPr marL="0" lvl="1" defTabSz="931774"/>
            <a:r>
              <a:rPr lang="en-US" dirty="0" smtClean="0"/>
              <a:t>	Choice of cancer risk factor</a:t>
            </a:r>
          </a:p>
          <a:p>
            <a:pPr marL="0" lvl="1" defTabSz="931774"/>
            <a:r>
              <a:rPr lang="en-US" dirty="0" smtClean="0"/>
              <a:t>	Default 20% for relative source contribution.</a:t>
            </a:r>
          </a:p>
          <a:p>
            <a:pPr marL="0" lvl="1" defTabSz="931774"/>
            <a:r>
              <a:rPr lang="en-US" dirty="0" smtClean="0"/>
              <a:t>	Do we include marine fish or market</a:t>
            </a:r>
            <a:r>
              <a:rPr lang="en-US" baseline="0" dirty="0" smtClean="0"/>
              <a:t> fish?</a:t>
            </a:r>
          </a:p>
          <a:p>
            <a:pPr marL="0" lvl="1" defTabSz="931774"/>
            <a:endParaRPr lang="en-US" baseline="0" dirty="0" smtClean="0"/>
          </a:p>
          <a:p>
            <a:pPr marL="0" lvl="1" defTabSz="931774"/>
            <a:r>
              <a:rPr lang="en-US" baseline="0" dirty="0" smtClean="0"/>
              <a:t>Other public policy questions</a:t>
            </a:r>
          </a:p>
          <a:p>
            <a:pPr marL="0" lvl="1" defTabSz="931774"/>
            <a:r>
              <a:rPr lang="en-US" baseline="0" dirty="0" smtClean="0"/>
              <a:t>	</a:t>
            </a:r>
            <a:r>
              <a:rPr lang="en-US" dirty="0" smtClean="0"/>
              <a:t>Is</a:t>
            </a:r>
            <a:r>
              <a:rPr lang="en-US" baseline="0" dirty="0" smtClean="0"/>
              <a:t> it reasonable to expect to reduce fish contaminant levels through local water quality criteria?</a:t>
            </a:r>
          </a:p>
          <a:p>
            <a:pPr marL="0" lvl="1" defTabSz="931774"/>
            <a:r>
              <a:rPr lang="en-US" baseline="0" dirty="0" smtClean="0"/>
              <a:t>	How do we implement criteria we may not be able to measure reliably, or ever achieve?</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5</a:t>
            </a:fld>
            <a:endParaRPr lang="en-US"/>
          </a:p>
        </p:txBody>
      </p:sp>
    </p:spTree>
    <p:extLst>
      <p:ext uri="{BB962C8B-B14F-4D97-AF65-F5344CB8AC3E}">
        <p14:creationId xmlns:p14="http://schemas.microsoft.com/office/powerpoint/2010/main" val="314562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Idaho’s plan is to discuss and hopefully resolve some important policy decisions while our survey’s are underway.</a:t>
            </a:r>
          </a:p>
        </p:txBody>
      </p:sp>
      <p:sp>
        <p:nvSpPr>
          <p:cNvPr id="4" name="Slide Number Placeholder 3"/>
          <p:cNvSpPr>
            <a:spLocks noGrp="1"/>
          </p:cNvSpPr>
          <p:nvPr>
            <p:ph type="sldNum" sz="quarter" idx="10"/>
          </p:nvPr>
        </p:nvSpPr>
        <p:spPr/>
        <p:txBody>
          <a:bodyPr/>
          <a:lstStyle/>
          <a:p>
            <a:fld id="{3BBEF3F3-59F0-4730-A3B5-7DF1BEF06D59}" type="slidenum">
              <a:rPr lang="en-US" smtClean="0"/>
              <a:t>6</a:t>
            </a:fld>
            <a:endParaRPr lang="en-US"/>
          </a:p>
        </p:txBody>
      </p:sp>
    </p:spTree>
    <p:extLst>
      <p:ext uri="{BB962C8B-B14F-4D97-AF65-F5344CB8AC3E}">
        <p14:creationId xmlns:p14="http://schemas.microsoft.com/office/powerpoint/2010/main" val="58985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570730"/>
          </a:xfrm>
        </p:spPr>
        <p:txBody>
          <a:bodyPr/>
          <a:lstStyle/>
          <a:p>
            <a:r>
              <a:rPr lang="en-US" dirty="0" smtClean="0"/>
              <a:t>The first is also</a:t>
            </a:r>
            <a:r>
              <a:rPr lang="en-US" baseline="0" dirty="0" smtClean="0"/>
              <a:t> </a:t>
            </a:r>
            <a:r>
              <a:rPr lang="en-US" dirty="0" smtClean="0"/>
              <a:t>a target population question – consumers or non-consumers – but we often don’t have a good handle on who is who. The EPA national</a:t>
            </a:r>
            <a:r>
              <a:rPr lang="en-US" baseline="0" dirty="0" smtClean="0"/>
              <a:t> data set is a good example, and miss-identification skews the statistics.</a:t>
            </a:r>
          </a:p>
          <a:p>
            <a:endParaRPr lang="en-US" baseline="0" dirty="0" smtClean="0"/>
          </a:p>
          <a:p>
            <a:r>
              <a:rPr lang="en-US" dirty="0" smtClean="0"/>
              <a:t>Clearly market fish provide a dose of toxins, but whose responsibility is it regulate those sources, does</a:t>
            </a:r>
            <a:r>
              <a:rPr lang="en-US" baseline="0" dirty="0" smtClean="0"/>
              <a:t> it make sense to do so through surface water quality criteria?</a:t>
            </a:r>
          </a:p>
          <a:p>
            <a:endParaRPr lang="en-US" baseline="0" dirty="0" smtClean="0"/>
          </a:p>
          <a:p>
            <a:r>
              <a:rPr lang="en-US" baseline="0" dirty="0" smtClean="0"/>
              <a:t>The same question arises with anadromous fish, which get most of their body burden of toxins from their time in the ocean. EPA in their national FCR excluded marine fish, but are salmon marine fish or not? In EPA 2002 “</a:t>
            </a:r>
            <a:r>
              <a:rPr lang="en-US" dirty="0"/>
              <a:t>salmon was apportioned across the marine and freshwater habitats.”</a:t>
            </a:r>
          </a:p>
          <a:p>
            <a:r>
              <a:rPr lang="en-US" dirty="0"/>
              <a:t>Salmon  Habitat Apportionments</a:t>
            </a:r>
          </a:p>
          <a:p>
            <a:r>
              <a:rPr lang="en-US" dirty="0"/>
              <a:t>Freshwater (Great Lakes) 	 0.05%</a:t>
            </a:r>
          </a:p>
          <a:p>
            <a:r>
              <a:rPr lang="en-US" dirty="0"/>
              <a:t>Estuarine (Aquaculture) 	 4.73%</a:t>
            </a:r>
          </a:p>
          <a:p>
            <a:r>
              <a:rPr lang="en-US" dirty="0"/>
              <a:t>Marine (Pacific) 	95.22%</a:t>
            </a:r>
            <a:endParaRPr lang="en-US" baseline="0" dirty="0" smtClean="0"/>
          </a:p>
          <a:p>
            <a:endParaRPr lang="en-US" baseline="0" dirty="0" smtClean="0"/>
          </a:p>
          <a:p>
            <a:r>
              <a:rPr lang="en-US" baseline="0" dirty="0" smtClean="0"/>
              <a:t>How far out on the risk spectrum do we go, how well do we know the spectrum?</a:t>
            </a:r>
          </a:p>
          <a:p>
            <a:endParaRPr lang="en-US" baseline="0" dirty="0" smtClean="0"/>
          </a:p>
          <a:p>
            <a:r>
              <a:rPr lang="en-US" baseline="0" dirty="0" smtClean="0"/>
              <a:t>The last one is a mouthful, and quite technical at its roots. The current approach combines a number of point estimates, like a 90</a:t>
            </a:r>
            <a:r>
              <a:rPr lang="en-US" baseline="30000" dirty="0" smtClean="0"/>
              <a:t>th</a:t>
            </a:r>
            <a:r>
              <a:rPr lang="en-US" baseline="0" dirty="0" smtClean="0"/>
              <a:t> percentile FCR and mean body weight, which means at the end of the calculation we can’t say how protective we are being. Using distributions can get us on more solid ground, but it is more complicated, and we may not have or be able to generate distributions for all the inputs to the criteria calculations. So is a hybrid approach a step forward?</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7</a:t>
            </a:fld>
            <a:endParaRPr lang="en-US"/>
          </a:p>
        </p:txBody>
      </p:sp>
    </p:spTree>
    <p:extLst>
      <p:ext uri="{BB962C8B-B14F-4D97-AF65-F5344CB8AC3E}">
        <p14:creationId xmlns:p14="http://schemas.microsoft.com/office/powerpoint/2010/main" val="2060489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took us a while to get here, and we’ve got a ways to go yet.</a:t>
            </a:r>
          </a:p>
          <a:p>
            <a:endParaRPr lang="en-US" dirty="0" smtClean="0"/>
          </a:p>
          <a:p>
            <a:r>
              <a:rPr lang="en-US" dirty="0" smtClean="0"/>
              <a:t>And it appears we are travelling</a:t>
            </a:r>
            <a:r>
              <a:rPr lang="en-US" baseline="0" dirty="0" smtClean="0"/>
              <a:t> in a bus, with multiple steering wheels.</a:t>
            </a:r>
            <a:endParaRPr lang="en-US" dirty="0"/>
          </a:p>
        </p:txBody>
      </p:sp>
      <p:sp>
        <p:nvSpPr>
          <p:cNvPr id="4" name="Slide Number Placeholder 3"/>
          <p:cNvSpPr>
            <a:spLocks noGrp="1"/>
          </p:cNvSpPr>
          <p:nvPr>
            <p:ph type="sldNum" sz="quarter" idx="10"/>
          </p:nvPr>
        </p:nvSpPr>
        <p:spPr/>
        <p:txBody>
          <a:bodyPr/>
          <a:lstStyle/>
          <a:p>
            <a:fld id="{3BBEF3F3-59F0-4730-A3B5-7DF1BEF06D59}" type="slidenum">
              <a:rPr lang="en-US" smtClean="0"/>
              <a:t>8</a:t>
            </a:fld>
            <a:endParaRPr lang="en-US"/>
          </a:p>
        </p:txBody>
      </p:sp>
    </p:spTree>
    <p:extLst>
      <p:ext uri="{BB962C8B-B14F-4D97-AF65-F5344CB8AC3E}">
        <p14:creationId xmlns:p14="http://schemas.microsoft.com/office/powerpoint/2010/main" val="397688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2F2856-6415-44F7-B268-0086D7F03C1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204144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F2856-6415-44F7-B268-0086D7F03C1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265347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F2856-6415-44F7-B268-0086D7F03C1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174534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2F2856-6415-44F7-B268-0086D7F03C1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300707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2856-6415-44F7-B268-0086D7F03C19}" type="datetimeFigureOut">
              <a:rPr lang="en-US" smtClean="0"/>
              <a:t>3/26/2013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3794736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2F2856-6415-44F7-B268-0086D7F03C1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114182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2F2856-6415-44F7-B268-0086D7F03C19}" type="datetimeFigureOut">
              <a:rPr lang="en-US" smtClean="0"/>
              <a:t>3/26/2013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311483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2F2856-6415-44F7-B268-0086D7F03C19}" type="datetimeFigureOut">
              <a:rPr lang="en-US" smtClean="0"/>
              <a:t>3/26/2013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192982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2856-6415-44F7-B268-0086D7F03C19}" type="datetimeFigureOut">
              <a:rPr lang="en-US" smtClean="0"/>
              <a:t>3/26/2013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189748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2856-6415-44F7-B268-0086D7F03C1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410401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2856-6415-44F7-B268-0086D7F03C19}" type="datetimeFigureOut">
              <a:rPr lang="en-US" smtClean="0"/>
              <a:t>3/26/2013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70D9C1-E476-4349-B8C9-8B11291340CD}" type="slidenum">
              <a:rPr lang="en-US" smtClean="0"/>
              <a:t>‹#›</a:t>
            </a:fld>
            <a:endParaRPr lang="en-US"/>
          </a:p>
        </p:txBody>
      </p:sp>
    </p:spTree>
    <p:extLst>
      <p:ext uri="{BB962C8B-B14F-4D97-AF65-F5344CB8AC3E}">
        <p14:creationId xmlns:p14="http://schemas.microsoft.com/office/powerpoint/2010/main" val="370724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F2856-6415-44F7-B268-0086D7F03C19}" type="datetimeFigureOut">
              <a:rPr lang="en-US" smtClean="0"/>
              <a:t>3/26/2013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0D9C1-E476-4349-B8C9-8B11291340CD}" type="slidenum">
              <a:rPr lang="en-US" smtClean="0"/>
              <a:t>‹#›</a:t>
            </a:fld>
            <a:endParaRPr lang="en-US"/>
          </a:p>
        </p:txBody>
      </p:sp>
    </p:spTree>
    <p:extLst>
      <p:ext uri="{BB962C8B-B14F-4D97-AF65-F5344CB8AC3E}">
        <p14:creationId xmlns:p14="http://schemas.microsoft.com/office/powerpoint/2010/main" val="17450915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0"/>
            <a:ext cx="9144000" cy="6858000"/>
          </a:xfrm>
          <a:prstGeom prst="rect">
            <a:avLst/>
          </a:prstGeom>
        </p:spPr>
      </p:pic>
      <p:sp>
        <p:nvSpPr>
          <p:cNvPr id="3" name="TextBox 2"/>
          <p:cNvSpPr txBox="1"/>
          <p:nvPr/>
        </p:nvSpPr>
        <p:spPr>
          <a:xfrm>
            <a:off x="2590800" y="1219200"/>
            <a:ext cx="3962400" cy="1938992"/>
          </a:xfrm>
          <a:prstGeom prst="rect">
            <a:avLst/>
          </a:prstGeom>
          <a:noFill/>
        </p:spPr>
        <p:txBody>
          <a:bodyPr wrap="square" rtlCol="0">
            <a:spAutoFit/>
          </a:bodyPr>
          <a:lstStyle/>
          <a:p>
            <a:pPr algn="ctr"/>
            <a:r>
              <a:rPr lang="en-US" sz="4000" b="1" dirty="0" smtClean="0">
                <a:ln>
                  <a:solidFill>
                    <a:schemeClr val="bg1">
                      <a:lumMod val="95000"/>
                      <a:lumOff val="5000"/>
                      <a:alpha val="81000"/>
                    </a:schemeClr>
                  </a:solidFill>
                </a:ln>
                <a:solidFill>
                  <a:schemeClr val="tx1">
                    <a:lumMod val="95000"/>
                  </a:schemeClr>
                </a:solidFill>
              </a:rPr>
              <a:t>Fish Consumption</a:t>
            </a:r>
          </a:p>
          <a:p>
            <a:pPr algn="ctr"/>
            <a:r>
              <a:rPr lang="en-US" sz="4000" b="1" dirty="0" smtClean="0">
                <a:ln>
                  <a:solidFill>
                    <a:schemeClr val="bg1">
                      <a:lumMod val="95000"/>
                      <a:lumOff val="5000"/>
                      <a:alpha val="81000"/>
                    </a:schemeClr>
                  </a:solidFill>
                </a:ln>
                <a:solidFill>
                  <a:schemeClr val="tx1">
                    <a:lumMod val="95000"/>
                  </a:schemeClr>
                </a:solidFill>
              </a:rPr>
              <a:t>&amp;</a:t>
            </a:r>
          </a:p>
          <a:p>
            <a:pPr algn="ctr"/>
            <a:r>
              <a:rPr lang="en-US" sz="4000" b="1" dirty="0" smtClean="0">
                <a:ln>
                  <a:solidFill>
                    <a:schemeClr val="bg1">
                      <a:lumMod val="95000"/>
                      <a:lumOff val="5000"/>
                      <a:alpha val="81000"/>
                    </a:schemeClr>
                  </a:solidFill>
                </a:ln>
                <a:solidFill>
                  <a:schemeClr val="tx1">
                    <a:lumMod val="95000"/>
                  </a:schemeClr>
                </a:solidFill>
              </a:rPr>
              <a:t> Water Quality</a:t>
            </a:r>
            <a:endParaRPr lang="en-US" sz="4000" b="1" dirty="0">
              <a:ln>
                <a:solidFill>
                  <a:schemeClr val="bg1">
                    <a:lumMod val="95000"/>
                    <a:lumOff val="5000"/>
                    <a:alpha val="81000"/>
                  </a:schemeClr>
                </a:solidFill>
              </a:ln>
              <a:solidFill>
                <a:schemeClr val="tx1">
                  <a:lumMod val="95000"/>
                </a:schemeClr>
              </a:solidFill>
            </a:endParaRPr>
          </a:p>
        </p:txBody>
      </p:sp>
      <p:sp>
        <p:nvSpPr>
          <p:cNvPr id="4" name="TextBox 3"/>
          <p:cNvSpPr txBox="1"/>
          <p:nvPr/>
        </p:nvSpPr>
        <p:spPr>
          <a:xfrm>
            <a:off x="2209800" y="4724400"/>
            <a:ext cx="4724400" cy="1200329"/>
          </a:xfrm>
          <a:prstGeom prst="rect">
            <a:avLst/>
          </a:prstGeom>
          <a:noFill/>
        </p:spPr>
        <p:txBody>
          <a:bodyPr wrap="square" rtlCol="0">
            <a:spAutoFit/>
          </a:bodyPr>
          <a:lstStyle/>
          <a:p>
            <a:pPr algn="ctr"/>
            <a:r>
              <a:rPr lang="en-US" b="1" dirty="0" smtClean="0">
                <a:solidFill>
                  <a:schemeClr val="bg1"/>
                </a:solidFill>
              </a:rPr>
              <a:t>Don A. Essig, </a:t>
            </a:r>
            <a:br>
              <a:rPr lang="en-US" b="1" dirty="0" smtClean="0">
                <a:solidFill>
                  <a:schemeClr val="bg1"/>
                </a:solidFill>
              </a:rPr>
            </a:br>
            <a:r>
              <a:rPr lang="en-US" b="1" dirty="0" smtClean="0">
                <a:solidFill>
                  <a:schemeClr val="bg1"/>
                </a:solidFill>
              </a:rPr>
              <a:t>Idaho Department Of Environmental Quality</a:t>
            </a:r>
          </a:p>
          <a:p>
            <a:pPr algn="ctr"/>
            <a:endParaRPr lang="en-US" b="1" dirty="0" smtClean="0">
              <a:solidFill>
                <a:schemeClr val="bg1"/>
              </a:solidFill>
            </a:endParaRPr>
          </a:p>
          <a:p>
            <a:pPr algn="ctr"/>
            <a:r>
              <a:rPr lang="en-US" b="1" dirty="0" smtClean="0">
                <a:solidFill>
                  <a:schemeClr val="bg1"/>
                </a:solidFill>
              </a:rPr>
              <a:t>Spokane River Forum, March 27, 2013</a:t>
            </a:r>
            <a:endParaRPr lang="en-US" b="1" dirty="0">
              <a:solidFill>
                <a:schemeClr val="bg1"/>
              </a:solidFill>
            </a:endParaRPr>
          </a:p>
        </p:txBody>
      </p:sp>
    </p:spTree>
    <p:extLst>
      <p:ext uri="{BB962C8B-B14F-4D97-AF65-F5344CB8AC3E}">
        <p14:creationId xmlns:p14="http://schemas.microsoft.com/office/powerpoint/2010/main" val="2763032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a:solidFill>
                    <a:schemeClr val="bg2">
                      <a:lumMod val="50000"/>
                    </a:schemeClr>
                  </a:solidFill>
                </a:ln>
                <a:solidFill>
                  <a:schemeClr val="tx1">
                    <a:lumMod val="95000"/>
                  </a:schemeClr>
                </a:solidFill>
              </a:rPr>
              <a:t>Some Differences Between </a:t>
            </a:r>
            <a:r>
              <a:rPr lang="en-US" b="1" dirty="0" smtClean="0">
                <a:ln>
                  <a:solidFill>
                    <a:schemeClr val="bg2">
                      <a:lumMod val="75000"/>
                    </a:schemeClr>
                  </a:solidFill>
                </a:ln>
                <a:solidFill>
                  <a:schemeClr val="tx1">
                    <a:lumMod val="95000"/>
                  </a:schemeClr>
                </a:solidFill>
              </a:rPr>
              <a:t>ID &amp; WA</a:t>
            </a:r>
            <a:endParaRPr lang="en-US" b="1" dirty="0">
              <a:ln>
                <a:solidFill>
                  <a:schemeClr val="bg2">
                    <a:lumMod val="75000"/>
                  </a:schemeClr>
                </a:solidFill>
              </a:ln>
              <a:solidFill>
                <a:schemeClr val="tx1">
                  <a:lumMod val="95000"/>
                </a:schemeClr>
              </a:solidFill>
            </a:endParaRPr>
          </a:p>
        </p:txBody>
      </p:sp>
      <p:sp>
        <p:nvSpPr>
          <p:cNvPr id="3" name="Content Placeholder 2"/>
          <p:cNvSpPr>
            <a:spLocks noGrp="1"/>
          </p:cNvSpPr>
          <p:nvPr>
            <p:ph idx="1"/>
          </p:nvPr>
        </p:nvSpPr>
        <p:spPr>
          <a:xfrm>
            <a:off x="990600" y="1600200"/>
            <a:ext cx="7162800" cy="4525963"/>
          </a:xfrm>
        </p:spPr>
        <p:txBody>
          <a:bodyPr/>
          <a:lstStyle/>
          <a:p>
            <a:pPr>
              <a:spcAft>
                <a:spcPts val="1800"/>
              </a:spcAft>
            </a:pPr>
            <a:r>
              <a:rPr lang="en-US" dirty="0" smtClean="0">
                <a:solidFill>
                  <a:srgbClr val="FFFF00"/>
                </a:solidFill>
              </a:rPr>
              <a:t>National Toxics Rule</a:t>
            </a:r>
          </a:p>
          <a:p>
            <a:pPr>
              <a:spcAft>
                <a:spcPts val="1800"/>
              </a:spcAft>
            </a:pPr>
            <a:r>
              <a:rPr lang="en-US" dirty="0" smtClean="0">
                <a:solidFill>
                  <a:srgbClr val="FFFF00"/>
                </a:solidFill>
              </a:rPr>
              <a:t>2005 Human Health Criteria Update</a:t>
            </a:r>
          </a:p>
          <a:p>
            <a:pPr>
              <a:spcAft>
                <a:spcPts val="1800"/>
              </a:spcAft>
            </a:pPr>
            <a:r>
              <a:rPr lang="en-US" dirty="0" smtClean="0">
                <a:solidFill>
                  <a:srgbClr val="FFFF00"/>
                </a:solidFill>
              </a:rPr>
              <a:t>Available Fish Consumption Data</a:t>
            </a:r>
          </a:p>
          <a:p>
            <a:pPr>
              <a:spcAft>
                <a:spcPts val="1800"/>
              </a:spcAft>
            </a:pPr>
            <a:r>
              <a:rPr lang="en-US" dirty="0" smtClean="0">
                <a:solidFill>
                  <a:srgbClr val="FFFF00"/>
                </a:solidFill>
              </a:rPr>
              <a:t>Fish Resources</a:t>
            </a:r>
          </a:p>
          <a:p>
            <a:pPr>
              <a:spcAft>
                <a:spcPts val="1800"/>
              </a:spcAft>
            </a:pPr>
            <a:r>
              <a:rPr lang="en-US" dirty="0" smtClean="0">
                <a:solidFill>
                  <a:srgbClr val="FFFF00"/>
                </a:solidFill>
              </a:rPr>
              <a:t>Rulemaking Process</a:t>
            </a:r>
            <a:endParaRPr lang="en-US" dirty="0">
              <a:solidFill>
                <a:srgbClr val="FFFF00"/>
              </a:solidFill>
            </a:endParaRPr>
          </a:p>
        </p:txBody>
      </p:sp>
    </p:spTree>
    <p:extLst>
      <p:ext uri="{BB962C8B-B14F-4D97-AF65-F5344CB8AC3E}">
        <p14:creationId xmlns:p14="http://schemas.microsoft.com/office/powerpoint/2010/main" val="1225661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bg2">
                      <a:lumMod val="50000"/>
                    </a:schemeClr>
                  </a:solidFill>
                </a:ln>
                <a:solidFill>
                  <a:schemeClr val="tx1">
                    <a:lumMod val="95000"/>
                  </a:schemeClr>
                </a:solidFill>
              </a:rPr>
              <a:t>Where is Idaho in </a:t>
            </a:r>
            <a:r>
              <a:rPr lang="en-US" b="1" dirty="0">
                <a:ln>
                  <a:solidFill>
                    <a:schemeClr val="bg2">
                      <a:lumMod val="50000"/>
                    </a:schemeClr>
                  </a:solidFill>
                </a:ln>
                <a:solidFill>
                  <a:schemeClr val="tx1">
                    <a:lumMod val="95000"/>
                  </a:schemeClr>
                </a:solidFill>
              </a:rPr>
              <a:t>i</a:t>
            </a:r>
            <a:r>
              <a:rPr lang="en-US" b="1" dirty="0" smtClean="0">
                <a:ln>
                  <a:solidFill>
                    <a:schemeClr val="bg2">
                      <a:lumMod val="50000"/>
                    </a:schemeClr>
                  </a:solidFill>
                </a:ln>
                <a:solidFill>
                  <a:schemeClr val="tx1">
                    <a:lumMod val="95000"/>
                  </a:schemeClr>
                </a:solidFill>
              </a:rPr>
              <a:t>ts process?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pPr>
              <a:spcAft>
                <a:spcPts val="600"/>
              </a:spcAft>
            </a:pPr>
            <a:r>
              <a:rPr lang="en-US" sz="2800" dirty="0" smtClean="0">
                <a:solidFill>
                  <a:srgbClr val="FFFF00"/>
                </a:solidFill>
              </a:rPr>
              <a:t>Idaho has had 3 rulemaking meetings to date</a:t>
            </a:r>
          </a:p>
          <a:p>
            <a:pPr>
              <a:spcAft>
                <a:spcPts val="600"/>
              </a:spcAft>
            </a:pPr>
            <a:r>
              <a:rPr lang="en-US" sz="2800" dirty="0" smtClean="0">
                <a:solidFill>
                  <a:srgbClr val="FFFF00"/>
                </a:solidFill>
              </a:rPr>
              <a:t>In our second meeting we announced our decision to collect new data on fish consumption in Idaho</a:t>
            </a:r>
          </a:p>
          <a:p>
            <a:pPr>
              <a:spcAft>
                <a:spcPts val="600"/>
              </a:spcAft>
            </a:pPr>
            <a:r>
              <a:rPr lang="en-US" sz="2800" dirty="0" smtClean="0">
                <a:solidFill>
                  <a:srgbClr val="FFFF00"/>
                </a:solidFill>
              </a:rPr>
              <a:t>We want to survey two populations:</a:t>
            </a:r>
          </a:p>
          <a:p>
            <a:pPr lvl="1"/>
            <a:r>
              <a:rPr lang="en-US" dirty="0" smtClean="0">
                <a:solidFill>
                  <a:srgbClr val="FFFF00"/>
                </a:solidFill>
              </a:rPr>
              <a:t>All Idahoans</a:t>
            </a:r>
          </a:p>
          <a:p>
            <a:pPr lvl="1"/>
            <a:r>
              <a:rPr lang="en-US" dirty="0" smtClean="0">
                <a:solidFill>
                  <a:srgbClr val="FFFF00"/>
                </a:solidFill>
              </a:rPr>
              <a:t>Recreational anglers</a:t>
            </a:r>
          </a:p>
          <a:p>
            <a:pPr>
              <a:spcAft>
                <a:spcPts val="600"/>
              </a:spcAft>
            </a:pPr>
            <a:r>
              <a:rPr lang="en-US" sz="2800" dirty="0" smtClean="0">
                <a:solidFill>
                  <a:srgbClr val="FFFF00"/>
                </a:solidFill>
              </a:rPr>
              <a:t>We are just beginning survey design</a:t>
            </a:r>
          </a:p>
          <a:p>
            <a:pPr>
              <a:spcAft>
                <a:spcPts val="600"/>
              </a:spcAft>
            </a:pPr>
            <a:r>
              <a:rPr lang="en-US" sz="2800" dirty="0" smtClean="0">
                <a:solidFill>
                  <a:srgbClr val="FFFF00"/>
                </a:solidFill>
              </a:rPr>
              <a:t>Plan to begin surveys later this year</a:t>
            </a:r>
          </a:p>
          <a:p>
            <a:pPr>
              <a:spcAft>
                <a:spcPts val="600"/>
              </a:spcAft>
            </a:pPr>
            <a:r>
              <a:rPr lang="en-US" sz="2800" dirty="0" smtClean="0">
                <a:solidFill>
                  <a:srgbClr val="FFFF00"/>
                </a:solidFill>
              </a:rPr>
              <a:t>Spring of 2016 is the earliest we might have a new rule </a:t>
            </a:r>
          </a:p>
        </p:txBody>
      </p:sp>
    </p:spTree>
    <p:extLst>
      <p:ext uri="{BB962C8B-B14F-4D97-AF65-F5344CB8AC3E}">
        <p14:creationId xmlns:p14="http://schemas.microsoft.com/office/powerpoint/2010/main" val="252029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752600" y="838200"/>
            <a:ext cx="5600700" cy="1815882"/>
          </a:xfrm>
          <a:prstGeom prst="rect">
            <a:avLst/>
          </a:prstGeom>
          <a:noFill/>
        </p:spPr>
        <p:txBody>
          <a:bodyPr wrap="square" rtlCol="0">
            <a:spAutoFit/>
          </a:bodyPr>
          <a:lstStyle/>
          <a:p>
            <a:r>
              <a:rPr lang="en-US" sz="2800" b="1" dirty="0" smtClean="0">
                <a:ln>
                  <a:solidFill>
                    <a:schemeClr val="bg2"/>
                  </a:solidFill>
                </a:ln>
                <a:solidFill>
                  <a:schemeClr val="bg1"/>
                </a:solidFill>
              </a:rPr>
              <a:t>“Many </a:t>
            </a:r>
            <a:r>
              <a:rPr lang="en-US" sz="2800" b="1" dirty="0">
                <a:ln>
                  <a:solidFill>
                    <a:schemeClr val="bg2"/>
                  </a:solidFill>
                </a:ln>
                <a:solidFill>
                  <a:schemeClr val="bg1"/>
                </a:solidFill>
              </a:rPr>
              <a:t>of the components in the 2000 Human Health Methodology are an amalgam </a:t>
            </a:r>
            <a:r>
              <a:rPr lang="en-US" sz="2800" b="1" dirty="0" smtClean="0">
                <a:ln>
                  <a:solidFill>
                    <a:schemeClr val="bg2"/>
                  </a:solidFill>
                </a:ln>
                <a:solidFill>
                  <a:schemeClr val="bg1"/>
                </a:solidFill>
              </a:rPr>
              <a:t>of science</a:t>
            </a:r>
            <a:r>
              <a:rPr lang="en-US" sz="2800" b="1" dirty="0">
                <a:ln>
                  <a:solidFill>
                    <a:schemeClr val="bg2"/>
                  </a:solidFill>
                </a:ln>
                <a:solidFill>
                  <a:schemeClr val="bg1"/>
                </a:solidFill>
              </a:rPr>
              <a:t>, science policy, and/or risk management</a:t>
            </a:r>
            <a:r>
              <a:rPr lang="en-US" sz="2800" b="1" dirty="0" smtClean="0">
                <a:ln>
                  <a:solidFill>
                    <a:schemeClr val="bg2"/>
                  </a:solidFill>
                </a:ln>
                <a:solidFill>
                  <a:schemeClr val="bg1"/>
                </a:solidFill>
              </a:rPr>
              <a:t>.”</a:t>
            </a:r>
            <a:endParaRPr lang="en-US" sz="2800" b="1" dirty="0">
              <a:ln>
                <a:solidFill>
                  <a:schemeClr val="bg2"/>
                </a:solidFill>
              </a:ln>
              <a:solidFill>
                <a:schemeClr val="bg1"/>
              </a:solidFill>
            </a:endParaRPr>
          </a:p>
        </p:txBody>
      </p:sp>
    </p:spTree>
    <p:extLst>
      <p:ext uri="{BB962C8B-B14F-4D97-AF65-F5344CB8AC3E}">
        <p14:creationId xmlns:p14="http://schemas.microsoft.com/office/powerpoint/2010/main" val="3914118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34400" cy="6096000"/>
          </a:xfrm>
        </p:spPr>
        <p:txBody>
          <a:bodyPr>
            <a:normAutofit/>
          </a:bodyPr>
          <a:lstStyle/>
          <a:p>
            <a:pPr marL="0" indent="0">
              <a:spcBef>
                <a:spcPts val="0"/>
              </a:spcBef>
              <a:buNone/>
            </a:pPr>
            <a:r>
              <a:rPr lang="en-US" sz="3600" b="1" dirty="0">
                <a:ln>
                  <a:solidFill>
                    <a:schemeClr val="bg2">
                      <a:lumMod val="50000"/>
                    </a:schemeClr>
                  </a:solidFill>
                </a:ln>
                <a:solidFill>
                  <a:schemeClr val="tx1">
                    <a:lumMod val="95000"/>
                  </a:schemeClr>
                </a:solidFill>
                <a:latin typeface="+mj-lt"/>
                <a:ea typeface="+mj-ea"/>
                <a:cs typeface="+mj-cs"/>
              </a:rPr>
              <a:t>Science</a:t>
            </a:r>
          </a:p>
          <a:p>
            <a:pPr lvl="1"/>
            <a:r>
              <a:rPr lang="en-US" dirty="0" smtClean="0">
                <a:solidFill>
                  <a:srgbClr val="FFFF00"/>
                </a:solidFill>
              </a:rPr>
              <a:t>How much fish do people eat?</a:t>
            </a:r>
          </a:p>
          <a:p>
            <a:pPr lvl="1"/>
            <a:r>
              <a:rPr lang="en-US" dirty="0" smtClean="0">
                <a:solidFill>
                  <a:srgbClr val="FFFF00"/>
                </a:solidFill>
              </a:rPr>
              <a:t>What dose of a toxin elicits a harmful effect?</a:t>
            </a:r>
          </a:p>
          <a:p>
            <a:pPr lvl="1"/>
            <a:endParaRPr lang="en-US" dirty="0"/>
          </a:p>
          <a:p>
            <a:pPr marL="0" indent="0">
              <a:spcBef>
                <a:spcPts val="0"/>
              </a:spcBef>
              <a:buNone/>
            </a:pPr>
            <a:r>
              <a:rPr lang="en-US" sz="3600" b="1" dirty="0">
                <a:ln>
                  <a:solidFill>
                    <a:schemeClr val="bg2">
                      <a:lumMod val="50000"/>
                    </a:schemeClr>
                  </a:solidFill>
                </a:ln>
                <a:solidFill>
                  <a:schemeClr val="tx1">
                    <a:lumMod val="95000"/>
                  </a:schemeClr>
                </a:solidFill>
                <a:latin typeface="+mj-lt"/>
                <a:ea typeface="+mj-ea"/>
                <a:cs typeface="+mj-cs"/>
              </a:rPr>
              <a:t>Science Policy</a:t>
            </a:r>
          </a:p>
          <a:p>
            <a:pPr lvl="1"/>
            <a:r>
              <a:rPr lang="en-US" dirty="0" smtClean="0">
                <a:solidFill>
                  <a:srgbClr val="FFFF00"/>
                </a:solidFill>
              </a:rPr>
              <a:t>Do we treat a particular toxin as having a threshold , linear, or non-linear effect (dose-response)?</a:t>
            </a:r>
            <a:endParaRPr lang="en-US" dirty="0" smtClean="0">
              <a:solidFill>
                <a:srgbClr val="FFFF00"/>
              </a:solidFill>
            </a:endParaRPr>
          </a:p>
          <a:p>
            <a:pPr lvl="1"/>
            <a:r>
              <a:rPr lang="en-US" dirty="0" smtClean="0">
                <a:solidFill>
                  <a:srgbClr val="FFFF00"/>
                </a:solidFill>
              </a:rPr>
              <a:t>Use and choice of uncertainty factors</a:t>
            </a:r>
          </a:p>
          <a:p>
            <a:pPr lvl="1"/>
            <a:endParaRPr lang="en-US" dirty="0"/>
          </a:p>
          <a:p>
            <a:pPr marL="0" indent="0">
              <a:spcBef>
                <a:spcPts val="0"/>
              </a:spcBef>
              <a:buNone/>
            </a:pPr>
            <a:r>
              <a:rPr lang="en-US" sz="3600" b="1" dirty="0">
                <a:ln>
                  <a:solidFill>
                    <a:schemeClr val="bg2">
                      <a:lumMod val="50000"/>
                    </a:schemeClr>
                  </a:solidFill>
                </a:ln>
                <a:solidFill>
                  <a:schemeClr val="tx1">
                    <a:lumMod val="95000"/>
                  </a:schemeClr>
                </a:solidFill>
                <a:latin typeface="+mj-lt"/>
                <a:ea typeface="+mj-ea"/>
                <a:cs typeface="+mj-cs"/>
              </a:rPr>
              <a:t>Risk Management</a:t>
            </a:r>
          </a:p>
          <a:p>
            <a:pPr lvl="1"/>
            <a:r>
              <a:rPr lang="en-US" dirty="0" smtClean="0">
                <a:solidFill>
                  <a:srgbClr val="FFFF00"/>
                </a:solidFill>
              </a:rPr>
              <a:t>What is protective … enough?     Of whom?</a:t>
            </a:r>
            <a:endParaRPr lang="en-US" dirty="0">
              <a:solidFill>
                <a:srgbClr val="FFFF00"/>
              </a:solidFill>
            </a:endParaRPr>
          </a:p>
        </p:txBody>
      </p:sp>
    </p:spTree>
    <p:extLst>
      <p:ext uri="{BB962C8B-B14F-4D97-AF65-F5344CB8AC3E}">
        <p14:creationId xmlns:p14="http://schemas.microsoft.com/office/powerpoint/2010/main" val="397620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2192000"/>
          </a:xfrm>
          <a:prstGeom prst="rect">
            <a:avLst/>
          </a:prstGeom>
        </p:spPr>
      </p:pic>
      <p:sp>
        <p:nvSpPr>
          <p:cNvPr id="8" name="TextBox 7"/>
          <p:cNvSpPr txBox="1"/>
          <p:nvPr/>
        </p:nvSpPr>
        <p:spPr>
          <a:xfrm>
            <a:off x="1371600" y="838200"/>
            <a:ext cx="6400800" cy="2246769"/>
          </a:xfrm>
          <a:prstGeom prst="rect">
            <a:avLst/>
          </a:prstGeom>
          <a:noFill/>
        </p:spPr>
        <p:txBody>
          <a:bodyPr wrap="square" rtlCol="0">
            <a:spAutoFit/>
          </a:bodyPr>
          <a:lstStyle/>
          <a:p>
            <a:r>
              <a:rPr lang="en-US" sz="2800" b="1" dirty="0" smtClean="0">
                <a:ln>
                  <a:solidFill>
                    <a:schemeClr val="bg2"/>
                  </a:solidFill>
                </a:ln>
                <a:solidFill>
                  <a:schemeClr val="bg1"/>
                </a:solidFill>
              </a:rPr>
              <a:t>“EPA </a:t>
            </a:r>
            <a:r>
              <a:rPr lang="en-US" sz="2800" b="1" dirty="0">
                <a:ln>
                  <a:solidFill>
                    <a:schemeClr val="bg2"/>
                  </a:solidFill>
                </a:ln>
                <a:solidFill>
                  <a:schemeClr val="bg1"/>
                </a:solidFill>
              </a:rPr>
              <a:t>believes that ambient water quality criteria inherently require several risk </a:t>
            </a:r>
            <a:r>
              <a:rPr lang="en-US" sz="2800" b="1" dirty="0" smtClean="0">
                <a:ln>
                  <a:solidFill>
                    <a:schemeClr val="bg2"/>
                  </a:solidFill>
                </a:ln>
                <a:solidFill>
                  <a:schemeClr val="bg1"/>
                </a:solidFill>
              </a:rPr>
              <a:t>management decisions </a:t>
            </a:r>
            <a:r>
              <a:rPr lang="en-US" sz="2800" b="1" dirty="0">
                <a:ln>
                  <a:solidFill>
                    <a:schemeClr val="bg2"/>
                  </a:solidFill>
                </a:ln>
                <a:solidFill>
                  <a:schemeClr val="bg1"/>
                </a:solidFill>
              </a:rPr>
              <a:t>that are, in many cases, better made at the State, Tribal, or regional level</a:t>
            </a:r>
            <a:r>
              <a:rPr lang="en-US" sz="2800" b="1" dirty="0" smtClean="0">
                <a:ln>
                  <a:solidFill>
                    <a:schemeClr val="bg2"/>
                  </a:solidFill>
                </a:ln>
                <a:solidFill>
                  <a:schemeClr val="bg1"/>
                </a:solidFill>
              </a:rPr>
              <a:t>.”</a:t>
            </a:r>
            <a:endParaRPr lang="en-US" sz="2800" b="1" dirty="0">
              <a:ln>
                <a:solidFill>
                  <a:schemeClr val="bg2"/>
                </a:solidFill>
              </a:ln>
              <a:solidFill>
                <a:schemeClr val="bg1"/>
              </a:solidFill>
            </a:endParaRPr>
          </a:p>
        </p:txBody>
      </p:sp>
    </p:spTree>
    <p:extLst>
      <p:ext uri="{BB962C8B-B14F-4D97-AF65-F5344CB8AC3E}">
        <p14:creationId xmlns:p14="http://schemas.microsoft.com/office/powerpoint/2010/main" val="28617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a:solidFill>
                    <a:schemeClr val="bg2">
                      <a:lumMod val="50000"/>
                    </a:schemeClr>
                  </a:solidFill>
                </a:ln>
                <a:solidFill>
                  <a:schemeClr val="tx1">
                    <a:lumMod val="95000"/>
                  </a:schemeClr>
                </a:solidFill>
              </a:rPr>
              <a:t>Some Important Questions</a:t>
            </a:r>
            <a:endParaRPr lang="en-US" b="1" dirty="0">
              <a:ln>
                <a:solidFill>
                  <a:schemeClr val="bg2">
                    <a:lumMod val="50000"/>
                  </a:schemeClr>
                </a:solidFill>
              </a:ln>
              <a:solidFill>
                <a:schemeClr val="tx1">
                  <a:lumMod val="95000"/>
                </a:schemeClr>
              </a:solidFill>
            </a:endParaRPr>
          </a:p>
        </p:txBody>
      </p:sp>
      <p:sp>
        <p:nvSpPr>
          <p:cNvPr id="3" name="Content Placeholder 2"/>
          <p:cNvSpPr>
            <a:spLocks noGrp="1"/>
          </p:cNvSpPr>
          <p:nvPr>
            <p:ph idx="1"/>
          </p:nvPr>
        </p:nvSpPr>
        <p:spPr/>
        <p:txBody>
          <a:bodyPr/>
          <a:lstStyle/>
          <a:p>
            <a:pPr>
              <a:spcAft>
                <a:spcPts val="600"/>
              </a:spcAft>
            </a:pPr>
            <a:r>
              <a:rPr lang="en-US" dirty="0" smtClean="0">
                <a:solidFill>
                  <a:srgbClr val="FFFF00"/>
                </a:solidFill>
              </a:rPr>
              <a:t>How well do we know who is a fish consumer?</a:t>
            </a:r>
          </a:p>
          <a:p>
            <a:pPr>
              <a:spcAft>
                <a:spcPts val="600"/>
              </a:spcAft>
            </a:pPr>
            <a:r>
              <a:rPr lang="en-US" dirty="0" smtClean="0">
                <a:solidFill>
                  <a:srgbClr val="FFFF00"/>
                </a:solidFill>
              </a:rPr>
              <a:t>How do we account for market fish?</a:t>
            </a:r>
          </a:p>
          <a:p>
            <a:pPr>
              <a:spcAft>
                <a:spcPts val="600"/>
              </a:spcAft>
            </a:pPr>
            <a:r>
              <a:rPr lang="en-US" dirty="0" smtClean="0">
                <a:solidFill>
                  <a:srgbClr val="FFFF00"/>
                </a:solidFill>
              </a:rPr>
              <a:t>How do we account for anadromous fish?</a:t>
            </a:r>
          </a:p>
          <a:p>
            <a:pPr>
              <a:spcAft>
                <a:spcPts val="600"/>
              </a:spcAft>
            </a:pPr>
            <a:r>
              <a:rPr lang="en-US" dirty="0" smtClean="0">
                <a:solidFill>
                  <a:srgbClr val="FFFF00"/>
                </a:solidFill>
              </a:rPr>
              <a:t>Who are we trying to protect and what does it mean to be protected?</a:t>
            </a:r>
          </a:p>
          <a:p>
            <a:pPr>
              <a:spcAft>
                <a:spcPts val="600"/>
              </a:spcAft>
            </a:pPr>
            <a:r>
              <a:rPr lang="en-US" dirty="0" smtClean="0">
                <a:solidFill>
                  <a:srgbClr val="FFFF00"/>
                </a:solidFill>
              </a:rPr>
              <a:t>Is it better to calculate criteria using distributions rather than point estimates?</a:t>
            </a:r>
            <a:endParaRPr lang="en-US" dirty="0">
              <a:solidFill>
                <a:srgbClr val="FFFF00"/>
              </a:solidFill>
            </a:endParaRPr>
          </a:p>
        </p:txBody>
      </p:sp>
    </p:spTree>
    <p:extLst>
      <p:ext uri="{BB962C8B-B14F-4D97-AF65-F5344CB8AC3E}">
        <p14:creationId xmlns:p14="http://schemas.microsoft.com/office/powerpoint/2010/main" val="386199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144000" cy="7209692"/>
          </a:xfrm>
          <a:prstGeom prst="rect">
            <a:avLst/>
          </a:prstGeom>
        </p:spPr>
      </p:pic>
      <p:sp>
        <p:nvSpPr>
          <p:cNvPr id="5" name="TextBox 4"/>
          <p:cNvSpPr txBox="1"/>
          <p:nvPr/>
        </p:nvSpPr>
        <p:spPr>
          <a:xfrm>
            <a:off x="2133600" y="76200"/>
            <a:ext cx="4876800" cy="1661993"/>
          </a:xfrm>
          <a:prstGeom prst="rect">
            <a:avLst/>
          </a:prstGeom>
          <a:noFill/>
        </p:spPr>
        <p:txBody>
          <a:bodyPr wrap="square" rtlCol="0">
            <a:spAutoFit/>
          </a:bodyPr>
          <a:lstStyle/>
          <a:p>
            <a:r>
              <a:rPr lang="en-US" sz="2800" b="1" dirty="0" smtClean="0">
                <a:ln>
                  <a:solidFill>
                    <a:schemeClr val="bg2">
                      <a:lumMod val="50000"/>
                    </a:schemeClr>
                  </a:solidFill>
                </a:ln>
                <a:solidFill>
                  <a:schemeClr val="bg1">
                    <a:lumMod val="85000"/>
                    <a:lumOff val="15000"/>
                  </a:schemeClr>
                </a:solidFill>
              </a:rPr>
              <a:t>It took us a while to get here, …</a:t>
            </a:r>
          </a:p>
          <a:p>
            <a:endParaRPr lang="en-US" sz="2800" b="1" dirty="0">
              <a:ln>
                <a:solidFill>
                  <a:schemeClr val="bg2">
                    <a:lumMod val="50000"/>
                  </a:schemeClr>
                </a:solidFill>
              </a:ln>
              <a:solidFill>
                <a:schemeClr val="bg1">
                  <a:lumMod val="85000"/>
                  <a:lumOff val="15000"/>
                </a:schemeClr>
              </a:solidFill>
            </a:endParaRPr>
          </a:p>
          <a:p>
            <a:r>
              <a:rPr lang="en-US" sz="2800" b="1" dirty="0" smtClean="0">
                <a:ln>
                  <a:solidFill>
                    <a:schemeClr val="bg2">
                      <a:lumMod val="50000"/>
                    </a:schemeClr>
                  </a:solidFill>
                </a:ln>
                <a:solidFill>
                  <a:schemeClr val="bg1">
                    <a:lumMod val="85000"/>
                    <a:lumOff val="15000"/>
                  </a:schemeClr>
                </a:solidFill>
              </a:rPr>
              <a:t>and we’ve got a ways to go yet.</a:t>
            </a:r>
          </a:p>
          <a:p>
            <a:endParaRPr lang="en-US" dirty="0">
              <a:solidFill>
                <a:srgbClr val="FFFF00"/>
              </a:solidFill>
            </a:endParaRPr>
          </a:p>
        </p:txBody>
      </p:sp>
    </p:spTree>
    <p:extLst>
      <p:ext uri="{BB962C8B-B14F-4D97-AF65-F5344CB8AC3E}">
        <p14:creationId xmlns:p14="http://schemas.microsoft.com/office/powerpoint/2010/main" val="3616467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854</Words>
  <Application>Microsoft Office PowerPoint</Application>
  <PresentationFormat>On-screen Show (4:3)</PresentationFormat>
  <Paragraphs>106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Some Differences Between ID &amp; WA</vt:lpstr>
      <vt:lpstr>Where is Idaho in its process?</vt:lpstr>
      <vt:lpstr>PowerPoint Presentation</vt:lpstr>
      <vt:lpstr>PowerPoint Presentation</vt:lpstr>
      <vt:lpstr>PowerPoint Presentation</vt:lpstr>
      <vt:lpstr>Some Important Questions</vt:lpstr>
      <vt:lpstr>PowerPoint Presentation</vt:lpstr>
    </vt:vector>
  </TitlesOfParts>
  <Company>Idaho DEQ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Essig</dc:creator>
  <cp:lastModifiedBy>Don Essig</cp:lastModifiedBy>
  <cp:revision>24</cp:revision>
  <cp:lastPrinted>2013-03-26T20:16:21Z</cp:lastPrinted>
  <dcterms:created xsi:type="dcterms:W3CDTF">2013-03-26T14:43:31Z</dcterms:created>
  <dcterms:modified xsi:type="dcterms:W3CDTF">2013-03-26T20:31:36Z</dcterms:modified>
</cp:coreProperties>
</file>