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1" r:id="rId4"/>
    <p:sldId id="278" r:id="rId5"/>
    <p:sldId id="270" r:id="rId6"/>
    <p:sldId id="261" r:id="rId7"/>
    <p:sldId id="267" r:id="rId8"/>
    <p:sldId id="265" r:id="rId9"/>
    <p:sldId id="266" r:id="rId10"/>
    <p:sldId id="272" r:id="rId11"/>
    <p:sldId id="274" r:id="rId12"/>
    <p:sldId id="282" r:id="rId13"/>
    <p:sldId id="263" r:id="rId14"/>
    <p:sldId id="279" r:id="rId15"/>
    <p:sldId id="264" r:id="rId16"/>
    <p:sldId id="275" r:id="rId17"/>
    <p:sldId id="283" r:id="rId18"/>
    <p:sldId id="28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7" autoAdjust="0"/>
  </p:normalViewPr>
  <p:slideViewPr>
    <p:cSldViewPr>
      <p:cViewPr varScale="1">
        <p:scale>
          <a:sx n="85" d="100"/>
          <a:sy n="85" d="100"/>
        </p:scale>
        <p:origin x="-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La Poel</c:v>
          </c:tx>
          <c:spPr>
            <a:ln w="28575">
              <a:noFill/>
            </a:ln>
          </c:spPr>
          <c:xVal>
            <c:numRef>
              <c:f>Sheet2!$E$1:$E$10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xVal>
          <c:yVal>
            <c:numRef>
              <c:f>Sheet2!$F$1:$F$10</c:f>
              <c:numCache>
                <c:formatCode>General</c:formatCode>
                <c:ptCount val="10"/>
                <c:pt idx="0" formatCode="##0.00">
                  <c:v>2.0879331245551511</c:v>
                </c:pt>
                <c:pt idx="1">
                  <c:v>2.0859163106644742</c:v>
                </c:pt>
                <c:pt idx="2">
                  <c:v>2.1411955397283511</c:v>
                </c:pt>
                <c:pt idx="3">
                  <c:v>-0.59</c:v>
                </c:pt>
                <c:pt idx="4">
                  <c:v>0.18000000000000022</c:v>
                </c:pt>
                <c:pt idx="5">
                  <c:v>-4.0000000000000022E-2</c:v>
                </c:pt>
                <c:pt idx="6">
                  <c:v>-0.92499999999999993</c:v>
                </c:pt>
                <c:pt idx="7">
                  <c:v>-0.31500000000000045</c:v>
                </c:pt>
                <c:pt idx="8">
                  <c:v>-0.42000000000000032</c:v>
                </c:pt>
                <c:pt idx="9">
                  <c:v>-0.99500000000000011</c:v>
                </c:pt>
              </c:numCache>
            </c:numRef>
          </c:yVal>
        </c:ser>
        <c:ser>
          <c:idx val="1"/>
          <c:order val="1"/>
          <c:tx>
            <c:v>Lyre</c:v>
          </c:tx>
          <c:spPr>
            <a:ln w="28575">
              <a:noFill/>
            </a:ln>
          </c:spPr>
          <c:xVal>
            <c:numRef>
              <c:f>Sheet2!$E$11:$E$43</c:f>
              <c:numCache>
                <c:formatCode>General</c:formatCode>
                <c:ptCount val="3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</c:numCache>
            </c:numRef>
          </c:xVal>
          <c:yVal>
            <c:numRef>
              <c:f>Sheet2!$F$11:$F$43</c:f>
              <c:numCache>
                <c:formatCode>General</c:formatCode>
                <c:ptCount val="33"/>
                <c:pt idx="0">
                  <c:v>-0.45</c:v>
                </c:pt>
                <c:pt idx="1">
                  <c:v>-0.73000000000000065</c:v>
                </c:pt>
                <c:pt idx="2">
                  <c:v>-0.1</c:v>
                </c:pt>
                <c:pt idx="3">
                  <c:v>-1.02</c:v>
                </c:pt>
                <c:pt idx="4">
                  <c:v>-1.55</c:v>
                </c:pt>
                <c:pt idx="5">
                  <c:v>-1.07</c:v>
                </c:pt>
                <c:pt idx="6">
                  <c:v>-1.36</c:v>
                </c:pt>
                <c:pt idx="7">
                  <c:v>-0.30000000000000032</c:v>
                </c:pt>
                <c:pt idx="8">
                  <c:v>-5.4311667046626218E-2</c:v>
                </c:pt>
                <c:pt idx="9">
                  <c:v>1.2850732814266876</c:v>
                </c:pt>
                <c:pt idx="10" formatCode="##0.00">
                  <c:v>0.15989919449167647</c:v>
                </c:pt>
                <c:pt idx="11">
                  <c:v>2.8920849205900052</c:v>
                </c:pt>
                <c:pt idx="12">
                  <c:v>1.2033535419078745</c:v>
                </c:pt>
                <c:pt idx="13">
                  <c:v>-0.54</c:v>
                </c:pt>
                <c:pt idx="14">
                  <c:v>-0.61000000000000065</c:v>
                </c:pt>
                <c:pt idx="15">
                  <c:v>-1.08</c:v>
                </c:pt>
                <c:pt idx="16">
                  <c:v>-0.91500000000000004</c:v>
                </c:pt>
                <c:pt idx="17">
                  <c:v>-0.19</c:v>
                </c:pt>
                <c:pt idx="18">
                  <c:v>0.54</c:v>
                </c:pt>
                <c:pt idx="19">
                  <c:v>0.28500000000000031</c:v>
                </c:pt>
                <c:pt idx="20">
                  <c:v>0.73000000000000065</c:v>
                </c:pt>
                <c:pt idx="21">
                  <c:v>0.88500000000000001</c:v>
                </c:pt>
                <c:pt idx="22">
                  <c:v>0.88</c:v>
                </c:pt>
                <c:pt idx="23">
                  <c:v>0.39000000000000051</c:v>
                </c:pt>
                <c:pt idx="24">
                  <c:v>0.24000000000000021</c:v>
                </c:pt>
                <c:pt idx="25">
                  <c:v>1.08</c:v>
                </c:pt>
                <c:pt idx="26">
                  <c:v>0.64000000000000101</c:v>
                </c:pt>
                <c:pt idx="27">
                  <c:v>1.8</c:v>
                </c:pt>
                <c:pt idx="28">
                  <c:v>1.1499999999999981</c:v>
                </c:pt>
                <c:pt idx="29">
                  <c:v>0.99</c:v>
                </c:pt>
                <c:pt idx="30">
                  <c:v>0.68</c:v>
                </c:pt>
                <c:pt idx="31">
                  <c:v>0.23</c:v>
                </c:pt>
                <c:pt idx="32">
                  <c:v>0</c:v>
                </c:pt>
              </c:numCache>
            </c:numRef>
          </c:yVal>
        </c:ser>
        <c:ser>
          <c:idx val="2"/>
          <c:order val="2"/>
          <c:tx>
            <c:v>North shore</c:v>
          </c:tx>
          <c:spPr>
            <a:ln w="28575">
              <a:noFill/>
            </a:ln>
          </c:spPr>
          <c:xVal>
            <c:numRef>
              <c:f>Sheet2!$E$44:$E$75</c:f>
              <c:numCache>
                <c:formatCode>General</c:formatCode>
                <c:ptCount val="3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</c:numCache>
            </c:numRef>
          </c:xVal>
          <c:yVal>
            <c:numRef>
              <c:f>Sheet2!$F$44:$F$75</c:f>
              <c:numCache>
                <c:formatCode>General</c:formatCode>
                <c:ptCount val="32"/>
                <c:pt idx="0">
                  <c:v>-0.52500000000000002</c:v>
                </c:pt>
                <c:pt idx="1">
                  <c:v>-0.73500000000000065</c:v>
                </c:pt>
                <c:pt idx="2">
                  <c:v>-0.56999999999999995</c:v>
                </c:pt>
                <c:pt idx="3">
                  <c:v>-1.48</c:v>
                </c:pt>
                <c:pt idx="4">
                  <c:v>-1.605</c:v>
                </c:pt>
                <c:pt idx="5">
                  <c:v>-1.675</c:v>
                </c:pt>
                <c:pt idx="6">
                  <c:v>2.74</c:v>
                </c:pt>
                <c:pt idx="7">
                  <c:v>0.17</c:v>
                </c:pt>
                <c:pt idx="8">
                  <c:v>-0.26</c:v>
                </c:pt>
                <c:pt idx="9">
                  <c:v>-0.31000000000000044</c:v>
                </c:pt>
                <c:pt idx="10">
                  <c:v>-0.77000000000000102</c:v>
                </c:pt>
                <c:pt idx="11">
                  <c:v>1.1399999999999979</c:v>
                </c:pt>
                <c:pt idx="12">
                  <c:v>-0.25</c:v>
                </c:pt>
                <c:pt idx="13">
                  <c:v>-0.46</c:v>
                </c:pt>
                <c:pt idx="14">
                  <c:v>-0.8</c:v>
                </c:pt>
                <c:pt idx="15">
                  <c:v>0.73000000000000065</c:v>
                </c:pt>
                <c:pt idx="16">
                  <c:v>7.1099999999999985</c:v>
                </c:pt>
                <c:pt idx="17">
                  <c:v>2.65</c:v>
                </c:pt>
                <c:pt idx="18">
                  <c:v>3.7800000000000002</c:v>
                </c:pt>
                <c:pt idx="19">
                  <c:v>1.310372177086718</c:v>
                </c:pt>
                <c:pt idx="20" formatCode="##0.00">
                  <c:v>3.0641409525635281</c:v>
                </c:pt>
                <c:pt idx="21">
                  <c:v>1.9549849406231989</c:v>
                </c:pt>
                <c:pt idx="22">
                  <c:v>0</c:v>
                </c:pt>
                <c:pt idx="23">
                  <c:v>1.8408188133125669</c:v>
                </c:pt>
                <c:pt idx="24">
                  <c:v>-1.7116762856128376</c:v>
                </c:pt>
                <c:pt idx="25">
                  <c:v>0.32000000000000051</c:v>
                </c:pt>
                <c:pt idx="26">
                  <c:v>0.85500000000000065</c:v>
                </c:pt>
                <c:pt idx="27">
                  <c:v>0.74500000000000088</c:v>
                </c:pt>
                <c:pt idx="28">
                  <c:v>-0.52</c:v>
                </c:pt>
                <c:pt idx="29">
                  <c:v>1.665</c:v>
                </c:pt>
                <c:pt idx="30">
                  <c:v>0.90999999999999992</c:v>
                </c:pt>
                <c:pt idx="31">
                  <c:v>0.70500000000000063</c:v>
                </c:pt>
              </c:numCache>
            </c:numRef>
          </c:yVal>
        </c:ser>
        <c:ser>
          <c:idx val="3"/>
          <c:order val="3"/>
          <c:tx>
            <c:v>Fairholm </c:v>
          </c:tx>
          <c:spPr>
            <a:ln w="28575">
              <a:noFill/>
            </a:ln>
          </c:spPr>
          <c:xVal>
            <c:numRef>
              <c:f>Sheet2!$E$111:$E$130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xVal>
          <c:yVal>
            <c:numRef>
              <c:f>Sheet2!$F$111:$F$130</c:f>
              <c:numCache>
                <c:formatCode>General</c:formatCode>
                <c:ptCount val="20"/>
                <c:pt idx="0">
                  <c:v>0.27500000000000002</c:v>
                </c:pt>
                <c:pt idx="1">
                  <c:v>-0.39000000000000051</c:v>
                </c:pt>
                <c:pt idx="2">
                  <c:v>-0.36000000000000032</c:v>
                </c:pt>
                <c:pt idx="3">
                  <c:v>0.98499999999999999</c:v>
                </c:pt>
                <c:pt idx="4">
                  <c:v>4.0197590578462155</c:v>
                </c:pt>
                <c:pt idx="5">
                  <c:v>1.7117315276832128</c:v>
                </c:pt>
                <c:pt idx="6" formatCode="##0.00">
                  <c:v>2.0702665101362867</c:v>
                </c:pt>
                <c:pt idx="7" formatCode="##0.00">
                  <c:v>1.61973050328863</c:v>
                </c:pt>
                <c:pt idx="8" formatCode="##0.00">
                  <c:v>2.6587309125021412</c:v>
                </c:pt>
                <c:pt idx="9">
                  <c:v>-0.12000000000000002</c:v>
                </c:pt>
                <c:pt idx="10">
                  <c:v>0.84000000000000064</c:v>
                </c:pt>
                <c:pt idx="11">
                  <c:v>2</c:v>
                </c:pt>
                <c:pt idx="12">
                  <c:v>2.36</c:v>
                </c:pt>
                <c:pt idx="13">
                  <c:v>1.43</c:v>
                </c:pt>
                <c:pt idx="14">
                  <c:v>0.68500000000000005</c:v>
                </c:pt>
                <c:pt idx="15">
                  <c:v>1.01</c:v>
                </c:pt>
                <c:pt idx="16">
                  <c:v>7.91</c:v>
                </c:pt>
                <c:pt idx="17">
                  <c:v>3.46</c:v>
                </c:pt>
                <c:pt idx="18">
                  <c:v>2.9299999999999997</c:v>
                </c:pt>
                <c:pt idx="19">
                  <c:v>2.98</c:v>
                </c:pt>
              </c:numCache>
            </c:numRef>
          </c:yVal>
        </c:ser>
        <c:ser>
          <c:idx val="4"/>
          <c:order val="4"/>
          <c:tx>
            <c:v>Barnes</c:v>
          </c:tx>
          <c:spPr>
            <a:ln w="28575">
              <a:noFill/>
            </a:ln>
          </c:spPr>
          <c:xVal>
            <c:numRef>
              <c:f>Sheet2!$E$131:$E$152</c:f>
              <c:numCache>
                <c:formatCode>General</c:formatCode>
                <c:ptCount val="2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</c:numCache>
            </c:numRef>
          </c:xVal>
          <c:yVal>
            <c:numRef>
              <c:f>Sheet2!$F$131:$F$152</c:f>
              <c:numCache>
                <c:formatCode>General</c:formatCode>
                <c:ptCount val="22"/>
                <c:pt idx="0">
                  <c:v>1.5</c:v>
                </c:pt>
                <c:pt idx="1">
                  <c:v>8.8500000000000068</c:v>
                </c:pt>
                <c:pt idx="2">
                  <c:v>1.37</c:v>
                </c:pt>
                <c:pt idx="3">
                  <c:v>2.9949999999999997</c:v>
                </c:pt>
                <c:pt idx="4">
                  <c:v>3.9450000000000003</c:v>
                </c:pt>
                <c:pt idx="5">
                  <c:v>-0.71500000000000064</c:v>
                </c:pt>
                <c:pt idx="6">
                  <c:v>-1.72</c:v>
                </c:pt>
                <c:pt idx="7">
                  <c:v>4.7400417592082373</c:v>
                </c:pt>
                <c:pt idx="8">
                  <c:v>1.7125434850024226</c:v>
                </c:pt>
                <c:pt idx="9">
                  <c:v>2.5263489916035842</c:v>
                </c:pt>
                <c:pt idx="10">
                  <c:v>1.5515726600818702</c:v>
                </c:pt>
                <c:pt idx="11">
                  <c:v>4.4194209979288104</c:v>
                </c:pt>
                <c:pt idx="12">
                  <c:v>9.33</c:v>
                </c:pt>
                <c:pt idx="13">
                  <c:v>9.61</c:v>
                </c:pt>
                <c:pt idx="14">
                  <c:v>9.8700000000000028</c:v>
                </c:pt>
                <c:pt idx="15">
                  <c:v>4.71</c:v>
                </c:pt>
                <c:pt idx="16">
                  <c:v>10.1</c:v>
                </c:pt>
                <c:pt idx="17">
                  <c:v>2.36</c:v>
                </c:pt>
                <c:pt idx="18">
                  <c:v>8.4</c:v>
                </c:pt>
                <c:pt idx="19">
                  <c:v>7.71</c:v>
                </c:pt>
                <c:pt idx="20">
                  <c:v>6.4</c:v>
                </c:pt>
                <c:pt idx="21">
                  <c:v>8.7000000000000011</c:v>
                </c:pt>
              </c:numCache>
            </c:numRef>
          </c:yVal>
        </c:ser>
        <c:ser>
          <c:idx val="5"/>
          <c:order val="5"/>
          <c:tx>
            <c:v>Outlet East Beach</c:v>
          </c:tx>
          <c:spPr>
            <a:ln w="28575">
              <a:noFill/>
            </a:ln>
          </c:spPr>
          <c:xVal>
            <c:numRef>
              <c:f>Sheet2!$E$76:$E$110</c:f>
              <c:numCache>
                <c:formatCode>General</c:formatCode>
                <c:ptCount val="3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</c:numCache>
            </c:numRef>
          </c:xVal>
          <c:yVal>
            <c:numRef>
              <c:f>Sheet2!$F$76:$F$110</c:f>
              <c:numCache>
                <c:formatCode>General</c:formatCode>
                <c:ptCount val="35"/>
                <c:pt idx="0">
                  <c:v>2.6</c:v>
                </c:pt>
                <c:pt idx="1">
                  <c:v>0.44</c:v>
                </c:pt>
                <c:pt idx="2">
                  <c:v>-0.42000000000000032</c:v>
                </c:pt>
                <c:pt idx="3">
                  <c:v>3.07</c:v>
                </c:pt>
                <c:pt idx="4">
                  <c:v>0.750000000000001</c:v>
                </c:pt>
                <c:pt idx="5">
                  <c:v>3.03</c:v>
                </c:pt>
                <c:pt idx="6">
                  <c:v>2.4499999999999997</c:v>
                </c:pt>
                <c:pt idx="7">
                  <c:v>2.56</c:v>
                </c:pt>
                <c:pt idx="8">
                  <c:v>6.3599999999999985</c:v>
                </c:pt>
                <c:pt idx="9">
                  <c:v>-4.5302964643562422</c:v>
                </c:pt>
                <c:pt idx="10">
                  <c:v>0</c:v>
                </c:pt>
                <c:pt idx="11">
                  <c:v>-1.9300000000000017</c:v>
                </c:pt>
                <c:pt idx="12">
                  <c:v>2.9099999999999997</c:v>
                </c:pt>
                <c:pt idx="13">
                  <c:v>2.0738207684160526</c:v>
                </c:pt>
                <c:pt idx="14">
                  <c:v>2.1601215703247214</c:v>
                </c:pt>
                <c:pt idx="15">
                  <c:v>-0.3621495935252913</c:v>
                </c:pt>
                <c:pt idx="16">
                  <c:v>1.9854067166264886</c:v>
                </c:pt>
                <c:pt idx="17">
                  <c:v>3.8649999999999998</c:v>
                </c:pt>
                <c:pt idx="18">
                  <c:v>-1.7000000000000002</c:v>
                </c:pt>
                <c:pt idx="19">
                  <c:v>-0.52</c:v>
                </c:pt>
                <c:pt idx="20">
                  <c:v>1.2249999999999981</c:v>
                </c:pt>
                <c:pt idx="21">
                  <c:v>7.01</c:v>
                </c:pt>
                <c:pt idx="22">
                  <c:v>0.4</c:v>
                </c:pt>
                <c:pt idx="23">
                  <c:v>0.62000000000000088</c:v>
                </c:pt>
                <c:pt idx="24">
                  <c:v>-1.1950000000000001</c:v>
                </c:pt>
                <c:pt idx="25">
                  <c:v>-1.45</c:v>
                </c:pt>
                <c:pt idx="26">
                  <c:v>0.41500000000000031</c:v>
                </c:pt>
                <c:pt idx="27">
                  <c:v>1.73</c:v>
                </c:pt>
                <c:pt idx="28">
                  <c:v>3.0000000000000002E-2</c:v>
                </c:pt>
                <c:pt idx="29">
                  <c:v>1.32</c:v>
                </c:pt>
                <c:pt idx="30">
                  <c:v>1.335</c:v>
                </c:pt>
                <c:pt idx="31">
                  <c:v>0.26</c:v>
                </c:pt>
                <c:pt idx="32">
                  <c:v>-1.4149999999999976</c:v>
                </c:pt>
                <c:pt idx="33">
                  <c:v>-0.89500000000000002</c:v>
                </c:pt>
                <c:pt idx="34">
                  <c:v>-0.85000000000000064</c:v>
                </c:pt>
              </c:numCache>
            </c:numRef>
          </c:yVal>
        </c:ser>
        <c:axId val="73211904"/>
        <c:axId val="99091200"/>
      </c:scatterChart>
      <c:valAx>
        <c:axId val="73211904"/>
        <c:scaling>
          <c:orientation val="minMax"/>
          <c:max val="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Sampling Areas</a:t>
                </a:r>
              </a:p>
            </c:rich>
          </c:tx>
          <c:layout/>
        </c:title>
        <c:numFmt formatCode="General" sourceLinked="1"/>
        <c:tickLblPos val="nextTo"/>
        <c:crossAx val="99091200"/>
        <c:crossesAt val="-2"/>
        <c:crossBetween val="midCat"/>
        <c:majorUnit val="1"/>
      </c:valAx>
      <c:valAx>
        <c:axId val="99091200"/>
        <c:scaling>
          <c:orientation val="minMax"/>
          <c:min val="-2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>
                    <a:latin typeface="Symbol" panose="05050102010706020507" pitchFamily="18" charset="2"/>
                  </a:rPr>
                  <a:t>d</a:t>
                </a:r>
                <a:r>
                  <a:rPr lang="en-US" baseline="30000"/>
                  <a:t>15</a:t>
                </a:r>
                <a:r>
                  <a:rPr lang="en-US"/>
                  <a:t>N  in per mil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0.2381846019247591"/>
            </c:manualLayout>
          </c:layout>
        </c:title>
        <c:numFmt formatCode="##0.00" sourceLinked="1"/>
        <c:tickLblPos val="nextTo"/>
        <c:crossAx val="73211904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tx>
            <c:v>Algae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Sheet3!$B$3:$B$32</c:f>
              <c:numCache>
                <c:formatCode>General</c:formatCode>
                <c:ptCount val="30"/>
                <c:pt idx="0">
                  <c:v>-2.0402813220104172</c:v>
                </c:pt>
                <c:pt idx="1">
                  <c:v>-1.6098160671844453</c:v>
                </c:pt>
                <c:pt idx="2">
                  <c:v>-1.3608733428671878</c:v>
                </c:pt>
                <c:pt idx="3">
                  <c:v>-1.1758134725500293</c:v>
                </c:pt>
                <c:pt idx="4">
                  <c:v>-1.0241061837416221</c:v>
                </c:pt>
                <c:pt idx="5">
                  <c:v>-0.89291848644439642</c:v>
                </c:pt>
                <c:pt idx="6">
                  <c:v>-0.77554695832237763</c:v>
                </c:pt>
                <c:pt idx="7">
                  <c:v>-0.66800213226957683</c:v>
                </c:pt>
                <c:pt idx="8">
                  <c:v>-0.56768639112745956</c:v>
                </c:pt>
                <c:pt idx="9">
                  <c:v>-0.47278912099226805</c:v>
                </c:pt>
                <c:pt idx="10">
                  <c:v>-0.38197576769654351</c:v>
                </c:pt>
                <c:pt idx="11">
                  <c:v>-0.29421313893092133</c:v>
                </c:pt>
                <c:pt idx="12">
                  <c:v>-0.20866374575115471</c:v>
                </c:pt>
                <c:pt idx="13">
                  <c:v>-0.12461740794799793</c:v>
                </c:pt>
                <c:pt idx="14">
                  <c:v>-4.1443733093996661E-2</c:v>
                </c:pt>
                <c:pt idx="15">
                  <c:v>4.1443733093996508E-2</c:v>
                </c:pt>
                <c:pt idx="16">
                  <c:v>0.12461740794799775</c:v>
                </c:pt>
                <c:pt idx="17">
                  <c:v>0.20866374575115446</c:v>
                </c:pt>
                <c:pt idx="18">
                  <c:v>0.29421313893092121</c:v>
                </c:pt>
                <c:pt idx="19">
                  <c:v>0.38197576769654329</c:v>
                </c:pt>
                <c:pt idx="20">
                  <c:v>0.47278912099226789</c:v>
                </c:pt>
                <c:pt idx="21">
                  <c:v>0.56768639112745956</c:v>
                </c:pt>
                <c:pt idx="22">
                  <c:v>0.66800213226957661</c:v>
                </c:pt>
                <c:pt idx="23">
                  <c:v>0.77554695832237863</c:v>
                </c:pt>
                <c:pt idx="24">
                  <c:v>0.89291848644439542</c:v>
                </c:pt>
                <c:pt idx="25">
                  <c:v>1.0241061837416221</c:v>
                </c:pt>
                <c:pt idx="26">
                  <c:v>1.1758134725500289</c:v>
                </c:pt>
                <c:pt idx="27">
                  <c:v>1.3608733428671858</c:v>
                </c:pt>
                <c:pt idx="28">
                  <c:v>1.609816067184445</c:v>
                </c:pt>
                <c:pt idx="29">
                  <c:v>2.0402813220104163</c:v>
                </c:pt>
              </c:numCache>
            </c:numRef>
          </c:xVal>
          <c:yVal>
            <c:numRef>
              <c:f>Sheet3!$C$3:$C$32</c:f>
              <c:numCache>
                <c:formatCode>General</c:formatCode>
                <c:ptCount val="30"/>
                <c:pt idx="0">
                  <c:v>-1.55</c:v>
                </c:pt>
                <c:pt idx="1">
                  <c:v>-1.25</c:v>
                </c:pt>
                <c:pt idx="2">
                  <c:v>-1.07</c:v>
                </c:pt>
                <c:pt idx="3">
                  <c:v>-1.02</c:v>
                </c:pt>
                <c:pt idx="4">
                  <c:v>-0.73000000000000065</c:v>
                </c:pt>
                <c:pt idx="5">
                  <c:v>-0.68000000000000071</c:v>
                </c:pt>
                <c:pt idx="6">
                  <c:v>-0.63000000000000134</c:v>
                </c:pt>
                <c:pt idx="7" formatCode="0.00">
                  <c:v>-0.53006991367562362</c:v>
                </c:pt>
                <c:pt idx="8">
                  <c:v>-0.50980683217610179</c:v>
                </c:pt>
                <c:pt idx="9" formatCode="0.00">
                  <c:v>-0.45416799106878281</c:v>
                </c:pt>
                <c:pt idx="10">
                  <c:v>-0.45142029329403627</c:v>
                </c:pt>
                <c:pt idx="11">
                  <c:v>-0.45</c:v>
                </c:pt>
                <c:pt idx="12">
                  <c:v>-0.43001429943777786</c:v>
                </c:pt>
                <c:pt idx="13" formatCode="0.00">
                  <c:v>-0.42688103865837795</c:v>
                </c:pt>
                <c:pt idx="14">
                  <c:v>-0.38000000000000067</c:v>
                </c:pt>
                <c:pt idx="15">
                  <c:v>-0.25923552445026588</c:v>
                </c:pt>
                <c:pt idx="16">
                  <c:v>-0.2049353686711243</c:v>
                </c:pt>
                <c:pt idx="17">
                  <c:v>-0.15314753991009691</c:v>
                </c:pt>
                <c:pt idx="18">
                  <c:v>-0.1</c:v>
                </c:pt>
                <c:pt idx="19">
                  <c:v>-4.6000000000000013E-2</c:v>
                </c:pt>
                <c:pt idx="20">
                  <c:v>-4.3046026187009284E-2</c:v>
                </c:pt>
                <c:pt idx="21">
                  <c:v>0.17</c:v>
                </c:pt>
                <c:pt idx="22">
                  <c:v>0.53</c:v>
                </c:pt>
                <c:pt idx="23">
                  <c:v>1.4</c:v>
                </c:pt>
                <c:pt idx="24">
                  <c:v>1.5</c:v>
                </c:pt>
                <c:pt idx="25">
                  <c:v>3.34</c:v>
                </c:pt>
                <c:pt idx="26">
                  <c:v>4.99</c:v>
                </c:pt>
                <c:pt idx="27" formatCode="0.00">
                  <c:v>5.53</c:v>
                </c:pt>
                <c:pt idx="28">
                  <c:v>8.8000000000000007</c:v>
                </c:pt>
                <c:pt idx="29" formatCode="0.00">
                  <c:v>9.4436024236171683</c:v>
                </c:pt>
              </c:numCache>
            </c:numRef>
          </c:yVal>
        </c:ser>
        <c:ser>
          <c:idx val="1"/>
          <c:order val="1"/>
          <c:tx>
            <c:v>Mint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Sheet3!$F$3:$F$52</c:f>
              <c:numCache>
                <c:formatCode>General</c:formatCode>
                <c:ptCount val="50"/>
                <c:pt idx="0">
                  <c:v>-2.2433287630462853</c:v>
                </c:pt>
                <c:pt idx="1">
                  <c:v>-1.8474868176556118</c:v>
                </c:pt>
                <c:pt idx="2">
                  <c:v>-1.623523181650528</c:v>
                </c:pt>
                <c:pt idx="3">
                  <c:v>-1.4600417246568467</c:v>
                </c:pt>
                <c:pt idx="4">
                  <c:v>-1.3282982368394778</c:v>
                </c:pt>
                <c:pt idx="5">
                  <c:v>-1.2162739092587787</c:v>
                </c:pt>
                <c:pt idx="6">
                  <c:v>-1.1177317177440791</c:v>
                </c:pt>
                <c:pt idx="7">
                  <c:v>-1.0289938026760728</c:v>
                </c:pt>
                <c:pt idx="8">
                  <c:v>-0.94769728778009277</c:v>
                </c:pt>
                <c:pt idx="9">
                  <c:v>-0.87222695532645922</c:v>
                </c:pt>
                <c:pt idx="10">
                  <c:v>-0.80142512926137854</c:v>
                </c:pt>
                <c:pt idx="11">
                  <c:v>-0.734430231712213</c:v>
                </c:pt>
                <c:pt idx="12">
                  <c:v>-0.67058088629718349</c:v>
                </c:pt>
                <c:pt idx="13">
                  <c:v>-0.6093559074005318</c:v>
                </c:pt>
                <c:pt idx="14">
                  <c:v>-0.55033510225978566</c:v>
                </c:pt>
                <c:pt idx="15">
                  <c:v>-0.49317272624230024</c:v>
                </c:pt>
                <c:pt idx="16">
                  <c:v>-0.43757893748897092</c:v>
                </c:pt>
                <c:pt idx="17">
                  <c:v>-0.38330647709931176</c:v>
                </c:pt>
                <c:pt idx="18">
                  <c:v>-0.33014085768099038</c:v>
                </c:pt>
                <c:pt idx="19">
                  <c:v>-0.27789296115186657</c:v>
                </c:pt>
                <c:pt idx="20">
                  <c:v>-0.22639332071192139</c:v>
                </c:pt>
                <c:pt idx="21">
                  <c:v>-0.17548759484244186</c:v>
                </c:pt>
                <c:pt idx="22">
                  <c:v>-0.125032889687302</c:v>
                </c:pt>
                <c:pt idx="23">
                  <c:v>-7.4894682454517594E-2</c:v>
                </c:pt>
                <c:pt idx="24">
                  <c:v>-2.4944161386587227E-2</c:v>
                </c:pt>
                <c:pt idx="25">
                  <c:v>2.4944161386587078E-2</c:v>
                </c:pt>
                <c:pt idx="26">
                  <c:v>7.4894682454517594E-2</c:v>
                </c:pt>
                <c:pt idx="27">
                  <c:v>0.125032889687302</c:v>
                </c:pt>
                <c:pt idx="28">
                  <c:v>0.17548759484244186</c:v>
                </c:pt>
                <c:pt idx="29">
                  <c:v>0.22639332071192142</c:v>
                </c:pt>
                <c:pt idx="30">
                  <c:v>0.27789296115186646</c:v>
                </c:pt>
                <c:pt idx="31">
                  <c:v>0.33014085768099038</c:v>
                </c:pt>
                <c:pt idx="32">
                  <c:v>0.38330647709931176</c:v>
                </c:pt>
                <c:pt idx="33">
                  <c:v>0.43757893748897092</c:v>
                </c:pt>
                <c:pt idx="34">
                  <c:v>0.49317272624230024</c:v>
                </c:pt>
                <c:pt idx="35">
                  <c:v>0.55033510225978599</c:v>
                </c:pt>
                <c:pt idx="36">
                  <c:v>0.60935590740053158</c:v>
                </c:pt>
                <c:pt idx="37">
                  <c:v>0.67058088629718349</c:v>
                </c:pt>
                <c:pt idx="38">
                  <c:v>0.734430231712213</c:v>
                </c:pt>
                <c:pt idx="39">
                  <c:v>0.80142512926137854</c:v>
                </c:pt>
                <c:pt idx="40">
                  <c:v>0.87222695532645922</c:v>
                </c:pt>
                <c:pt idx="41">
                  <c:v>0.94769728778009266</c:v>
                </c:pt>
                <c:pt idx="42">
                  <c:v>1.0289938026760728</c:v>
                </c:pt>
                <c:pt idx="43">
                  <c:v>1.1177317177440791</c:v>
                </c:pt>
                <c:pt idx="44">
                  <c:v>1.2162739092587787</c:v>
                </c:pt>
                <c:pt idx="45">
                  <c:v>1.3282982368394778</c:v>
                </c:pt>
                <c:pt idx="46">
                  <c:v>1.460041724656848</c:v>
                </c:pt>
                <c:pt idx="47">
                  <c:v>1.6235231816505271</c:v>
                </c:pt>
                <c:pt idx="48">
                  <c:v>1.8474868176556118</c:v>
                </c:pt>
                <c:pt idx="49">
                  <c:v>2.2433287630462853</c:v>
                </c:pt>
              </c:numCache>
            </c:numRef>
          </c:xVal>
          <c:yVal>
            <c:numRef>
              <c:f>Sheet3!$G$3:$G$52</c:f>
              <c:numCache>
                <c:formatCode>General</c:formatCode>
                <c:ptCount val="50"/>
                <c:pt idx="0">
                  <c:v>-3.7302060687293652</c:v>
                </c:pt>
                <c:pt idx="1">
                  <c:v>-3.5443547833361642</c:v>
                </c:pt>
                <c:pt idx="2">
                  <c:v>-3.3783972953008772</c:v>
                </c:pt>
                <c:pt idx="3">
                  <c:v>-3.1923065280925642</c:v>
                </c:pt>
                <c:pt idx="4">
                  <c:v>-3.1803074384025929</c:v>
                </c:pt>
                <c:pt idx="5">
                  <c:v>-2.6981936103965891</c:v>
                </c:pt>
                <c:pt idx="6">
                  <c:v>-2.6702150371482576</c:v>
                </c:pt>
                <c:pt idx="7">
                  <c:v>-2.2892714934813849</c:v>
                </c:pt>
                <c:pt idx="8">
                  <c:v>-2.2202608520939657</c:v>
                </c:pt>
                <c:pt idx="9">
                  <c:v>-2.2100290324720979</c:v>
                </c:pt>
                <c:pt idx="10">
                  <c:v>-1.9016640650734169</c:v>
                </c:pt>
                <c:pt idx="11">
                  <c:v>-1.8759354974874558</c:v>
                </c:pt>
                <c:pt idx="12">
                  <c:v>-1.792383405102552</c:v>
                </c:pt>
                <c:pt idx="13">
                  <c:v>-1.7690356071280726</c:v>
                </c:pt>
                <c:pt idx="14">
                  <c:v>-1.7004098381541148</c:v>
                </c:pt>
                <c:pt idx="15">
                  <c:v>-1.5570723326045417</c:v>
                </c:pt>
                <c:pt idx="16">
                  <c:v>-1.5082341364033729</c:v>
                </c:pt>
                <c:pt idx="17">
                  <c:v>-1.4190050356389146</c:v>
                </c:pt>
                <c:pt idx="18">
                  <c:v>-1.3354618530175171</c:v>
                </c:pt>
                <c:pt idx="19">
                  <c:v>-1.1100000000000001</c:v>
                </c:pt>
                <c:pt idx="20">
                  <c:v>-0.95011413526119681</c:v>
                </c:pt>
                <c:pt idx="21">
                  <c:v>-0.83432203384058801</c:v>
                </c:pt>
                <c:pt idx="22">
                  <c:v>-0.68081957927634451</c:v>
                </c:pt>
                <c:pt idx="23">
                  <c:v>-0.62000000000000122</c:v>
                </c:pt>
                <c:pt idx="24">
                  <c:v>-0.58677317799752449</c:v>
                </c:pt>
                <c:pt idx="25">
                  <c:v>-0.50134469315726049</c:v>
                </c:pt>
                <c:pt idx="26">
                  <c:v>-0.34173323425083763</c:v>
                </c:pt>
                <c:pt idx="27">
                  <c:v>-0.23958720687816404</c:v>
                </c:pt>
                <c:pt idx="28">
                  <c:v>-0.23531951015673327</c:v>
                </c:pt>
                <c:pt idx="29">
                  <c:v>-8.0000000000000127E-2</c:v>
                </c:pt>
                <c:pt idx="30">
                  <c:v>-2.4000000000000018E-2</c:v>
                </c:pt>
                <c:pt idx="31">
                  <c:v>-2.0000000000000032E-2</c:v>
                </c:pt>
                <c:pt idx="32">
                  <c:v>2.5264263783814311E-2</c:v>
                </c:pt>
                <c:pt idx="33">
                  <c:v>7.4987151783463935E-2</c:v>
                </c:pt>
                <c:pt idx="34">
                  <c:v>0.23609816720393639</c:v>
                </c:pt>
                <c:pt idx="35">
                  <c:v>0.53</c:v>
                </c:pt>
                <c:pt idx="36">
                  <c:v>0.74137997617066365</c:v>
                </c:pt>
                <c:pt idx="37">
                  <c:v>0.81000522458840518</c:v>
                </c:pt>
                <c:pt idx="38">
                  <c:v>0.88990347007494552</c:v>
                </c:pt>
                <c:pt idx="39">
                  <c:v>0.93260164621495789</c:v>
                </c:pt>
                <c:pt idx="40">
                  <c:v>0.96000000000000063</c:v>
                </c:pt>
                <c:pt idx="41">
                  <c:v>0.96000000000000063</c:v>
                </c:pt>
                <c:pt idx="42">
                  <c:v>0.99</c:v>
                </c:pt>
                <c:pt idx="43">
                  <c:v>1.205764836303429</c:v>
                </c:pt>
                <c:pt idx="44">
                  <c:v>1.4914755624399858</c:v>
                </c:pt>
                <c:pt idx="45">
                  <c:v>1.6400000000000001</c:v>
                </c:pt>
                <c:pt idx="46">
                  <c:v>1.8867740751235273</c:v>
                </c:pt>
                <c:pt idx="47">
                  <c:v>2.3613330941489581</c:v>
                </c:pt>
                <c:pt idx="48">
                  <c:v>3</c:v>
                </c:pt>
                <c:pt idx="49">
                  <c:v>3.3103208987434676</c:v>
                </c:pt>
              </c:numCache>
            </c:numRef>
          </c:yVal>
        </c:ser>
        <c:axId val="100483456"/>
        <c:axId val="100485376"/>
      </c:scatterChart>
      <c:valAx>
        <c:axId val="100483456"/>
        <c:scaling>
          <c:orientation val="minMax"/>
          <c:max val="3"/>
          <c:min val="-3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Normal</a:t>
                </a:r>
                <a:r>
                  <a:rPr lang="en-US" sz="1800" baseline="0"/>
                  <a:t> quantiles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485376"/>
        <c:crossesAt val="-4"/>
        <c:crossBetween val="midCat"/>
        <c:majorUnit val="1"/>
        <c:minorUnit val="0.2"/>
      </c:valAx>
      <c:valAx>
        <c:axId val="100485376"/>
        <c:scaling>
          <c:orientation val="minMax"/>
          <c:min val="-4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aseline="0" dirty="0">
                    <a:latin typeface="Symbol" panose="05050102010706020507" pitchFamily="18" charset="2"/>
                  </a:rPr>
                  <a:t>d</a:t>
                </a:r>
                <a:r>
                  <a:rPr lang="en-US" sz="1800" baseline="30000" dirty="0"/>
                  <a:t>!5</a:t>
                </a:r>
                <a:r>
                  <a:rPr lang="en-US" sz="1800" dirty="0"/>
                  <a:t>N abundance ratio</a:t>
                </a:r>
                <a:r>
                  <a:rPr lang="en-US" sz="1800" baseline="0" dirty="0"/>
                  <a:t> ( per mil)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4.012345679012346E-3"/>
              <c:y val="9.5175325118654466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483456"/>
        <c:crossesAt val="-3"/>
        <c:crossBetween val="midCat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FC0BE-863A-4D14-A0A1-D25442786B35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2025-23CE-441E-8AAB-2C308D7DE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0D0F3C-FDC8-4594-B091-A05887A713BA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917B0A-8D26-4655-8B01-B2C445A3E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dirty="0" smtClean="0"/>
              <a:t>Septic systems reduce the rate of phosphorus transport, do not remove phosphorus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how to distinguish OSS source of nutrients?</a:t>
            </a:r>
          </a:p>
          <a:p>
            <a:r>
              <a:rPr lang="en-US" dirty="0" smtClean="0"/>
              <a:t>Lots</a:t>
            </a:r>
            <a:r>
              <a:rPr lang="en-US" baseline="0" dirty="0" smtClean="0"/>
              <a:t> of algae, lots of nutrients – </a:t>
            </a:r>
            <a:endParaRPr lang="en-US" baseline="0" dirty="0" smtClean="0"/>
          </a:p>
          <a:p>
            <a:r>
              <a:rPr lang="en-US" baseline="0" dirty="0" smtClean="0"/>
              <a:t>Nutrients derive from:  vegetation and animals, surface runoff of fertilizers</a:t>
            </a:r>
          </a:p>
          <a:p>
            <a:r>
              <a:rPr lang="en-US" baseline="0" dirty="0" smtClean="0"/>
              <a:t>Nutrient mix in lake water, which obscures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N15</a:t>
            </a:r>
            <a:r>
              <a:rPr lang="en-US" baseline="0" dirty="0" smtClean="0"/>
              <a:t> </a:t>
            </a:r>
            <a:r>
              <a:rPr lang="en-US" dirty="0" smtClean="0"/>
              <a:t>concentrations in the water supply yields higher d</a:t>
            </a:r>
            <a:r>
              <a:rPr lang="en-US" baseline="30000" dirty="0" smtClean="0"/>
              <a:t>15</a:t>
            </a:r>
            <a:r>
              <a:rPr lang="en-US" dirty="0" smtClean="0"/>
              <a:t>N in plant tissue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dirty="0" err="1" smtClean="0"/>
              <a:t>Ninemile</a:t>
            </a:r>
            <a:r>
              <a:rPr lang="en-US" dirty="0" smtClean="0"/>
              <a:t>/ </a:t>
            </a:r>
            <a:r>
              <a:rPr lang="en-US" dirty="0" err="1" smtClean="0"/>
              <a:t>Suncrest</a:t>
            </a:r>
            <a:r>
              <a:rPr lang="en-US" dirty="0" smtClean="0"/>
              <a:t> algae formation indicates nutrient loading from groundwater discharge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Groundwater discharges at shoreline</a:t>
            </a:r>
            <a:r>
              <a:rPr lang="en-US" baseline="0" dirty="0" smtClean="0"/>
              <a:t> interface, and above (Springs visible along shoreline) </a:t>
            </a:r>
          </a:p>
          <a:p>
            <a:r>
              <a:rPr lang="en-US" baseline="0" dirty="0" smtClean="0"/>
              <a:t>Identify wells to collect samples in </a:t>
            </a:r>
            <a:r>
              <a:rPr lang="en-US" baseline="0" dirty="0" err="1" smtClean="0"/>
              <a:t>Suncrest</a:t>
            </a:r>
            <a:r>
              <a:rPr lang="en-US" baseline="0" dirty="0" smtClean="0"/>
              <a:t> </a:t>
            </a:r>
            <a:r>
              <a:rPr lang="en-US" baseline="0" dirty="0" smtClean="0"/>
              <a:t>area</a:t>
            </a:r>
          </a:p>
          <a:p>
            <a:r>
              <a:rPr lang="en-US" baseline="0" dirty="0" smtClean="0"/>
              <a:t>Install “drive points” to collect groundwater in </a:t>
            </a:r>
            <a:r>
              <a:rPr lang="en-US" baseline="0" dirty="0" err="1" smtClean="0"/>
              <a:t>nearshore</a:t>
            </a:r>
            <a:r>
              <a:rPr lang="en-US" baseline="0" dirty="0" smtClean="0"/>
              <a:t>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of these conditions</a:t>
            </a:r>
            <a:r>
              <a:rPr lang="en-US" baseline="0" dirty="0" smtClean="0"/>
              <a:t> are likely – depending on the time of year and the lake management practices.  </a:t>
            </a:r>
          </a:p>
          <a:p>
            <a:r>
              <a:rPr lang="en-US" baseline="0" dirty="0" smtClean="0"/>
              <a:t>Lower lake levels cause groundwater discharge along the shoreline bluffs above the lake, as springs.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samples to provide</a:t>
            </a:r>
            <a:r>
              <a:rPr lang="en-US" baseline="0" dirty="0" smtClean="0"/>
              <a:t> sufficient data for statistical analyses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7B0A-8D26-4655-8B01-B2C445A3E0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7D5CC0-A702-4064-8D58-2D1EB85080B3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658341-6DE9-4E25-A3A4-229E14F1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2917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 </a:t>
            </a:r>
            <a:r>
              <a:rPr lang="en-US" dirty="0" smtClean="0"/>
              <a:t>Transport </a:t>
            </a:r>
            <a:r>
              <a:rPr lang="en-US" dirty="0" smtClean="0"/>
              <a:t>in Groundwater to Lake Spokane </a:t>
            </a:r>
            <a:br>
              <a:rPr lang="en-US" dirty="0" smtClean="0"/>
            </a:br>
            <a:r>
              <a:rPr lang="en-US" sz="3100" dirty="0" smtClean="0"/>
              <a:t> </a:t>
            </a:r>
            <a:r>
              <a:rPr lang="en-US" sz="3100" dirty="0" err="1" smtClean="0"/>
              <a:t>Spokane</a:t>
            </a:r>
            <a:r>
              <a:rPr lang="en-US" sz="3100" dirty="0" smtClean="0"/>
              <a:t> </a:t>
            </a:r>
            <a:r>
              <a:rPr lang="en-US" sz="3100" dirty="0" smtClean="0"/>
              <a:t>River TMDL Implementation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August 13, </a:t>
            </a:r>
            <a:r>
              <a:rPr lang="en-US" sz="3100" dirty="0" smtClean="0"/>
              <a:t>2014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7391400" cy="1600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ell MT" pitchFamily="18" charset="0"/>
              </a:rPr>
              <a:t>Llyn Doremus		Steve Cox</a:t>
            </a:r>
          </a:p>
          <a:p>
            <a:pPr algn="l"/>
            <a:r>
              <a:rPr lang="en-US" sz="2400" dirty="0" smtClean="0">
                <a:latin typeface="Bell MT" pitchFamily="18" charset="0"/>
              </a:rPr>
              <a:t>Dept of Ecology		US Geological Survey</a:t>
            </a:r>
          </a:p>
          <a:p>
            <a:pPr algn="l"/>
            <a:r>
              <a:rPr lang="en-US" sz="2400" dirty="0" smtClean="0">
                <a:latin typeface="Bell MT" pitchFamily="18" charset="0"/>
              </a:rPr>
              <a:t>Water Quality Program</a:t>
            </a:r>
            <a:r>
              <a:rPr lang="en-US" sz="2800" dirty="0" smtClean="0">
                <a:latin typeface="Bell MT" pitchFamily="18" charset="0"/>
              </a:rPr>
              <a:t>	WA </a:t>
            </a:r>
            <a:r>
              <a:rPr lang="en-US" sz="2400" dirty="0" smtClean="0">
                <a:latin typeface="Bell MT" pitchFamily="18" charset="0"/>
              </a:rPr>
              <a:t>Water Sciences Center</a:t>
            </a:r>
            <a:endParaRPr lang="en-US" sz="24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Lake level changes&amp; groundwater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24400" y="5257800"/>
            <a:ext cx="4192588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</a:t>
            </a:r>
            <a:r>
              <a:rPr lang="en-US" dirty="0" smtClean="0"/>
              <a:t>ake levels above groundwater level causes lake discharge to groundwater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0" y="5257800"/>
            <a:ext cx="4041775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Groundwater level above lake surface causes groundwater discharge to lake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572000" cy="252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4474693" cy="253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543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Groundwater Characterization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04800" y="5943600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 groundwater contamination plume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962400" y="1143000"/>
            <a:ext cx="5181599" cy="5562600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Groundwater data collection: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lang="en-US" sz="2200" dirty="0" smtClean="0"/>
              <a:t>Upgradient wells</a:t>
            </a:r>
          </a:p>
          <a:p>
            <a:pPr marL="6035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lang="en-US" sz="2200" dirty="0" smtClean="0"/>
              <a:t>Shallow groundwater at shoreline locations around Lake collected from piezometers  (hand-installed drive points)</a:t>
            </a:r>
          </a:p>
          <a:p>
            <a:pPr lvl="1"/>
            <a:r>
              <a:rPr lang="en-US" sz="2200" dirty="0" smtClean="0"/>
              <a:t>Shallow groundwater in areas with septic influence as identified by d15N analyses </a:t>
            </a:r>
            <a:r>
              <a:rPr lang="en-US" sz="2200" dirty="0" smtClean="0"/>
              <a:t>results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Measure groundwater elevations</a:t>
            </a:r>
            <a:endParaRPr lang="en-US" sz="2200" dirty="0" smtClean="0"/>
          </a:p>
          <a:p>
            <a:r>
              <a:rPr lang="en-US" sz="2800" dirty="0" smtClean="0"/>
              <a:t>Groundwater analyses for:</a:t>
            </a:r>
          </a:p>
          <a:p>
            <a:pPr lvl="1"/>
            <a:r>
              <a:rPr lang="en-US" sz="2200" dirty="0" smtClean="0"/>
              <a:t>Total phosphorus, </a:t>
            </a:r>
            <a:r>
              <a:rPr lang="en-US" sz="2200" dirty="0" err="1" smtClean="0"/>
              <a:t>ortho</a:t>
            </a:r>
            <a:r>
              <a:rPr lang="en-US" sz="2200" dirty="0" smtClean="0"/>
              <a:t>-phosphate, nitrate &amp; nitrite, ammonia, dissolved oxygen, chloride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07267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Survey Shoreline for </a:t>
            </a:r>
            <a:r>
              <a:rPr lang="en-US" sz="2600" dirty="0" smtClean="0"/>
              <a:t>Eurasian Milfoil </a:t>
            </a:r>
            <a:r>
              <a:rPr lang="en-US" sz="2600" dirty="0" smtClean="0"/>
              <a:t>growth locations 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Select shoreline sample locations representative of: 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high nutrient discharge (lots of plants &amp; upgradient </a:t>
            </a:r>
            <a:r>
              <a:rPr lang="en-US" sz="2200" dirty="0" smtClean="0"/>
              <a:t>houses)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low discharge (no houses, little algae &amp; plants)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Collect plant tissue for d</a:t>
            </a:r>
            <a:r>
              <a:rPr lang="en-US" sz="2600" baseline="30000" dirty="0" smtClean="0"/>
              <a:t>15</a:t>
            </a:r>
            <a:r>
              <a:rPr lang="en-US" sz="2600" dirty="0" smtClean="0"/>
              <a:t>N analyses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multiple sample events</a:t>
            </a:r>
            <a:r>
              <a:rPr lang="en-US" sz="2200" dirty="0" smtClean="0"/>
              <a:t> </a:t>
            </a:r>
            <a:r>
              <a:rPr lang="en-US" sz="2200" dirty="0" smtClean="0"/>
              <a:t>for statistically valid analyses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Collect </a:t>
            </a:r>
            <a:r>
              <a:rPr lang="en-US" sz="2600" dirty="0" smtClean="0"/>
              <a:t>groundwater at a range of locations for P &amp; N content </a:t>
            </a:r>
            <a:r>
              <a:rPr lang="en-US" sz="2600" dirty="0" smtClean="0"/>
              <a:t>(&amp; at </a:t>
            </a:r>
            <a:r>
              <a:rPr lang="en-US" sz="2600" dirty="0" smtClean="0"/>
              <a:t>same locations </a:t>
            </a:r>
            <a:r>
              <a:rPr lang="en-US" sz="2600" dirty="0" smtClean="0"/>
              <a:t>Eurasian </a:t>
            </a:r>
            <a:r>
              <a:rPr lang="en-US" sz="2600" dirty="0" smtClean="0"/>
              <a:t>M</a:t>
            </a:r>
            <a:r>
              <a:rPr lang="en-US" sz="2600" dirty="0" smtClean="0"/>
              <a:t>ilfoil </a:t>
            </a:r>
            <a:r>
              <a:rPr lang="en-US" sz="2600" dirty="0" smtClean="0"/>
              <a:t>tissue samples)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Identify septic influenced shorelines using N isotope analyses of plant samples &amp; </a:t>
            </a:r>
            <a:r>
              <a:rPr lang="en-US" sz="2600" dirty="0" smtClean="0"/>
              <a:t>groundwater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Assess groundwater pathways from OSS to shoreline discharge 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600" dirty="0" smtClean="0"/>
              <a:t>Evaluate P content in groundwater </a:t>
            </a:r>
            <a:r>
              <a:rPr lang="en-US" sz="2600" dirty="0" smtClean="0"/>
              <a:t>at septic influenced sites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Evaluation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Assess difference in d</a:t>
            </a:r>
            <a:r>
              <a:rPr lang="en-US" baseline="30000" dirty="0" smtClean="0"/>
              <a:t>15</a:t>
            </a:r>
            <a:r>
              <a:rPr lang="en-US" dirty="0" smtClean="0"/>
              <a:t>N ratios </a:t>
            </a:r>
            <a:r>
              <a:rPr lang="en-US" dirty="0" smtClean="0"/>
              <a:t>and groundwater pathways to distinguish</a:t>
            </a:r>
            <a:endParaRPr lang="en-US" dirty="0" smtClean="0"/>
          </a:p>
          <a:p>
            <a:pPr lvl="1"/>
            <a:r>
              <a:rPr lang="en-US" dirty="0" smtClean="0"/>
              <a:t> septic </a:t>
            </a:r>
            <a:r>
              <a:rPr lang="en-US" dirty="0" smtClean="0"/>
              <a:t>influence </a:t>
            </a:r>
            <a:endParaRPr lang="en-US" dirty="0" smtClean="0"/>
          </a:p>
          <a:p>
            <a:pPr lvl="1"/>
            <a:r>
              <a:rPr lang="en-US" dirty="0" smtClean="0"/>
              <a:t>non-septic impacted shorelines</a:t>
            </a:r>
          </a:p>
          <a:p>
            <a:r>
              <a:rPr lang="en-US" dirty="0" smtClean="0"/>
              <a:t>Statistical </a:t>
            </a:r>
            <a:r>
              <a:rPr lang="en-US" dirty="0" smtClean="0"/>
              <a:t>Analyses of d</a:t>
            </a:r>
            <a:r>
              <a:rPr lang="en-US" baseline="30000" dirty="0" smtClean="0"/>
              <a:t>15</a:t>
            </a:r>
            <a:r>
              <a:rPr lang="en-US" dirty="0" smtClean="0"/>
              <a:t>N </a:t>
            </a:r>
            <a:r>
              <a:rPr lang="en-US" dirty="0" smtClean="0"/>
              <a:t>ratios:</a:t>
            </a:r>
          </a:p>
          <a:p>
            <a:pPr lvl="1"/>
            <a:r>
              <a:rPr lang="en-US" dirty="0" smtClean="0"/>
              <a:t>background</a:t>
            </a:r>
            <a:r>
              <a:rPr lang="en-US" dirty="0" smtClean="0"/>
              <a:t> (upgradient)</a:t>
            </a:r>
          </a:p>
          <a:p>
            <a:pPr lvl="1"/>
            <a:r>
              <a:rPr lang="en-US" dirty="0" smtClean="0"/>
              <a:t>undeveloped </a:t>
            </a:r>
          </a:p>
          <a:p>
            <a:pPr lvl="1"/>
            <a:r>
              <a:rPr lang="en-US" dirty="0" smtClean="0"/>
              <a:t>developed</a:t>
            </a:r>
            <a:endParaRPr lang="en-US" dirty="0" smtClean="0"/>
          </a:p>
          <a:p>
            <a:r>
              <a:rPr lang="en-US" dirty="0" smtClean="0"/>
              <a:t>Compare with data from other studies to interpret source(s)  </a:t>
            </a:r>
          </a:p>
          <a:p>
            <a:pPr>
              <a:buNone/>
            </a:pPr>
            <a:r>
              <a:rPr lang="en-US" dirty="0" smtClean="0"/>
              <a:t>Report </a:t>
            </a:r>
            <a:r>
              <a:rPr lang="en-US" dirty="0" smtClean="0"/>
              <a:t>- findings &amp; mapped </a:t>
            </a:r>
            <a:r>
              <a:rPr lang="en-US" dirty="0" smtClean="0"/>
              <a:t>impacted </a:t>
            </a:r>
            <a:r>
              <a:rPr lang="en-US" dirty="0" smtClean="0"/>
              <a:t>areas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and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analyses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15</a:t>
            </a:r>
            <a:r>
              <a:rPr lang="en-US" dirty="0" smtClean="0"/>
              <a:t>N analyses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will generate information which to better understand:	</a:t>
            </a:r>
          </a:p>
          <a:p>
            <a:pPr lvl="1"/>
            <a:r>
              <a:rPr lang="en-US" dirty="0" smtClean="0"/>
              <a:t>Shoreline locations impacted by septage in groundwater</a:t>
            </a:r>
          </a:p>
          <a:p>
            <a:pPr lvl="1"/>
            <a:r>
              <a:rPr lang="en-US" dirty="0" err="1" smtClean="0"/>
              <a:t>Suncrest</a:t>
            </a:r>
            <a:r>
              <a:rPr lang="en-US" dirty="0" smtClean="0"/>
              <a:t> OSS impact on shoreline</a:t>
            </a:r>
          </a:p>
          <a:p>
            <a:r>
              <a:rPr lang="en-US" dirty="0" smtClean="0"/>
              <a:t>Lake Spokane typical d</a:t>
            </a:r>
            <a:r>
              <a:rPr lang="en-US" baseline="30000" dirty="0" smtClean="0"/>
              <a:t>15</a:t>
            </a:r>
            <a:r>
              <a:rPr lang="en-US" dirty="0" smtClean="0"/>
              <a:t>N ratios for:</a:t>
            </a:r>
          </a:p>
          <a:p>
            <a:pPr lvl="1"/>
            <a:r>
              <a:rPr lang="en-US" dirty="0" smtClean="0"/>
              <a:t>shoreline groundwater </a:t>
            </a:r>
          </a:p>
          <a:p>
            <a:pPr lvl="1"/>
            <a:r>
              <a:rPr lang="en-US" dirty="0" smtClean="0"/>
              <a:t>shoreline plants</a:t>
            </a:r>
          </a:p>
          <a:p>
            <a:r>
              <a:rPr lang="en-US" dirty="0" smtClean="0"/>
              <a:t>Phosphorus content of groundwater in impacted shoreline areas</a:t>
            </a:r>
            <a:endParaRPr lang="en-US" dirty="0" smtClean="0"/>
          </a:p>
          <a:p>
            <a:r>
              <a:rPr lang="en-US" dirty="0" smtClean="0"/>
              <a:t>Future study – measure rates of discharge &amp; P loading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9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08" y="381000"/>
            <a:ext cx="9152208" cy="60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Objectives and Approach to characterizing phosphorus discharge to Lake Spokane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Study design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Data collection 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Outcomes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51"/>
            <a:ext cx="9144000" cy="68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343400"/>
            <a:ext cx="6019800" cy="2385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Goal:  </a:t>
            </a:r>
            <a:r>
              <a:rPr lang="en-US" sz="2400" dirty="0" smtClean="0"/>
              <a:t>Identify locations on Lake Spokane north shoreline influenced by phosphorus from onsite septic systems</a:t>
            </a:r>
          </a:p>
          <a:p>
            <a:r>
              <a:rPr lang="en-US" sz="2400" b="1" dirty="0" smtClean="0"/>
              <a:t>Approach</a:t>
            </a:r>
            <a:r>
              <a:rPr lang="en-US" sz="2400" dirty="0" smtClean="0"/>
              <a:t>:  </a:t>
            </a:r>
            <a:r>
              <a:rPr lang="en-US" sz="2400" dirty="0" smtClean="0"/>
              <a:t>E</a:t>
            </a:r>
            <a:r>
              <a:rPr lang="en-US" sz="2400" dirty="0" smtClean="0"/>
              <a:t>stablish and measure conditions that differentiate septic influence from non-impacted sites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Measure </a:t>
            </a:r>
            <a:r>
              <a:rPr lang="en-US" sz="3600" dirty="0" smtClean="0"/>
              <a:t>nutrients in </a:t>
            </a:r>
            <a:r>
              <a:rPr lang="en-US" sz="3600" dirty="0" smtClean="0"/>
              <a:t>groundwater and lakeside </a:t>
            </a:r>
            <a:r>
              <a:rPr lang="en-US" sz="3600" dirty="0" smtClean="0"/>
              <a:t>vegetation at various locations</a:t>
            </a:r>
          </a:p>
          <a:p>
            <a:pPr lvl="1">
              <a:spcAft>
                <a:spcPts val="600"/>
              </a:spcAft>
            </a:pPr>
            <a:r>
              <a:rPr lang="en-US" sz="3300" dirty="0" smtClean="0"/>
              <a:t>Groundwater is the transport mechanism for nutrients infiltrating through OSS</a:t>
            </a:r>
          </a:p>
          <a:p>
            <a:pPr lvl="1">
              <a:spcAft>
                <a:spcPts val="600"/>
              </a:spcAft>
            </a:pPr>
            <a:r>
              <a:rPr lang="en-US" sz="3300" dirty="0" smtClean="0"/>
              <a:t>Plants are receptacles for nutrients discharging from groundwater to Lake Spokane</a:t>
            </a:r>
          </a:p>
          <a:p>
            <a:pPr lvl="1">
              <a:spcAft>
                <a:spcPts val="600"/>
              </a:spcAft>
            </a:pPr>
            <a:r>
              <a:rPr lang="en-US" sz="3300" dirty="0" smtClean="0"/>
              <a:t>Nutrients are the problematic constituent that we are focused on managing</a:t>
            </a:r>
            <a:endParaRPr lang="en-US" sz="3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78" y="0"/>
            <a:ext cx="9183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Nitrogen </a:t>
            </a:r>
            <a:r>
              <a:rPr lang="en-US" baseline="30000" dirty="0" smtClean="0"/>
              <a:t>15</a:t>
            </a:r>
            <a:r>
              <a:rPr lang="en-US" dirty="0" smtClean="0"/>
              <a:t>N </a:t>
            </a:r>
            <a:r>
              <a:rPr lang="en-US" dirty="0" smtClean="0"/>
              <a:t>to </a:t>
            </a:r>
            <a:r>
              <a:rPr lang="en-US" baseline="30000" dirty="0" smtClean="0"/>
              <a:t>14</a:t>
            </a:r>
            <a:r>
              <a:rPr lang="en-US" dirty="0" smtClean="0"/>
              <a:t>N isotope ratios </a:t>
            </a:r>
            <a:r>
              <a:rPr lang="en-US" dirty="0" smtClean="0"/>
              <a:t>increase with increasing </a:t>
            </a:r>
            <a:r>
              <a:rPr lang="en-US" dirty="0" smtClean="0"/>
              <a:t>trophic level </a:t>
            </a:r>
            <a:r>
              <a:rPr lang="en-US" dirty="0" smtClean="0"/>
              <a:t> (denoted </a:t>
            </a:r>
            <a:r>
              <a:rPr lang="en-US" dirty="0" smtClean="0"/>
              <a:t>as </a:t>
            </a:r>
            <a:r>
              <a:rPr lang="en-US" dirty="0" smtClean="0"/>
              <a:t>d</a:t>
            </a:r>
            <a:r>
              <a:rPr lang="en-US" baseline="30000" dirty="0" smtClean="0"/>
              <a:t>15</a:t>
            </a:r>
            <a:r>
              <a:rPr lang="en-US" dirty="0" smtClean="0"/>
              <a:t>N)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Metabolism </a:t>
            </a:r>
            <a:r>
              <a:rPr lang="en-US" dirty="0" smtClean="0"/>
              <a:t>fractionates </a:t>
            </a:r>
            <a:r>
              <a:rPr lang="en-US" baseline="30000" dirty="0" smtClean="0"/>
              <a:t>15</a:t>
            </a:r>
            <a:r>
              <a:rPr lang="en-US" dirty="0" smtClean="0"/>
              <a:t>N</a:t>
            </a:r>
            <a:r>
              <a:rPr lang="en-US" dirty="0" smtClean="0"/>
              <a:t>; </a:t>
            </a:r>
            <a:r>
              <a:rPr lang="en-US" dirty="0" smtClean="0"/>
              <a:t>concentrating </a:t>
            </a:r>
            <a:r>
              <a:rPr lang="en-US" baseline="30000" dirty="0" smtClean="0"/>
              <a:t>15</a:t>
            </a:r>
            <a:r>
              <a:rPr lang="en-US" dirty="0" smtClean="0"/>
              <a:t>N in the </a:t>
            </a:r>
            <a:r>
              <a:rPr lang="en-US" dirty="0" smtClean="0"/>
              <a:t>metabolizing organism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d</a:t>
            </a:r>
            <a:r>
              <a:rPr lang="en-US" baseline="30000" dirty="0" smtClean="0"/>
              <a:t>15</a:t>
            </a:r>
            <a:r>
              <a:rPr lang="en-US" dirty="0" smtClean="0"/>
              <a:t>N ratio increases by 3 for each step up the </a:t>
            </a:r>
            <a:r>
              <a:rPr lang="en-US" dirty="0" err="1" smtClean="0"/>
              <a:t>trophic</a:t>
            </a:r>
            <a:r>
              <a:rPr lang="en-US" dirty="0" smtClean="0"/>
              <a:t> level (ratio in humans is 6- 10 </a:t>
            </a:r>
            <a:r>
              <a:rPr lang="en-US" dirty="0" err="1" smtClean="0"/>
              <a:t>ppt</a:t>
            </a:r>
            <a:r>
              <a:rPr lang="en-US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</a:t>
            </a:r>
            <a:r>
              <a:rPr lang="en-US" baseline="30000" dirty="0" smtClean="0"/>
              <a:t>15</a:t>
            </a:r>
            <a:r>
              <a:rPr lang="en-US" dirty="0" smtClean="0"/>
              <a:t>N ratios further increased by microbial action in septic tanks </a:t>
            </a:r>
            <a:r>
              <a:rPr lang="en-US" dirty="0" smtClean="0"/>
              <a:t>(typical is 10 </a:t>
            </a:r>
            <a:r>
              <a:rPr lang="en-US" dirty="0" smtClean="0"/>
              <a:t>– 20 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Background atmospheric </a:t>
            </a:r>
            <a:r>
              <a:rPr lang="en-US" dirty="0" smtClean="0"/>
              <a:t>ratio </a:t>
            </a:r>
            <a:r>
              <a:rPr lang="en-US" dirty="0" smtClean="0"/>
              <a:t>(</a:t>
            </a:r>
            <a:r>
              <a:rPr lang="en-US" baseline="30000" dirty="0" smtClean="0"/>
              <a:t>15</a:t>
            </a:r>
            <a:r>
              <a:rPr lang="en-US" dirty="0" smtClean="0"/>
              <a:t>N:</a:t>
            </a:r>
            <a:r>
              <a:rPr lang="en-US" baseline="30000" dirty="0" smtClean="0"/>
              <a:t>14</a:t>
            </a:r>
            <a:r>
              <a:rPr lang="en-US" dirty="0" smtClean="0"/>
              <a:t>N</a:t>
            </a:r>
            <a:r>
              <a:rPr lang="en-US" dirty="0" smtClean="0"/>
              <a:t>) is constant, at </a:t>
            </a:r>
            <a:r>
              <a:rPr lang="en-US" dirty="0" smtClean="0"/>
              <a:t>0 (parts </a:t>
            </a:r>
            <a:r>
              <a:rPr lang="en-US" dirty="0" smtClean="0"/>
              <a:t>per </a:t>
            </a:r>
            <a:r>
              <a:rPr lang="en-US" dirty="0" smtClean="0"/>
              <a:t>thousand)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</a:t>
            </a:r>
            <a:r>
              <a:rPr lang="en-US" dirty="0" smtClean="0"/>
              <a:t>isotope </a:t>
            </a:r>
            <a:r>
              <a:rPr lang="en-US" dirty="0" smtClean="0"/>
              <a:t>ratio as a tool for source </a:t>
            </a:r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Algae (and plants) </a:t>
            </a:r>
            <a:r>
              <a:rPr lang="en-US" dirty="0" smtClean="0"/>
              <a:t>growing in water derive </a:t>
            </a:r>
            <a:r>
              <a:rPr lang="en-US" dirty="0" smtClean="0"/>
              <a:t>nitrogen from </a:t>
            </a:r>
            <a:r>
              <a:rPr lang="en-US" dirty="0" smtClean="0"/>
              <a:t>water in root zone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Plants growing in shoreline area derive nutrients from groundwater discharging in root zone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Plants uptake of N exhibits </a:t>
            </a:r>
            <a:r>
              <a:rPr lang="en-US" baseline="30000" dirty="0" smtClean="0"/>
              <a:t>15</a:t>
            </a:r>
            <a:r>
              <a:rPr lang="en-US" dirty="0" smtClean="0"/>
              <a:t>N </a:t>
            </a:r>
            <a:r>
              <a:rPr lang="en-US" dirty="0" smtClean="0"/>
              <a:t>: </a:t>
            </a:r>
            <a:r>
              <a:rPr lang="en-US" baseline="30000" dirty="0" smtClean="0"/>
              <a:t>14</a:t>
            </a:r>
            <a:r>
              <a:rPr lang="en-US" dirty="0" smtClean="0"/>
              <a:t>N in the proportions available over </a:t>
            </a:r>
            <a:r>
              <a:rPr lang="en-US" dirty="0" smtClean="0"/>
              <a:t>time – displaying a time integrated </a:t>
            </a:r>
            <a:r>
              <a:rPr lang="en-US" baseline="30000" dirty="0" smtClean="0"/>
              <a:t>15</a:t>
            </a:r>
            <a:r>
              <a:rPr lang="en-US" dirty="0" smtClean="0"/>
              <a:t>N ratio in plant tissue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</a:t>
            </a:r>
            <a:r>
              <a:rPr lang="en-US" sz="3600" dirty="0" smtClean="0"/>
              <a:t>itrogen isotopes </a:t>
            </a:r>
            <a:r>
              <a:rPr lang="en-US" sz="3600" dirty="0" smtClean="0"/>
              <a:t>in </a:t>
            </a:r>
            <a:r>
              <a:rPr lang="en-US" sz="3600" dirty="0" smtClean="0"/>
              <a:t>near shore </a:t>
            </a:r>
            <a:r>
              <a:rPr lang="en-US" sz="3600" dirty="0" smtClean="0"/>
              <a:t>plants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1,380 onsite septic systems (OSS) at </a:t>
            </a:r>
            <a:r>
              <a:rPr lang="en-US" dirty="0" err="1" smtClean="0"/>
              <a:t>Suncrest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250 OSS along Spokane County </a:t>
            </a:r>
            <a:r>
              <a:rPr lang="en-US" dirty="0" smtClean="0"/>
              <a:t>shoreline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Nitrogen and phosphorus are released through OSS drain fields &amp; infiltrate to groundwater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Nitrogen (as nitrate) moves quickly through groundwater – it doesn’t breakdown or react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Nitrogen in OSS is enriched in </a:t>
            </a:r>
            <a:r>
              <a:rPr lang="en-US" baseline="30000" dirty="0" smtClean="0"/>
              <a:t>15</a:t>
            </a:r>
            <a:r>
              <a:rPr lang="en-US" dirty="0" smtClean="0"/>
              <a:t>N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OSSs </a:t>
            </a:r>
            <a:r>
              <a:rPr lang="en-US" dirty="0" smtClean="0"/>
              <a:t>do </a:t>
            </a:r>
            <a:r>
              <a:rPr lang="en-US" dirty="0" smtClean="0"/>
              <a:t>not remove </a:t>
            </a:r>
            <a:r>
              <a:rPr lang="en-US" dirty="0" smtClean="0"/>
              <a:t>phosphorus – P is absorbed </a:t>
            </a:r>
            <a:r>
              <a:rPr lang="en-US" dirty="0" smtClean="0"/>
              <a:t>to </a:t>
            </a:r>
            <a:r>
              <a:rPr lang="en-US" dirty="0" smtClean="0"/>
              <a:t>sediment &amp; breaks through </a:t>
            </a:r>
            <a:r>
              <a:rPr lang="en-US" dirty="0"/>
              <a:t> </a:t>
            </a:r>
            <a:r>
              <a:rPr lang="en-US" dirty="0" smtClean="0"/>
              <a:t>as soil absorption sites are saturated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Onsite Septic Systems (OSS)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219200"/>
            <a:ext cx="533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Groundwater transport </a:t>
            </a:r>
            <a:r>
              <a:rPr lang="en-US" dirty="0" smtClean="0"/>
              <a:t>pathways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3857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solved Oxygen TMDL_2_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Dissolved Oxygen TMDL_2_</Template>
  <TotalTime>2702</TotalTime>
  <Words>756</Words>
  <Application>Microsoft Office PowerPoint</Application>
  <PresentationFormat>On-screen Show (4:3)</PresentationFormat>
  <Paragraphs>103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Dissolved Oxygen TMDL_2_</vt:lpstr>
      <vt:lpstr>Nutrient Transport in Groundwater to Lake Spokane   Spokane River TMDL Implementation  August 13, 2014</vt:lpstr>
      <vt:lpstr>Presentation Overview</vt:lpstr>
      <vt:lpstr>Slide 3</vt:lpstr>
      <vt:lpstr>Approach</vt:lpstr>
      <vt:lpstr>Slide 5</vt:lpstr>
      <vt:lpstr>Nitrogen isotope ratio as a tool for source evaluation</vt:lpstr>
      <vt:lpstr>Nitrogen isotopes in near shore plants</vt:lpstr>
      <vt:lpstr>Onsite Septic Systems (OSS) Source</vt:lpstr>
      <vt:lpstr>Groundwater transport pathways</vt:lpstr>
      <vt:lpstr>Lake level changes&amp; groundwater</vt:lpstr>
      <vt:lpstr>Groundwater Characterization</vt:lpstr>
      <vt:lpstr>Source Evaluation Study</vt:lpstr>
      <vt:lpstr>Analyses and Results</vt:lpstr>
      <vt:lpstr>Example analyses results</vt:lpstr>
      <vt:lpstr>d15N analyses results</vt:lpstr>
      <vt:lpstr>Study Results</vt:lpstr>
      <vt:lpstr>Slide 17</vt:lpstr>
      <vt:lpstr>Slide 18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Transport in Groundwater to Lake Spokane   Spokane River TMDL Implementation  August 11, 2014</dc:title>
  <dc:creator>LDOR461</dc:creator>
  <cp:lastModifiedBy>LDOR461</cp:lastModifiedBy>
  <cp:revision>110</cp:revision>
  <dcterms:created xsi:type="dcterms:W3CDTF">2014-08-11T20:57:37Z</dcterms:created>
  <dcterms:modified xsi:type="dcterms:W3CDTF">2014-08-13T18:00:12Z</dcterms:modified>
</cp:coreProperties>
</file>