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1" r:id="rId4"/>
    <p:sldId id="260" r:id="rId5"/>
    <p:sldId id="262" r:id="rId6"/>
    <p:sldId id="257" r:id="rId7"/>
    <p:sldId id="258"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92" autoAdjust="0"/>
  </p:normalViewPr>
  <p:slideViewPr>
    <p:cSldViewPr>
      <p:cViewPr varScale="1">
        <p:scale>
          <a:sx n="67" d="100"/>
          <a:sy n="67" d="100"/>
        </p:scale>
        <p:origin x="-106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CYflSPOuser\KBAL461$\Documents\WQ%202014\Spokane%20DO%20TMDL\Spokane%20basin%20funding%20spread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2000"/>
            </a:pPr>
            <a:r>
              <a:rPr lang="en-US" sz="2000"/>
              <a:t>Direct Seed Equipment</a:t>
            </a:r>
            <a:r>
              <a:rPr lang="en-US" sz="2000" baseline="0"/>
              <a:t> Purchased with Loans</a:t>
            </a:r>
            <a:endParaRPr lang="en-US" sz="2000"/>
          </a:p>
        </c:rich>
      </c:tx>
      <c:layout>
        <c:manualLayout>
          <c:xMode val="edge"/>
          <c:yMode val="edge"/>
          <c:x val="0.15483273835716377"/>
          <c:y val="2.5862066457656211E-2"/>
        </c:manualLayout>
      </c:layout>
    </c:title>
    <c:plotArea>
      <c:layout>
        <c:manualLayout>
          <c:layoutTarget val="inner"/>
          <c:xMode val="edge"/>
          <c:yMode val="edge"/>
          <c:x val="6.4060874481902411E-2"/>
          <c:y val="0.14217324038623624"/>
          <c:w val="0.55162448409188214"/>
          <c:h val="0.77715963543548172"/>
        </c:manualLayout>
      </c:layout>
      <c:barChart>
        <c:barDir val="col"/>
        <c:grouping val="clustered"/>
        <c:ser>
          <c:idx val="0"/>
          <c:order val="0"/>
          <c:tx>
            <c:strRef>
              <c:f>Sheet1!$A$1</c:f>
              <c:strCache>
                <c:ptCount val="1"/>
                <c:pt idx="0">
                  <c:v>Tractors</c:v>
                </c:pt>
              </c:strCache>
            </c:strRef>
          </c:tx>
          <c:val>
            <c:numRef>
              <c:f>Sheet1!$A$24</c:f>
              <c:numCache>
                <c:formatCode>General</c:formatCode>
                <c:ptCount val="1"/>
                <c:pt idx="0">
                  <c:v>5</c:v>
                </c:pt>
              </c:numCache>
            </c:numRef>
          </c:val>
        </c:ser>
        <c:ser>
          <c:idx val="1"/>
          <c:order val="1"/>
          <c:tx>
            <c:strRef>
              <c:f>Sheet1!$B$1</c:f>
              <c:strCache>
                <c:ptCount val="1"/>
                <c:pt idx="0">
                  <c:v>Drills, Air Carts, etc. </c:v>
                </c:pt>
              </c:strCache>
            </c:strRef>
          </c:tx>
          <c:val>
            <c:numRef>
              <c:f>Sheet1!$B$24</c:f>
              <c:numCache>
                <c:formatCode>General</c:formatCode>
                <c:ptCount val="1"/>
                <c:pt idx="0">
                  <c:v>22</c:v>
                </c:pt>
              </c:numCache>
            </c:numRef>
          </c:val>
        </c:ser>
        <c:ser>
          <c:idx val="2"/>
          <c:order val="2"/>
          <c:tx>
            <c:strRef>
              <c:f>Sheet1!$C$1</c:f>
              <c:strCache>
                <c:ptCount val="1"/>
                <c:pt idx="0">
                  <c:v>Sprayers, etc.</c:v>
                </c:pt>
              </c:strCache>
            </c:strRef>
          </c:tx>
          <c:val>
            <c:numRef>
              <c:f>Sheet1!$C$24</c:f>
              <c:numCache>
                <c:formatCode>General</c:formatCode>
                <c:ptCount val="1"/>
                <c:pt idx="0">
                  <c:v>8</c:v>
                </c:pt>
              </c:numCache>
            </c:numRef>
          </c:val>
        </c:ser>
        <c:ser>
          <c:idx val="3"/>
          <c:order val="3"/>
          <c:tx>
            <c:strRef>
              <c:f>Sheet1!$D$1</c:f>
              <c:strCache>
                <c:ptCount val="1"/>
                <c:pt idx="0">
                  <c:v>GPS &amp; Auto Steer Equipment</c:v>
                </c:pt>
              </c:strCache>
            </c:strRef>
          </c:tx>
          <c:val>
            <c:numRef>
              <c:f>Sheet1!$D$24</c:f>
              <c:numCache>
                <c:formatCode>General</c:formatCode>
                <c:ptCount val="1"/>
                <c:pt idx="0">
                  <c:v>3</c:v>
                </c:pt>
              </c:numCache>
            </c:numRef>
          </c:val>
        </c:ser>
        <c:ser>
          <c:idx val="4"/>
          <c:order val="4"/>
          <c:tx>
            <c:strRef>
              <c:f>Sheet1!$E$1</c:f>
              <c:strCache>
                <c:ptCount val="1"/>
                <c:pt idx="0">
                  <c:v>Residue Management Equipment</c:v>
                </c:pt>
              </c:strCache>
            </c:strRef>
          </c:tx>
          <c:val>
            <c:numRef>
              <c:f>Sheet1!$E$24</c:f>
              <c:numCache>
                <c:formatCode>General</c:formatCode>
                <c:ptCount val="1"/>
                <c:pt idx="0">
                  <c:v>13</c:v>
                </c:pt>
              </c:numCache>
            </c:numRef>
          </c:val>
        </c:ser>
        <c:ser>
          <c:idx val="5"/>
          <c:order val="5"/>
          <c:tx>
            <c:strRef>
              <c:f>Sheet1!$F$1</c:f>
              <c:strCache>
                <c:ptCount val="1"/>
                <c:pt idx="0">
                  <c:v>Combines</c:v>
                </c:pt>
              </c:strCache>
            </c:strRef>
          </c:tx>
          <c:val>
            <c:numRef>
              <c:f>Sheet1!$F$24</c:f>
              <c:numCache>
                <c:formatCode>General</c:formatCode>
                <c:ptCount val="1"/>
                <c:pt idx="0">
                  <c:v>1</c:v>
                </c:pt>
              </c:numCache>
            </c:numRef>
          </c:val>
        </c:ser>
        <c:ser>
          <c:idx val="6"/>
          <c:order val="6"/>
          <c:tx>
            <c:strRef>
              <c:f>Sheet1!$G$1</c:f>
              <c:strCache>
                <c:ptCount val="1"/>
                <c:pt idx="0">
                  <c:v>Trucks</c:v>
                </c:pt>
              </c:strCache>
            </c:strRef>
          </c:tx>
          <c:val>
            <c:numRef>
              <c:f>Sheet1!$G$24</c:f>
              <c:numCache>
                <c:formatCode>General</c:formatCode>
                <c:ptCount val="1"/>
                <c:pt idx="0">
                  <c:v>2</c:v>
                </c:pt>
              </c:numCache>
            </c:numRef>
          </c:val>
        </c:ser>
        <c:axId val="76550528"/>
        <c:axId val="76552064"/>
      </c:barChart>
      <c:catAx>
        <c:axId val="76550528"/>
        <c:scaling>
          <c:orientation val="minMax"/>
        </c:scaling>
        <c:delete val="1"/>
        <c:axPos val="b"/>
        <c:majorTickMark val="none"/>
        <c:tickLblPos val="none"/>
        <c:crossAx val="76552064"/>
        <c:crosses val="autoZero"/>
        <c:auto val="1"/>
        <c:lblAlgn val="ctr"/>
        <c:lblOffset val="100"/>
      </c:catAx>
      <c:valAx>
        <c:axId val="76552064"/>
        <c:scaling>
          <c:orientation val="minMax"/>
        </c:scaling>
        <c:axPos val="l"/>
        <c:majorGridlines/>
        <c:numFmt formatCode="General" sourceLinked="1"/>
        <c:majorTickMark val="none"/>
        <c:tickLblPos val="nextTo"/>
        <c:txPr>
          <a:bodyPr/>
          <a:lstStyle/>
          <a:p>
            <a:pPr>
              <a:defRPr sz="1600"/>
            </a:pPr>
            <a:endParaRPr lang="en-US"/>
          </a:p>
        </c:txPr>
        <c:crossAx val="76550528"/>
        <c:crosses val="autoZero"/>
        <c:crossBetween val="between"/>
      </c:valAx>
    </c:plotArea>
    <c:legend>
      <c:legendPos val="r"/>
      <c:layout>
        <c:manualLayout>
          <c:xMode val="edge"/>
          <c:yMode val="edge"/>
          <c:x val="0.70321376494604837"/>
          <c:y val="9.6282492808712747E-2"/>
          <c:w val="0.28598376591814911"/>
          <c:h val="0.90371750719128729"/>
        </c:manualLayout>
      </c:layout>
      <c:txPr>
        <a:bodyPr/>
        <a:lstStyle/>
        <a:p>
          <a:pPr>
            <a:defRPr sz="1800"/>
          </a:pPr>
          <a:endParaRPr lang="en-US"/>
        </a:p>
      </c:txPr>
    </c:legend>
    <c:plotVisOnly val="1"/>
  </c:chart>
  <c:spPr>
    <a:solidFill>
      <a:schemeClr val="bg1">
        <a:lumMod val="95000"/>
      </a:schemeClr>
    </a:solidFill>
    <a:ln w="12700">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view3D>
      <c:rAngAx val="1"/>
    </c:view3D>
    <c:plotArea>
      <c:layout>
        <c:manualLayout>
          <c:layoutTarget val="inner"/>
          <c:xMode val="edge"/>
          <c:yMode val="edge"/>
          <c:x val="0.17222285801787571"/>
          <c:y val="2.4485707582629898E-2"/>
          <c:w val="0.79911798128611566"/>
          <c:h val="0.72800454306861262"/>
        </c:manualLayout>
      </c:layout>
      <c:bar3DChart>
        <c:barDir val="col"/>
        <c:grouping val="clustered"/>
        <c:ser>
          <c:idx val="1"/>
          <c:order val="0"/>
          <c:tx>
            <c:strRef>
              <c:f>Summary!$A$16</c:f>
              <c:strCache>
                <c:ptCount val="1"/>
                <c:pt idx="0">
                  <c:v>Combined Sewer Overflow</c:v>
                </c:pt>
              </c:strCache>
            </c:strRef>
          </c:tx>
          <c:val>
            <c:numRef>
              <c:f>Summary!$E$23</c:f>
              <c:numCache>
                <c:formatCode>"$"#,##0.00;\("$"#,##0.00\)</c:formatCode>
                <c:ptCount val="1"/>
                <c:pt idx="0">
                  <c:v>40974157.330000006</c:v>
                </c:pt>
              </c:numCache>
            </c:numRef>
          </c:val>
        </c:ser>
        <c:ser>
          <c:idx val="3"/>
          <c:order val="1"/>
          <c:tx>
            <c:strRef>
              <c:f>Summary!$A$43</c:f>
              <c:strCache>
                <c:ptCount val="1"/>
                <c:pt idx="0">
                  <c:v>Wastewater Treatment Plants</c:v>
                </c:pt>
              </c:strCache>
            </c:strRef>
          </c:tx>
          <c:val>
            <c:numRef>
              <c:f>Summary!$E$53</c:f>
              <c:numCache>
                <c:formatCode>"$"#,##0.00;\("$"#,##0.00\)</c:formatCode>
                <c:ptCount val="1"/>
                <c:pt idx="0">
                  <c:v>48660145.210000001</c:v>
                </c:pt>
              </c:numCache>
            </c:numRef>
          </c:val>
        </c:ser>
        <c:ser>
          <c:idx val="0"/>
          <c:order val="2"/>
          <c:tx>
            <c:strRef>
              <c:f>Summary!$A$24</c:f>
              <c:strCache>
                <c:ptCount val="1"/>
                <c:pt idx="0">
                  <c:v>Stormwater</c:v>
                </c:pt>
              </c:strCache>
            </c:strRef>
          </c:tx>
          <c:val>
            <c:numRef>
              <c:f>Summary!$E$42</c:f>
              <c:numCache>
                <c:formatCode>"$"#,##0.00;\("$"#,##0.00\)</c:formatCode>
                <c:ptCount val="1"/>
                <c:pt idx="0">
                  <c:v>23051729</c:v>
                </c:pt>
              </c:numCache>
            </c:numRef>
          </c:val>
        </c:ser>
        <c:ser>
          <c:idx val="2"/>
          <c:order val="3"/>
          <c:tx>
            <c:strRef>
              <c:f>Summary!$A$13</c:f>
              <c:strCache>
                <c:ptCount val="1"/>
                <c:pt idx="0">
                  <c:v>Septic</c:v>
                </c:pt>
              </c:strCache>
            </c:strRef>
          </c:tx>
          <c:val>
            <c:numRef>
              <c:f>Summary!$E$15</c:f>
              <c:numCache>
                <c:formatCode>_("$"* #,##0.00_);_("$"* \(#,##0.00\);_("$"* "-"??_);_(@_)</c:formatCode>
                <c:ptCount val="1"/>
                <c:pt idx="0">
                  <c:v>101191000</c:v>
                </c:pt>
              </c:numCache>
            </c:numRef>
          </c:val>
        </c:ser>
        <c:ser>
          <c:idx val="4"/>
          <c:order val="4"/>
          <c:tx>
            <c:strRef>
              <c:f>Summary!$A$2</c:f>
              <c:strCache>
                <c:ptCount val="1"/>
                <c:pt idx="0">
                  <c:v>Non-Point Source</c:v>
                </c:pt>
              </c:strCache>
            </c:strRef>
          </c:tx>
          <c:val>
            <c:numRef>
              <c:f>Summary!$E$12</c:f>
              <c:numCache>
                <c:formatCode>"$"#,##0.00;\("$"#,##0.00\)</c:formatCode>
                <c:ptCount val="1"/>
                <c:pt idx="0">
                  <c:v>9931897</c:v>
                </c:pt>
              </c:numCache>
            </c:numRef>
          </c:val>
        </c:ser>
        <c:gapWidth val="75"/>
        <c:shape val="cylinder"/>
        <c:axId val="73680384"/>
        <c:axId val="73681920"/>
        <c:axId val="0"/>
      </c:bar3DChart>
      <c:catAx>
        <c:axId val="73680384"/>
        <c:scaling>
          <c:orientation val="minMax"/>
        </c:scaling>
        <c:axPos val="b"/>
        <c:majorTickMark val="none"/>
        <c:tickLblPos val="none"/>
        <c:crossAx val="73681920"/>
        <c:crosses val="autoZero"/>
        <c:auto val="1"/>
        <c:lblAlgn val="ctr"/>
        <c:lblOffset val="100"/>
      </c:catAx>
      <c:valAx>
        <c:axId val="73681920"/>
        <c:scaling>
          <c:orientation val="minMax"/>
        </c:scaling>
        <c:axPos val="l"/>
        <c:majorGridlines/>
        <c:numFmt formatCode="&quot;$&quot;#,##0.00;\(&quot;$&quot;#,##0.00\)" sourceLinked="1"/>
        <c:majorTickMark val="none"/>
        <c:tickLblPos val="nextTo"/>
        <c:spPr>
          <a:ln w="9525">
            <a:noFill/>
          </a:ln>
        </c:spPr>
        <c:txPr>
          <a:bodyPr/>
          <a:lstStyle/>
          <a:p>
            <a:pPr>
              <a:defRPr sz="1400"/>
            </a:pPr>
            <a:endParaRPr lang="en-US"/>
          </a:p>
        </c:txPr>
        <c:crossAx val="73680384"/>
        <c:crosses val="autoZero"/>
        <c:crossBetween val="between"/>
      </c:valAx>
    </c:plotArea>
    <c:legend>
      <c:legendPos val="b"/>
      <c:layout>
        <c:manualLayout>
          <c:xMode val="edge"/>
          <c:yMode val="edge"/>
          <c:x val="0.17446036259356471"/>
          <c:y val="0.76197378973461649"/>
          <c:w val="0.80341183046563613"/>
          <c:h val="0.22088965441819772"/>
        </c:manualLayout>
      </c:layout>
      <c:spPr>
        <a:solidFill>
          <a:schemeClr val="bg1">
            <a:lumMod val="95000"/>
          </a:schemeClr>
        </a:solidFill>
      </c:spPr>
      <c:txPr>
        <a:bodyPr/>
        <a:lstStyle/>
        <a:p>
          <a:pPr>
            <a:defRPr sz="1800"/>
          </a:pPr>
          <a:endParaRPr lang="en-US"/>
        </a:p>
      </c:txPr>
    </c:legend>
    <c:plotVisOnly val="1"/>
  </c:chart>
  <c:spPr>
    <a:solidFill>
      <a:schemeClr val="bg1">
        <a:lumMod val="95000"/>
      </a:schemeClr>
    </a:solidFill>
    <a:ln w="9525">
      <a:solidFill>
        <a:schemeClr val="tx1"/>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45D2F-BF26-4CAF-9597-CFE71EF36EFC}" type="datetimeFigureOut">
              <a:rPr lang="en-US" smtClean="0"/>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CB2E1-8107-49F7-96CF-64BF6E3E462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Biennial Report</a:t>
            </a:r>
          </a:p>
          <a:p>
            <a:pPr>
              <a:buFont typeface="Arial" pitchFamily="34" charset="0"/>
              <a:buChar char="•"/>
            </a:pPr>
            <a:r>
              <a:rPr lang="en-US" baseline="0" dirty="0" smtClean="0"/>
              <a:t>  It is really a report card of how implementation has been going</a:t>
            </a:r>
          </a:p>
          <a:p>
            <a:pPr>
              <a:buFont typeface="Arial" pitchFamily="34" charset="0"/>
              <a:buChar char="•"/>
            </a:pPr>
            <a:r>
              <a:rPr lang="en-US" baseline="0" dirty="0" smtClean="0"/>
              <a:t>  Audience is the public</a:t>
            </a:r>
          </a:p>
          <a:p>
            <a:pPr>
              <a:buFont typeface="Arial" pitchFamily="34" charset="0"/>
              <a:buChar char="•"/>
            </a:pPr>
            <a:r>
              <a:rPr lang="en-US" baseline="0" dirty="0" smtClean="0"/>
              <a:t>  really targeted toward achievements for 2012-2013  but includes past and current information</a:t>
            </a:r>
          </a:p>
          <a:p>
            <a:pPr>
              <a:buFont typeface="Arial" pitchFamily="34" charset="0"/>
              <a:buChar char="•"/>
            </a:pPr>
            <a:r>
              <a:rPr lang="en-US" baseline="0" dirty="0" smtClean="0"/>
              <a:t>  includes Washington and Idaho information</a:t>
            </a:r>
          </a:p>
          <a:p>
            <a:pPr>
              <a:buFont typeface="Arial" pitchFamily="34" charset="0"/>
              <a:buChar char="•"/>
            </a:pPr>
            <a:r>
              <a:rPr lang="en-US" baseline="0" dirty="0" smtClean="0"/>
              <a:t>  Took a lot of information from past Hangman Bi-State meeting notes, SRF Conference presentations, presentations from the April 15 Annual Meeting, and some personal conversations </a:t>
            </a:r>
          </a:p>
          <a:p>
            <a:pPr lvl="1">
              <a:buFont typeface="Arial" pitchFamily="34" charset="0"/>
              <a:buChar char="•"/>
            </a:pPr>
            <a:r>
              <a:rPr lang="en-US" baseline="0" dirty="0" smtClean="0"/>
              <a:t>  Therefore much of this information you have heard before and is not new to this group </a:t>
            </a:r>
          </a:p>
          <a:p>
            <a:pPr>
              <a:buFont typeface="Arial" pitchFamily="34" charset="0"/>
              <a:buChar char="•"/>
            </a:pPr>
            <a:r>
              <a:rPr lang="en-US" baseline="0" dirty="0" smtClean="0"/>
              <a:t>  So, I need your help in reviewing the information to make sure the information is accurate</a:t>
            </a:r>
            <a:endParaRPr lang="en-US" dirty="0" smtClean="0"/>
          </a:p>
          <a:p>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 – includes a discussion of what</a:t>
            </a:r>
            <a:r>
              <a:rPr lang="en-US" baseline="0" dirty="0" smtClean="0"/>
              <a:t> we’ve achieved</a:t>
            </a:r>
          </a:p>
          <a:p>
            <a:r>
              <a:rPr lang="en-US" baseline="0" dirty="0" smtClean="0"/>
              <a:t>Nonpoint Sources – updates from CDs, non-profit groups, agencies, </a:t>
            </a:r>
            <a:r>
              <a:rPr lang="en-US" baseline="0" dirty="0" err="1" smtClean="0"/>
              <a:t>CdA</a:t>
            </a:r>
            <a:r>
              <a:rPr lang="en-US" baseline="0" dirty="0" smtClean="0"/>
              <a:t> Tribe, and I included the City of Spokane because of work on Garden Springs Creek at the Finch Arboretum.</a:t>
            </a:r>
          </a:p>
          <a:p>
            <a:pPr lvl="1"/>
            <a:r>
              <a:rPr lang="en-US" baseline="0" dirty="0" smtClean="0"/>
              <a:t>I had to decide if I would put all the information for the City of Spokane in one spot or divide it up.  I chose to divide it up, but I think I may have been inconsistent when it comes to the stormwater and CSOs…so I am hoping folks from the City can help me clean that up</a:t>
            </a:r>
          </a:p>
          <a:p>
            <a:pPr lvl="0"/>
            <a:r>
              <a:rPr lang="en-US" dirty="0" smtClean="0"/>
              <a:t>Permit Holder Activities – </a:t>
            </a:r>
          </a:p>
          <a:p>
            <a:pPr lvl="0">
              <a:buFont typeface="Arial" pitchFamily="34" charset="0"/>
              <a:buChar char="•"/>
            </a:pPr>
            <a:r>
              <a:rPr lang="en-US" dirty="0" smtClean="0"/>
              <a:t>  I</a:t>
            </a:r>
            <a:r>
              <a:rPr lang="en-US" baseline="0" dirty="0" smtClean="0"/>
              <a:t> included </a:t>
            </a:r>
            <a:r>
              <a:rPr lang="en-US" baseline="0" dirty="0" err="1" smtClean="0"/>
              <a:t>Avista</a:t>
            </a:r>
            <a:r>
              <a:rPr lang="en-US" baseline="0" dirty="0" smtClean="0"/>
              <a:t> and stormwater under this heading in addition to the NPDES </a:t>
            </a:r>
            <a:r>
              <a:rPr lang="en-US" baseline="0" dirty="0" err="1" smtClean="0"/>
              <a:t>permittees</a:t>
            </a:r>
            <a:endParaRPr lang="en-US" baseline="0" dirty="0" smtClean="0"/>
          </a:p>
          <a:p>
            <a:pPr lvl="0">
              <a:buFont typeface="Arial" pitchFamily="34" charset="0"/>
              <a:buChar char="•"/>
            </a:pPr>
            <a:r>
              <a:rPr lang="en-US" baseline="0" dirty="0" smtClean="0"/>
              <a:t>  The Idaho Dischargers are included under one heading with just a sentence or two about </a:t>
            </a:r>
            <a:r>
              <a:rPr lang="en-US" baseline="0" dirty="0" err="1" smtClean="0"/>
              <a:t>CdA</a:t>
            </a:r>
            <a:r>
              <a:rPr lang="en-US" baseline="0" dirty="0" smtClean="0"/>
              <a:t> &amp; HARSB, but I need info on Post Falls</a:t>
            </a:r>
          </a:p>
          <a:p>
            <a:pPr lvl="0">
              <a:buFont typeface="Arial" pitchFamily="34" charset="0"/>
              <a:buNone/>
            </a:pPr>
            <a:r>
              <a:rPr lang="en-US" baseline="0" dirty="0" smtClean="0"/>
              <a:t>The monitoring section includes a section about data observations</a:t>
            </a:r>
          </a:p>
        </p:txBody>
      </p:sp>
      <p:sp>
        <p:nvSpPr>
          <p:cNvPr id="4" name="Slide Number Placeholder 3"/>
          <p:cNvSpPr>
            <a:spLocks noGrp="1"/>
          </p:cNvSpPr>
          <p:nvPr>
            <p:ph type="sldNum" sz="quarter" idx="10"/>
          </p:nvPr>
        </p:nvSpPr>
        <p:spPr/>
        <p:txBody>
          <a:bodyPr/>
          <a:lstStyle/>
          <a:p>
            <a:fld id="{88FCB2E1-8107-49F7-96CF-64BF6E3E4627}"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 Meyer sent</a:t>
            </a:r>
            <a:r>
              <a:rPr lang="en-US" baseline="0" dirty="0" smtClean="0"/>
              <a:t> me a list of equipment purchased throughout Eastern WA (Not just in the Spokane Basin)</a:t>
            </a:r>
          </a:p>
          <a:p>
            <a:r>
              <a:rPr lang="en-US" baseline="0" dirty="0" smtClean="0"/>
              <a:t>I took the list and separated the equipment into the categories you see here</a:t>
            </a:r>
          </a:p>
          <a:p>
            <a:r>
              <a:rPr lang="en-US" baseline="0" dirty="0" smtClean="0"/>
              <a:t>The CD loaned out 3.9 million for this equipment on 54 pieces of equipment  - if you averaged it, that is over $72,000 per implement – that is a really reasonable amount.  Some equipment can easily cost above $100,000 – and much more if you look at tractors or combines.</a:t>
            </a:r>
          </a:p>
          <a:p>
            <a:r>
              <a:rPr lang="en-US" baseline="0" dirty="0" smtClean="0"/>
              <a:t>Any question about the categories or how they relate to direct seed?</a:t>
            </a:r>
          </a:p>
          <a:p>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 I think the implementation</a:t>
            </a:r>
            <a:r>
              <a:rPr lang="en-US" baseline="0" dirty="0" smtClean="0"/>
              <a:t> activities have been pretty consistent with the Plan</a:t>
            </a:r>
          </a:p>
          <a:p>
            <a:r>
              <a:rPr lang="en-US" baseline="0" dirty="0" smtClean="0"/>
              <a:t>One recommendation I felt needed followed up on is to evaluate phosphorus loads from septic systems in </a:t>
            </a:r>
            <a:r>
              <a:rPr lang="en-US" baseline="0" dirty="0" err="1" smtClean="0"/>
              <a:t>Suncrest</a:t>
            </a:r>
            <a:r>
              <a:rPr lang="en-US" baseline="0" dirty="0" smtClean="0"/>
              <a:t> and other densely populated areas around Lake Spokane.  </a:t>
            </a:r>
          </a:p>
          <a:p>
            <a:pPr lvl="1"/>
            <a:r>
              <a:rPr lang="en-US" baseline="0" dirty="0" smtClean="0"/>
              <a:t>As you heard / will hear Ecology partnered with the USGS on a study of the groundwater and aquatic vegetation to see if nutrients from septic systems are leaching into ground water which is entering Lake Spokane.  If they are, another study will be needed to quantify loads.  Ecology would like to find funding to conduct the same study at other locations along the lake in Spokane and Stevens counties.</a:t>
            </a:r>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only what Ecology has funded through</a:t>
            </a:r>
            <a:r>
              <a:rPr lang="en-US" baseline="0" dirty="0" smtClean="0"/>
              <a:t> grants and loans – and primarily through the WQ Program</a:t>
            </a:r>
          </a:p>
          <a:p>
            <a:r>
              <a:rPr lang="en-US" dirty="0" smtClean="0"/>
              <a:t>Information</a:t>
            </a:r>
            <a:r>
              <a:rPr lang="en-US" baseline="0" dirty="0" smtClean="0"/>
              <a:t> from Ecology’s database of active grants and loans</a:t>
            </a:r>
          </a:p>
          <a:p>
            <a:r>
              <a:rPr lang="en-US" baseline="0" dirty="0" smtClean="0"/>
              <a:t>Tried to only include funding that was expended during the 20112-2013 timeframe  so it </a:t>
            </a:r>
          </a:p>
          <a:p>
            <a:r>
              <a:rPr lang="en-US" baseline="0" dirty="0" smtClean="0"/>
              <a:t>Does not include the State Fiscal Year 15 money (of which the City of Spokane received about 51 million)  </a:t>
            </a:r>
          </a:p>
          <a:p>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Spokane CD’s Direct Seed Loan Program makes up a majority of the nonpoint amount</a:t>
            </a:r>
          </a:p>
          <a:p>
            <a:endParaRPr lang="en-US" dirty="0" smtClean="0"/>
          </a:p>
          <a:p>
            <a:r>
              <a:rPr lang="en-US" dirty="0" smtClean="0"/>
              <a:t>I know</a:t>
            </a:r>
            <a:r>
              <a:rPr lang="en-US" baseline="0" dirty="0" smtClean="0"/>
              <a:t> the investments made by others in this room (Cities, businesses, etc.) greatly increase the total amount.</a:t>
            </a:r>
          </a:p>
          <a:p>
            <a:r>
              <a:rPr lang="en-US" baseline="0" dirty="0" smtClean="0"/>
              <a:t>Any other reflections on this information?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need a contact from each City,</a:t>
            </a:r>
            <a:r>
              <a:rPr lang="en-US" baseline="0" dirty="0" smtClean="0"/>
              <a:t> CD, nonprofit, etc. to work with.  I will send that person an electronic copy of the document when I get back to the office.</a:t>
            </a:r>
          </a:p>
          <a:p>
            <a:r>
              <a:rPr lang="en-US" baseline="0" dirty="0" smtClean="0"/>
              <a:t>You can review only the sections that pertain to your group or you can review the entire thing – what ever you have time for.</a:t>
            </a:r>
          </a:p>
          <a:p>
            <a:endParaRPr lang="en-US" baseline="0" dirty="0" smtClean="0"/>
          </a:p>
          <a:p>
            <a:r>
              <a:rPr lang="en-US" dirty="0" smtClean="0"/>
              <a:t>Does that timeline work for you?</a:t>
            </a:r>
            <a:endParaRPr lang="en-US" dirty="0"/>
          </a:p>
        </p:txBody>
      </p:sp>
      <p:sp>
        <p:nvSpPr>
          <p:cNvPr id="4" name="Slide Number Placeholder 3"/>
          <p:cNvSpPr>
            <a:spLocks noGrp="1"/>
          </p:cNvSpPr>
          <p:nvPr>
            <p:ph type="sldNum" sz="quarter" idx="10"/>
          </p:nvPr>
        </p:nvSpPr>
        <p:spPr/>
        <p:txBody>
          <a:bodyPr/>
          <a:lstStyle/>
          <a:p>
            <a:fld id="{88FCB2E1-8107-49F7-96CF-64BF6E3E4627}"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E5A13-5848-4628-AC7D-52A074C24912}"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E5A13-5848-4628-AC7D-52A074C24912}"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E5A13-5848-4628-AC7D-52A074C24912}"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E5A13-5848-4628-AC7D-52A074C24912}"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E5A13-5848-4628-AC7D-52A074C24912}"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E5A13-5848-4628-AC7D-52A074C24912}"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E5A13-5848-4628-AC7D-52A074C24912}" type="datetimeFigureOut">
              <a:rPr lang="en-US" smtClean="0"/>
              <a:t>8/13/2014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E5A13-5848-4628-AC7D-52A074C24912}" type="datetimeFigureOut">
              <a:rPr lang="en-US" smtClean="0"/>
              <a:t>8/13/2014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E5A13-5848-4628-AC7D-52A074C24912}" type="datetimeFigureOut">
              <a:rPr lang="en-US" smtClean="0"/>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E5A13-5848-4628-AC7D-52A074C24912}"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E5A13-5848-4628-AC7D-52A074C24912}"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BA180-0EA1-4206-9B4F-72665BF108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E5A13-5848-4628-AC7D-52A074C24912}" type="datetimeFigureOut">
              <a:rPr lang="en-US" smtClean="0"/>
              <a:t>8/13/2014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BA180-0EA1-4206-9B4F-72665BF108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US" dirty="0" smtClean="0"/>
              <a:t/>
            </a:r>
            <a:br>
              <a:rPr lang="en-US" dirty="0" smtClean="0"/>
            </a:br>
            <a:r>
              <a:rPr lang="en-US" i="1" dirty="0" smtClean="0"/>
              <a:t>Rough Draft</a:t>
            </a:r>
            <a:r>
              <a:rPr lang="en-US" dirty="0" smtClean="0"/>
              <a:t/>
            </a:r>
            <a:br>
              <a:rPr lang="en-US" dirty="0" smtClean="0"/>
            </a:br>
            <a:r>
              <a:rPr lang="en-US" b="1" dirty="0" smtClean="0"/>
              <a:t>2012-2013 Biennial Report </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Spokane River and Lake Spokane Dissolved Oxygen TMDL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Report Outline</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r>
              <a:rPr lang="en-US" dirty="0" smtClean="0"/>
              <a:t>Introduction</a:t>
            </a:r>
          </a:p>
          <a:p>
            <a:r>
              <a:rPr lang="en-US" dirty="0" smtClean="0"/>
              <a:t>Nonpoint Source Activities</a:t>
            </a:r>
          </a:p>
          <a:p>
            <a:pPr lvl="1"/>
            <a:r>
              <a:rPr lang="en-US" dirty="0" smtClean="0"/>
              <a:t>Progress in relation to the NPS Phosphorus Reduction Plan</a:t>
            </a:r>
          </a:p>
          <a:p>
            <a:r>
              <a:rPr lang="en-US" dirty="0" smtClean="0"/>
              <a:t>Permit Holder Activities</a:t>
            </a:r>
          </a:p>
          <a:p>
            <a:r>
              <a:rPr lang="en-US" dirty="0" smtClean="0"/>
              <a:t>Funding</a:t>
            </a:r>
          </a:p>
          <a:p>
            <a:r>
              <a:rPr lang="en-US" dirty="0" smtClean="0"/>
              <a:t>Monitoring</a:t>
            </a:r>
          </a:p>
          <a:p>
            <a:r>
              <a:rPr lang="en-US" dirty="0" smtClean="0"/>
              <a:t>Tributary TMDLs</a:t>
            </a:r>
          </a:p>
          <a:p>
            <a:r>
              <a:rPr lang="en-US" dirty="0" smtClean="0"/>
              <a:t>Looking Forward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Highlights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Direct Seed Information</a:t>
            </a:r>
            <a:endParaRPr lang="en-US" dirty="0"/>
          </a:p>
        </p:txBody>
      </p:sp>
      <p:graphicFrame>
        <p:nvGraphicFramePr>
          <p:cNvPr id="4" name="Content Placeholder 3"/>
          <p:cNvGraphicFramePr>
            <a:graphicFrameLocks noGrp="1"/>
          </p:cNvGraphicFramePr>
          <p:nvPr>
            <p:ph idx="1"/>
          </p:nvPr>
        </p:nvGraphicFramePr>
        <p:xfrm>
          <a:off x="457200" y="1295400"/>
          <a:ext cx="82296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NPS Phosphorus Reduction Plan</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marL="0" indent="0">
              <a:buNone/>
            </a:pPr>
            <a:r>
              <a:rPr lang="en-US" dirty="0" smtClean="0"/>
              <a:t>Recommendations for the biggest bang for the buck BMPs </a:t>
            </a:r>
          </a:p>
          <a:p>
            <a:r>
              <a:rPr lang="en-US" dirty="0" smtClean="0"/>
              <a:t>Vegetated buffers</a:t>
            </a:r>
          </a:p>
          <a:p>
            <a:r>
              <a:rPr lang="en-US" dirty="0" smtClean="0"/>
              <a:t>Riparian zones</a:t>
            </a:r>
            <a:endParaRPr lang="en-US" dirty="0" smtClean="0"/>
          </a:p>
          <a:p>
            <a:r>
              <a:rPr lang="en-US" dirty="0" err="1" smtClean="0"/>
              <a:t>Streambank</a:t>
            </a:r>
            <a:r>
              <a:rPr lang="en-US" dirty="0" smtClean="0"/>
              <a:t> stabilization</a:t>
            </a:r>
          </a:p>
          <a:p>
            <a:pPr>
              <a:buNone/>
            </a:pPr>
            <a:endParaRPr lang="en-US" dirty="0"/>
          </a:p>
          <a:p>
            <a:pPr>
              <a:buNone/>
            </a:pPr>
            <a:r>
              <a:rPr lang="en-US" dirty="0" smtClean="0"/>
              <a:t>Prioritized areas:</a:t>
            </a:r>
          </a:p>
          <a:p>
            <a:r>
              <a:rPr lang="en-US" dirty="0" smtClean="0"/>
              <a:t>Hangman Creek</a:t>
            </a:r>
          </a:p>
          <a:p>
            <a:r>
              <a:rPr lang="en-US" dirty="0" smtClean="0"/>
              <a:t>Little Spokane River</a:t>
            </a:r>
          </a:p>
          <a:p>
            <a:r>
              <a:rPr lang="en-US" dirty="0" smtClean="0"/>
              <a:t>Upper Spokane River</a:t>
            </a:r>
          </a:p>
          <a:p>
            <a:r>
              <a:rPr lang="en-US" dirty="0" smtClean="0"/>
              <a:t>St. Joe River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Funding Spent on WQ Improvement</a:t>
            </a:r>
            <a:endParaRPr lang="en-US" dirty="0"/>
          </a:p>
        </p:txBody>
      </p:sp>
      <p:graphicFrame>
        <p:nvGraphicFramePr>
          <p:cNvPr id="4" name="Content Placeholder 3"/>
          <p:cNvGraphicFramePr>
            <a:graphicFrameLocks noGrp="1"/>
          </p:cNvGraphicFramePr>
          <p:nvPr>
            <p:ph idx="1"/>
          </p:nvPr>
        </p:nvGraphicFramePr>
        <p:xfrm>
          <a:off x="228600" y="990600"/>
          <a:ext cx="8610600"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(cont.)</a:t>
            </a:r>
            <a:endParaRPr lang="en-US" dirty="0"/>
          </a:p>
        </p:txBody>
      </p:sp>
      <p:graphicFrame>
        <p:nvGraphicFramePr>
          <p:cNvPr id="4" name="Content Placeholder 3"/>
          <p:cNvGraphicFramePr>
            <a:graphicFrameLocks noGrp="1"/>
          </p:cNvGraphicFramePr>
          <p:nvPr>
            <p:ph idx="1"/>
          </p:nvPr>
        </p:nvGraphicFramePr>
        <p:xfrm>
          <a:off x="457200" y="1600200"/>
          <a:ext cx="8229600" cy="2926080"/>
        </p:xfrm>
        <a:graphic>
          <a:graphicData uri="http://schemas.openxmlformats.org/drawingml/2006/table">
            <a:tbl>
              <a:tblPr firstRow="1" bandRow="1">
                <a:tableStyleId>{5C22544A-7EE6-4342-B048-85BDC9FD1C3A}</a:tableStyleId>
              </a:tblPr>
              <a:tblGrid>
                <a:gridCol w="3733800"/>
                <a:gridCol w="2057400"/>
                <a:gridCol w="2438400"/>
              </a:tblGrid>
              <a:tr h="370840">
                <a:tc>
                  <a:txBody>
                    <a:bodyPr/>
                    <a:lstStyle/>
                    <a:p>
                      <a:pPr algn="ctr"/>
                      <a:r>
                        <a:rPr lang="en-US" sz="2600" dirty="0" smtClean="0"/>
                        <a:t>Category</a:t>
                      </a:r>
                      <a:endParaRPr lang="en-US" sz="2600" dirty="0"/>
                    </a:p>
                  </a:txBody>
                  <a:tcPr/>
                </a:tc>
                <a:tc>
                  <a:txBody>
                    <a:bodyPr/>
                    <a:lstStyle/>
                    <a:p>
                      <a:pPr algn="ctr"/>
                      <a:r>
                        <a:rPr lang="en-US" sz="2600" dirty="0" smtClean="0"/>
                        <a:t># Projects</a:t>
                      </a:r>
                      <a:endParaRPr lang="en-US" sz="2600" dirty="0"/>
                    </a:p>
                  </a:txBody>
                  <a:tcPr/>
                </a:tc>
                <a:tc>
                  <a:txBody>
                    <a:bodyPr/>
                    <a:lstStyle/>
                    <a:p>
                      <a:pPr algn="ctr"/>
                      <a:r>
                        <a:rPr lang="en-US" sz="2600" dirty="0" smtClean="0"/>
                        <a:t>Amount</a:t>
                      </a:r>
                      <a:endParaRPr lang="en-US" sz="2600" dirty="0"/>
                    </a:p>
                  </a:txBody>
                  <a:tcPr/>
                </a:tc>
              </a:tr>
              <a:tr h="370840">
                <a:tc>
                  <a:txBody>
                    <a:bodyPr/>
                    <a:lstStyle/>
                    <a:p>
                      <a:r>
                        <a:rPr lang="en-US" sz="2600" dirty="0" smtClean="0"/>
                        <a:t>Nonpoint source control</a:t>
                      </a:r>
                      <a:endParaRPr lang="en-US" sz="2600" dirty="0"/>
                    </a:p>
                  </a:txBody>
                  <a:tcPr/>
                </a:tc>
                <a:tc>
                  <a:txBody>
                    <a:bodyPr/>
                    <a:lstStyle/>
                    <a:p>
                      <a:pPr algn="ctr"/>
                      <a:r>
                        <a:rPr lang="en-US" sz="2600" dirty="0" smtClean="0"/>
                        <a:t>11</a:t>
                      </a:r>
                      <a:endParaRPr lang="en-US" sz="2600" dirty="0"/>
                    </a:p>
                  </a:txBody>
                  <a:tcPr/>
                </a:tc>
                <a:tc>
                  <a:txBody>
                    <a:bodyPr/>
                    <a:lstStyle/>
                    <a:p>
                      <a:pPr algn="ctr"/>
                      <a:r>
                        <a:rPr lang="en-US" sz="2600" dirty="0" smtClean="0"/>
                        <a:t>$ 9,931,897</a:t>
                      </a:r>
                      <a:endParaRPr lang="en-US" sz="2600" dirty="0"/>
                    </a:p>
                  </a:txBody>
                  <a:tcPr/>
                </a:tc>
              </a:tr>
              <a:tr h="370840">
                <a:tc>
                  <a:txBody>
                    <a:bodyPr/>
                    <a:lstStyle/>
                    <a:p>
                      <a:r>
                        <a:rPr lang="en-US" sz="2600" dirty="0" smtClean="0"/>
                        <a:t>Septic system</a:t>
                      </a:r>
                      <a:r>
                        <a:rPr lang="en-US" sz="2600" baseline="0" dirty="0" smtClean="0"/>
                        <a:t> Elimination</a:t>
                      </a:r>
                      <a:endParaRPr lang="en-US" sz="2600" dirty="0"/>
                    </a:p>
                  </a:txBody>
                  <a:tcPr/>
                </a:tc>
                <a:tc>
                  <a:txBody>
                    <a:bodyPr/>
                    <a:lstStyle/>
                    <a:p>
                      <a:pPr algn="ctr"/>
                      <a:r>
                        <a:rPr lang="en-US" sz="2600" dirty="0" smtClean="0"/>
                        <a:t>3</a:t>
                      </a:r>
                      <a:endParaRPr lang="en-US" sz="2600" dirty="0"/>
                    </a:p>
                  </a:txBody>
                  <a:tcPr/>
                </a:tc>
                <a:tc>
                  <a:txBody>
                    <a:bodyPr/>
                    <a:lstStyle/>
                    <a:p>
                      <a:pPr algn="ctr"/>
                      <a:r>
                        <a:rPr lang="en-US" sz="2600" dirty="0" smtClean="0"/>
                        <a:t>$ 101,191,000</a:t>
                      </a:r>
                      <a:endParaRPr lang="en-US" sz="2600" dirty="0"/>
                    </a:p>
                  </a:txBody>
                  <a:tcPr/>
                </a:tc>
              </a:tr>
              <a:tr h="370840">
                <a:tc>
                  <a:txBody>
                    <a:bodyPr/>
                    <a:lstStyle/>
                    <a:p>
                      <a:r>
                        <a:rPr lang="en-US" sz="2600" dirty="0" smtClean="0"/>
                        <a:t>CSO control</a:t>
                      </a:r>
                      <a:endParaRPr lang="en-US" sz="2600" dirty="0"/>
                    </a:p>
                  </a:txBody>
                  <a:tcPr/>
                </a:tc>
                <a:tc>
                  <a:txBody>
                    <a:bodyPr/>
                    <a:lstStyle/>
                    <a:p>
                      <a:pPr algn="ctr"/>
                      <a:r>
                        <a:rPr lang="en-US" sz="2600" dirty="0" smtClean="0"/>
                        <a:t>8</a:t>
                      </a:r>
                      <a:endParaRPr lang="en-US" sz="2600" dirty="0"/>
                    </a:p>
                  </a:txBody>
                  <a:tcPr/>
                </a:tc>
                <a:tc>
                  <a:txBody>
                    <a:bodyPr/>
                    <a:lstStyle/>
                    <a:p>
                      <a:pPr algn="ctr"/>
                      <a:r>
                        <a:rPr lang="en-US" sz="2600" dirty="0" smtClean="0"/>
                        <a:t>$ 40,974,157</a:t>
                      </a:r>
                      <a:endParaRPr lang="en-US" sz="2600" dirty="0"/>
                    </a:p>
                  </a:txBody>
                  <a:tcPr/>
                </a:tc>
              </a:tr>
              <a:tr h="370840">
                <a:tc>
                  <a:txBody>
                    <a:bodyPr/>
                    <a:lstStyle/>
                    <a:p>
                      <a:r>
                        <a:rPr lang="en-US" sz="2600" dirty="0" smtClean="0"/>
                        <a:t>Stormwater control</a:t>
                      </a:r>
                      <a:endParaRPr lang="en-US" sz="2600" dirty="0"/>
                    </a:p>
                  </a:txBody>
                  <a:tcPr/>
                </a:tc>
                <a:tc>
                  <a:txBody>
                    <a:bodyPr/>
                    <a:lstStyle/>
                    <a:p>
                      <a:pPr algn="ctr"/>
                      <a:r>
                        <a:rPr lang="en-US" sz="2600" dirty="0" smtClean="0"/>
                        <a:t>19</a:t>
                      </a:r>
                      <a:endParaRPr lang="en-US" sz="2600" dirty="0"/>
                    </a:p>
                  </a:txBody>
                  <a:tcPr/>
                </a:tc>
                <a:tc>
                  <a:txBody>
                    <a:bodyPr/>
                    <a:lstStyle/>
                    <a:p>
                      <a:pPr algn="ctr"/>
                      <a:r>
                        <a:rPr lang="en-US" sz="2600" dirty="0" smtClean="0"/>
                        <a:t>$ 23,051,729</a:t>
                      </a:r>
                      <a:endParaRPr lang="en-US" sz="2600" dirty="0"/>
                    </a:p>
                  </a:txBody>
                  <a:tcPr/>
                </a:tc>
              </a:tr>
              <a:tr h="370840">
                <a:tc>
                  <a:txBody>
                    <a:bodyPr/>
                    <a:lstStyle/>
                    <a:p>
                      <a:r>
                        <a:rPr lang="en-US" sz="2600" dirty="0" smtClean="0"/>
                        <a:t>WWTP upgrades</a:t>
                      </a:r>
                      <a:endParaRPr lang="en-US" sz="2600" dirty="0"/>
                    </a:p>
                  </a:txBody>
                  <a:tcPr/>
                </a:tc>
                <a:tc>
                  <a:txBody>
                    <a:bodyPr/>
                    <a:lstStyle/>
                    <a:p>
                      <a:pPr algn="ctr"/>
                      <a:r>
                        <a:rPr lang="en-US" sz="2600" dirty="0" smtClean="0"/>
                        <a:t>11</a:t>
                      </a:r>
                      <a:endParaRPr lang="en-US" sz="2600" dirty="0"/>
                    </a:p>
                  </a:txBody>
                  <a:tcPr/>
                </a:tc>
                <a:tc>
                  <a:txBody>
                    <a:bodyPr/>
                    <a:lstStyle/>
                    <a:p>
                      <a:pPr algn="ctr"/>
                      <a:r>
                        <a:rPr lang="en-US" sz="2600" dirty="0" smtClean="0"/>
                        <a:t>$ 48,660,145</a:t>
                      </a:r>
                      <a:endParaRPr lang="en-US" sz="2600" dirty="0"/>
                    </a:p>
                  </a:txBody>
                  <a:tcPr/>
                </a:tc>
              </a:tr>
            </a:tbl>
          </a:graphicData>
        </a:graphic>
      </p:graphicFrame>
      <p:sp>
        <p:nvSpPr>
          <p:cNvPr id="5" name="TextBox 4"/>
          <p:cNvSpPr txBox="1"/>
          <p:nvPr/>
        </p:nvSpPr>
        <p:spPr>
          <a:xfrm>
            <a:off x="1638300" y="5410200"/>
            <a:ext cx="5867400" cy="523220"/>
          </a:xfrm>
          <a:prstGeom prst="rect">
            <a:avLst/>
          </a:prstGeom>
          <a:noFill/>
        </p:spPr>
        <p:txBody>
          <a:bodyPr wrap="square" rtlCol="0">
            <a:spAutoFit/>
          </a:bodyPr>
          <a:lstStyle/>
          <a:p>
            <a:pPr algn="ctr"/>
            <a:r>
              <a:rPr lang="en-US" sz="2800" b="1" dirty="0" smtClean="0"/>
              <a:t>Grand Total:  $ 223,808,928</a:t>
            </a: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Finalizing the Report</a:t>
            </a:r>
            <a:endParaRPr lang="en-US" dirty="0"/>
          </a:p>
        </p:txBody>
      </p:sp>
      <p:sp>
        <p:nvSpPr>
          <p:cNvPr id="3" name="Content Placeholder 2"/>
          <p:cNvSpPr>
            <a:spLocks noGrp="1"/>
          </p:cNvSpPr>
          <p:nvPr>
            <p:ph idx="1"/>
          </p:nvPr>
        </p:nvSpPr>
        <p:spPr/>
        <p:txBody>
          <a:bodyPr/>
          <a:lstStyle/>
          <a:p>
            <a:r>
              <a:rPr lang="en-US" dirty="0" smtClean="0"/>
              <a:t>I need your edits!!!</a:t>
            </a:r>
          </a:p>
          <a:p>
            <a:pPr lvl="1"/>
            <a:r>
              <a:rPr lang="en-US" dirty="0"/>
              <a:t> </a:t>
            </a:r>
            <a:r>
              <a:rPr lang="en-US" dirty="0" smtClean="0"/>
              <a:t>Who should review?</a:t>
            </a:r>
          </a:p>
          <a:p>
            <a:pPr lvl="1"/>
            <a:r>
              <a:rPr lang="en-US" dirty="0" smtClean="0"/>
              <a:t> Due Sept. 3</a:t>
            </a:r>
            <a:r>
              <a:rPr lang="en-US" baseline="30000" dirty="0" smtClean="0"/>
              <a:t>rd</a:t>
            </a:r>
            <a:r>
              <a:rPr lang="en-US" dirty="0" smtClean="0"/>
              <a:t> (3 weeks from today)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806</Words>
  <Application>Microsoft Office PowerPoint</Application>
  <PresentationFormat>On-screen Show (4:3)</PresentationFormat>
  <Paragraphs>91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Rough Draft 2012-2013 Biennial Report   </vt:lpstr>
      <vt:lpstr>Report Outline</vt:lpstr>
      <vt:lpstr>Highlights</vt:lpstr>
      <vt:lpstr>Direct Seed Information</vt:lpstr>
      <vt:lpstr>NPS Phosphorus Reduction Plan</vt:lpstr>
      <vt:lpstr>Funding Spent on WQ Improvement</vt:lpstr>
      <vt:lpstr>Funding (cont.)</vt:lpstr>
      <vt:lpstr>Finalizing the Report</vt:lpstr>
    </vt:vector>
  </TitlesOfParts>
  <Company>WA Department of Ecology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kbal461</dc:creator>
  <cp:lastModifiedBy>kbal461</cp:lastModifiedBy>
  <cp:revision>11</cp:revision>
  <dcterms:created xsi:type="dcterms:W3CDTF">2014-08-13T16:08:29Z</dcterms:created>
  <dcterms:modified xsi:type="dcterms:W3CDTF">2014-08-13T17:57:38Z</dcterms:modified>
</cp:coreProperties>
</file>