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501-80DF-4A80-9279-1D7309A5729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FD45-D1B4-4F08-ABDE-B7CB184EE5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00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501-80DF-4A80-9279-1D7309A5729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FD45-D1B4-4F08-ABDE-B7CB184E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6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501-80DF-4A80-9279-1D7309A5729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FD45-D1B4-4F08-ABDE-B7CB184E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4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501-80DF-4A80-9279-1D7309A5729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FD45-D1B4-4F08-ABDE-B7CB184E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501-80DF-4A80-9279-1D7309A5729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FD45-D1B4-4F08-ABDE-B7CB184EE5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39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501-80DF-4A80-9279-1D7309A5729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FD45-D1B4-4F08-ABDE-B7CB184E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7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501-80DF-4A80-9279-1D7309A5729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FD45-D1B4-4F08-ABDE-B7CB184E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6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501-80DF-4A80-9279-1D7309A5729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FD45-D1B4-4F08-ABDE-B7CB184E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0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501-80DF-4A80-9279-1D7309A5729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FD45-D1B4-4F08-ABDE-B7CB184E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9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635C501-80DF-4A80-9279-1D7309A5729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EFD45-D1B4-4F08-ABDE-B7CB184E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25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501-80DF-4A80-9279-1D7309A5729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FD45-D1B4-4F08-ABDE-B7CB184E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9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635C501-80DF-4A80-9279-1D7309A5729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81EFD45-D1B4-4F08-ABDE-B7CB184EE51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30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2016 EAP Proposals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Groundwater Sampling at Coulee Creek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Deep </a:t>
            </a:r>
            <a:r>
              <a:rPr lang="en-US" sz="2400" dirty="0"/>
              <a:t>&amp; Coulee Straight to Implementation Project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Little </a:t>
            </a:r>
            <a:r>
              <a:rPr lang="en-US" sz="2400" dirty="0"/>
              <a:t>Spokane DO/pH TMDL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Lake </a:t>
            </a:r>
            <a:r>
              <a:rPr lang="en-US" sz="2400" dirty="0"/>
              <a:t>Spokane Measuring Improvement Literature Search</a:t>
            </a:r>
          </a:p>
        </p:txBody>
      </p:sp>
    </p:spTree>
    <p:extLst>
      <p:ext uri="{BB962C8B-B14F-4D97-AF65-F5344CB8AC3E}">
        <p14:creationId xmlns:p14="http://schemas.microsoft.com/office/powerpoint/2010/main" val="140439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2017 EAP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Methodology to Assess Sediment Loads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/>
              <a:t>Suncrest</a:t>
            </a:r>
            <a:r>
              <a:rPr lang="en-US" sz="2400" dirty="0" smtClean="0"/>
              <a:t> </a:t>
            </a:r>
            <a:r>
              <a:rPr lang="en-US" sz="2400" dirty="0"/>
              <a:t>Sediment Nutrient Study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Spokane </a:t>
            </a:r>
            <a:r>
              <a:rPr lang="en-US" sz="2400" dirty="0"/>
              <a:t>River at Nine Mile Groundwater Study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57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Updates…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sz="2200" b="1" dirty="0"/>
              <a:t>Biennial Report </a:t>
            </a:r>
            <a:endParaRPr lang="en-US" sz="2200" dirty="0"/>
          </a:p>
          <a:p>
            <a:pPr lvl="1"/>
            <a:r>
              <a:rPr lang="en-US" sz="2200" dirty="0" smtClean="0"/>
              <a:t>Published but….</a:t>
            </a:r>
          </a:p>
          <a:p>
            <a:pPr lvl="1"/>
            <a:r>
              <a:rPr lang="en-US" sz="2200" dirty="0" smtClean="0"/>
              <a:t>Do </a:t>
            </a:r>
            <a:r>
              <a:rPr lang="en-US" sz="2200" dirty="0"/>
              <a:t>you want me to mail you a copy?</a:t>
            </a:r>
          </a:p>
          <a:p>
            <a:pPr lvl="1"/>
            <a:r>
              <a:rPr lang="en-US" sz="2200" dirty="0" smtClean="0"/>
              <a:t>Any </a:t>
            </a:r>
            <a:r>
              <a:rPr lang="en-US" sz="2200" dirty="0"/>
              <a:t>suggestions on how best to </a:t>
            </a:r>
            <a:r>
              <a:rPr lang="en-US" sz="2200" dirty="0" smtClean="0"/>
              <a:t>inform the </a:t>
            </a:r>
            <a:r>
              <a:rPr lang="en-US" sz="2200" dirty="0"/>
              <a:t>public?</a:t>
            </a:r>
          </a:p>
          <a:p>
            <a:pPr marL="0" lvl="0" indent="0">
              <a:buNone/>
            </a:pPr>
            <a:r>
              <a:rPr lang="en-US" sz="2200" b="1" dirty="0" err="1"/>
              <a:t>Suncrest</a:t>
            </a:r>
            <a:r>
              <a:rPr lang="en-US" sz="2200" b="1" dirty="0"/>
              <a:t> Study </a:t>
            </a:r>
            <a:endParaRPr lang="en-US" sz="2200" dirty="0"/>
          </a:p>
          <a:p>
            <a:pPr lvl="1"/>
            <a:r>
              <a:rPr lang="en-US" sz="2200" dirty="0" smtClean="0"/>
              <a:t>The </a:t>
            </a:r>
            <a:r>
              <a:rPr lang="en-US" sz="2200" dirty="0"/>
              <a:t>USGS is putting the draft report through internal quality assurance reviews. </a:t>
            </a:r>
            <a:endParaRPr lang="en-US" sz="2200" dirty="0" smtClean="0"/>
          </a:p>
          <a:p>
            <a:pPr lvl="1"/>
            <a:r>
              <a:rPr lang="en-US" sz="2200" dirty="0" smtClean="0"/>
              <a:t>The </a:t>
            </a:r>
            <a:r>
              <a:rPr lang="en-US" sz="2200" dirty="0"/>
              <a:t>report will be public in December.</a:t>
            </a:r>
          </a:p>
          <a:p>
            <a:pPr marL="0" lvl="0" indent="0">
              <a:buNone/>
            </a:pPr>
            <a:r>
              <a:rPr lang="en-US" sz="2200" b="1" dirty="0"/>
              <a:t>Lake Spokane Water Quality Attainment Plan 2014 Annual Report</a:t>
            </a:r>
            <a:endParaRPr lang="en-US" sz="2200" dirty="0"/>
          </a:p>
          <a:p>
            <a:pPr lvl="1"/>
            <a:r>
              <a:rPr lang="en-US" sz="2200" dirty="0" err="1"/>
              <a:t>Avista’s</a:t>
            </a:r>
            <a:r>
              <a:rPr lang="en-US" sz="2200" dirty="0"/>
              <a:t> report is on the FERC </a:t>
            </a:r>
            <a:r>
              <a:rPr lang="en-US" sz="2200" dirty="0" smtClean="0"/>
              <a:t>website. </a:t>
            </a:r>
          </a:p>
          <a:p>
            <a:pPr marL="0">
              <a:buNone/>
            </a:pPr>
            <a:r>
              <a:rPr lang="en-US" sz="2200" b="1" dirty="0" smtClean="0"/>
              <a:t>Funding </a:t>
            </a:r>
            <a:r>
              <a:rPr lang="en-US" sz="2200" b="1" dirty="0"/>
              <a:t>cycle open </a:t>
            </a:r>
            <a:endParaRPr lang="en-US" sz="2200" dirty="0"/>
          </a:p>
          <a:p>
            <a:pPr lvl="1"/>
            <a:r>
              <a:rPr lang="en-US" sz="2200" dirty="0" smtClean="0"/>
              <a:t>Annual </a:t>
            </a:r>
            <a:r>
              <a:rPr lang="en-US" sz="2200" dirty="0"/>
              <a:t>funding cycle </a:t>
            </a:r>
            <a:r>
              <a:rPr lang="en-US" sz="2200" dirty="0" smtClean="0"/>
              <a:t>closes </a:t>
            </a:r>
            <a:r>
              <a:rPr lang="en-US" sz="2200" dirty="0"/>
              <a:t>2 weeks from Friday on Oct. 16</a:t>
            </a:r>
            <a:r>
              <a:rPr lang="en-US" sz="2200" baseline="30000" dirty="0"/>
              <a:t>th</a:t>
            </a:r>
            <a:r>
              <a:rPr lang="en-US" sz="2200" dirty="0"/>
              <a:t> at 5 pm. </a:t>
            </a:r>
            <a:endParaRPr lang="en-US" sz="2200" dirty="0" smtClean="0"/>
          </a:p>
          <a:p>
            <a:pPr lvl="1"/>
            <a:r>
              <a:rPr lang="en-US" sz="2200" dirty="0" smtClean="0"/>
              <a:t>Facility </a:t>
            </a:r>
            <a:r>
              <a:rPr lang="en-US" sz="2200" dirty="0"/>
              <a:t>project applicants are allowed a 3-week extension to complete and submit </a:t>
            </a:r>
            <a:r>
              <a:rPr lang="en-US" sz="2200" dirty="0" smtClean="0"/>
              <a:t>plans</a:t>
            </a:r>
            <a:endParaRPr lang="en-US" sz="2200" dirty="0"/>
          </a:p>
          <a:p>
            <a:pPr lvl="1"/>
            <a:r>
              <a:rPr lang="en-US" sz="2200" dirty="0"/>
              <a:t>let me </a:t>
            </a:r>
            <a:r>
              <a:rPr lang="en-US" sz="2200" dirty="0" smtClean="0"/>
              <a:t>know if you have questions!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6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meeting on </a:t>
            </a:r>
            <a:r>
              <a:rPr lang="en-US" b="1" dirty="0" smtClean="0"/>
              <a:t>November 3, 2015 @ 10:00 am</a:t>
            </a:r>
            <a:r>
              <a:rPr lang="en-US" dirty="0" smtClean="0"/>
              <a:t>, Ecology’s office</a:t>
            </a:r>
          </a:p>
          <a:p>
            <a:r>
              <a:rPr lang="en-US" dirty="0" smtClean="0"/>
              <a:t>Participants should have a technical background</a:t>
            </a:r>
          </a:p>
          <a:p>
            <a:pPr lvl="0"/>
            <a:r>
              <a:rPr lang="en-US" dirty="0"/>
              <a:t>Group discussion will center on:</a:t>
            </a:r>
          </a:p>
          <a:p>
            <a:pPr lvl="1"/>
            <a:r>
              <a:rPr lang="en-US" sz="2000" dirty="0"/>
              <a:t>Having good boundary data (outlet of Lake Coeur d’Alene, state line, tributaries, dischargers, etc.)</a:t>
            </a:r>
          </a:p>
          <a:p>
            <a:pPr lvl="1"/>
            <a:r>
              <a:rPr lang="en-US" sz="2000" dirty="0"/>
              <a:t>Issues related to model </a:t>
            </a:r>
            <a:r>
              <a:rPr lang="en-US" sz="2000" dirty="0" smtClean="0"/>
              <a:t>inputs (areas </a:t>
            </a:r>
            <a:r>
              <a:rPr lang="en-US" sz="2000" dirty="0"/>
              <a:t>where improvements with additional data could be </a:t>
            </a:r>
            <a:r>
              <a:rPr lang="en-US" sz="2000" dirty="0" smtClean="0"/>
              <a:t>made)</a:t>
            </a:r>
            <a:endParaRPr lang="en-US" sz="2000" dirty="0"/>
          </a:p>
          <a:p>
            <a:pPr lvl="1"/>
            <a:r>
              <a:rPr lang="en-US" sz="2000" dirty="0"/>
              <a:t>What data to collect before the 10-year assessment </a:t>
            </a:r>
            <a:r>
              <a:rPr lang="en-US" sz="2000" dirty="0" smtClean="0"/>
              <a:t>&amp; during the </a:t>
            </a:r>
            <a:r>
              <a:rPr lang="en-US" sz="2000" dirty="0"/>
              <a:t>assessment </a:t>
            </a:r>
            <a:endParaRPr lang="en-US" sz="2000" dirty="0" smtClean="0"/>
          </a:p>
          <a:p>
            <a:pPr lvl="1"/>
            <a:r>
              <a:rPr lang="en-US" sz="2000" dirty="0" smtClean="0"/>
              <a:t>Validating </a:t>
            </a:r>
            <a:r>
              <a:rPr lang="en-US" sz="2000" dirty="0"/>
              <a:t>model performance</a:t>
            </a:r>
          </a:p>
          <a:p>
            <a:pPr lvl="1"/>
            <a:r>
              <a:rPr lang="en-US" sz="2000" dirty="0"/>
              <a:t>Studies related to model </a:t>
            </a:r>
            <a:r>
              <a:rPr lang="en-US" sz="2000" dirty="0" smtClean="0"/>
              <a:t>inputs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6590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Nonpoint Source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Projects </a:t>
            </a:r>
            <a:r>
              <a:rPr lang="en-US" dirty="0" smtClean="0"/>
              <a:t>Funded:</a:t>
            </a:r>
            <a:endParaRPr lang="en-US" dirty="0"/>
          </a:p>
          <a:p>
            <a:pPr lvl="2"/>
            <a:r>
              <a:rPr lang="en-US" sz="2000" dirty="0" smtClean="0"/>
              <a:t>Spokane </a:t>
            </a:r>
            <a:r>
              <a:rPr lang="en-US" sz="2000" dirty="0"/>
              <a:t>CD / SRF -  Implementation and BMP tracking/online mapping tool</a:t>
            </a:r>
          </a:p>
          <a:p>
            <a:pPr lvl="2"/>
            <a:r>
              <a:rPr lang="en-US" sz="2000" dirty="0"/>
              <a:t>Stevens County CD – Lake Spokane implementation and monitoring</a:t>
            </a:r>
          </a:p>
          <a:p>
            <a:pPr lvl="2"/>
            <a:r>
              <a:rPr lang="en-US" sz="2000" dirty="0"/>
              <a:t>City of Spokane – Spokane Gorge planting</a:t>
            </a:r>
          </a:p>
          <a:p>
            <a:pPr lvl="2"/>
            <a:r>
              <a:rPr lang="en-US" sz="2000" dirty="0"/>
              <a:t>The Lands Council –  Hangman riparian work and stormwater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Nonpoint Source Workgroup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Nonpoint Plan</a:t>
            </a:r>
          </a:p>
          <a:p>
            <a:pPr lvl="2"/>
            <a:r>
              <a:rPr lang="en-US" sz="2000" dirty="0" smtClean="0"/>
              <a:t>required </a:t>
            </a:r>
            <a:r>
              <a:rPr lang="en-US" sz="2000" dirty="0"/>
              <a:t>to continue received 319 grants from EPA</a:t>
            </a:r>
          </a:p>
          <a:p>
            <a:pPr lvl="2"/>
            <a:r>
              <a:rPr lang="en-US" sz="2000" dirty="0"/>
              <a:t>Ecology will continue to use technical and financial assistance and enforcement to reduce nonpoint sources of pollution.</a:t>
            </a:r>
          </a:p>
          <a:p>
            <a:pPr lvl="2"/>
            <a:r>
              <a:rPr lang="en-US" sz="2000" dirty="0" smtClean="0"/>
              <a:t>Includes a </a:t>
            </a:r>
            <a:r>
              <a:rPr lang="en-US" sz="2000" dirty="0"/>
              <a:t>strategy to develop recommended BMPs for agriculture.</a:t>
            </a:r>
          </a:p>
          <a:p>
            <a:pPr marL="0">
              <a:buNone/>
            </a:pPr>
            <a:r>
              <a:rPr lang="en-US" dirty="0" smtClean="0"/>
              <a:t>  Clean Water and Livestock Operations: Assessing Risks to Water Quality </a:t>
            </a:r>
          </a:p>
          <a:p>
            <a:pPr lvl="2"/>
            <a:r>
              <a:rPr lang="en-US" sz="2000" dirty="0" smtClean="0"/>
              <a:t>Goal </a:t>
            </a:r>
            <a:r>
              <a:rPr lang="en-US" sz="2000" dirty="0"/>
              <a:t>is to increase the public’s understanding of the site conditions Ecology staff use to determine if livestock are causing water quality impairments. </a:t>
            </a:r>
          </a:p>
          <a:p>
            <a:pPr lvl="2"/>
            <a:r>
              <a:rPr lang="en-US" sz="2000" dirty="0"/>
              <a:t>The site conditions are presented on a risk-based spectrum from compliance to likely water quality violation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8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Nonpoint Source Workgroup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Interim Targets (formerly measurable progress)</a:t>
            </a:r>
          </a:p>
          <a:p>
            <a:pPr marL="841248" lvl="2" indent="-457200">
              <a:buFont typeface="+mj-lt"/>
              <a:buAutoNum type="arabicPeriod"/>
            </a:pPr>
            <a:r>
              <a:rPr lang="en-US" sz="2000" dirty="0"/>
              <a:t>Inputs are now called Activities, which are the things the group is doing to achieve the targets. </a:t>
            </a:r>
          </a:p>
          <a:p>
            <a:pPr marL="841248" lvl="2" indent="-457200">
              <a:buFont typeface="+mj-lt"/>
              <a:buAutoNum type="arabicPeriod"/>
            </a:pPr>
            <a:r>
              <a:rPr lang="en-US" sz="2000" dirty="0"/>
              <a:t>Outputs were renamed to Interim Targets.</a:t>
            </a:r>
          </a:p>
          <a:p>
            <a:pPr marL="1258888" lvl="5" indent="-388938"/>
            <a:r>
              <a:rPr lang="en-US" sz="2000" dirty="0"/>
              <a:t>Type &amp; # of BMPs installed</a:t>
            </a:r>
          </a:p>
          <a:p>
            <a:pPr marL="1258888" lvl="5" indent="-388938"/>
            <a:r>
              <a:rPr lang="en-US" sz="2000" dirty="0"/>
              <a:t>Increase in public’s WQ knowledge and perception</a:t>
            </a:r>
          </a:p>
          <a:p>
            <a:pPr marL="1258888" lvl="5" indent="-388938"/>
            <a:r>
              <a:rPr lang="en-US" sz="2000" dirty="0"/>
              <a:t>Increase in # of areas with contiguous BMPs</a:t>
            </a:r>
          </a:p>
          <a:p>
            <a:pPr marL="841248" lvl="2" indent="-457200">
              <a:buFont typeface="+mj-lt"/>
              <a:buAutoNum type="arabicPeriod"/>
            </a:pPr>
            <a:r>
              <a:rPr lang="en-US" sz="2000" dirty="0"/>
              <a:t>There is a separate column for Interim Target Goals.</a:t>
            </a:r>
          </a:p>
          <a:p>
            <a:pPr marL="841248" lvl="2" indent="-457200">
              <a:buFont typeface="+mj-lt"/>
              <a:buAutoNum type="arabicPeriod"/>
            </a:pPr>
            <a:r>
              <a:rPr lang="en-US" sz="2000" dirty="0"/>
              <a:t>Does not have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9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</TotalTime>
  <Words>445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FY 2016 EAP Proposals</vt:lpstr>
      <vt:lpstr>FY 2017 EAP Proposals</vt:lpstr>
      <vt:lpstr>Other Updates…</vt:lpstr>
      <vt:lpstr>Monitoring Group</vt:lpstr>
      <vt:lpstr>Nonpoint Source Activities</vt:lpstr>
      <vt:lpstr>Nonpoint Source Workgroup</vt:lpstr>
      <vt:lpstr>Nonpoint Source Workgroup</vt:lpstr>
    </vt:vector>
  </TitlesOfParts>
  <Company>WA Department of Ecology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2016 EAP Proposals</dc:title>
  <dc:creator>Baldwin, Karin K. (ECY)</dc:creator>
  <cp:lastModifiedBy>Microsoft account</cp:lastModifiedBy>
  <cp:revision>3</cp:revision>
  <dcterms:created xsi:type="dcterms:W3CDTF">2015-10-01T18:47:30Z</dcterms:created>
  <dcterms:modified xsi:type="dcterms:W3CDTF">2015-10-01T20:03:26Z</dcterms:modified>
</cp:coreProperties>
</file>