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theme/themeOverride14.xml" ContentType="application/vnd.openxmlformats-officedocument.themeOverride+xml"/>
  <Override PartName="/ppt/charts/chart17.xml" ContentType="application/vnd.openxmlformats-officedocument.drawingml.chart+xml"/>
  <Override PartName="/ppt/theme/themeOverride15.xml" ContentType="application/vnd.openxmlformats-officedocument.themeOverride+xml"/>
  <Override PartName="/ppt/charts/chart18.xml" ContentType="application/vnd.openxmlformats-officedocument.drawingml.chart+xml"/>
  <Override PartName="/ppt/theme/themeOverride16.xml" ContentType="application/vnd.openxmlformats-officedocument.themeOverride+xml"/>
  <Override PartName="/ppt/charts/chart19.xml" ContentType="application/vnd.openxmlformats-officedocument.drawingml.chart+xml"/>
  <Override PartName="/ppt/theme/themeOverride17.xml" ContentType="application/vnd.openxmlformats-officedocument.themeOverride+xml"/>
  <Override PartName="/ppt/charts/chart20.xml" ContentType="application/vnd.openxmlformats-officedocument.drawingml.chart+xml"/>
  <Override PartName="/ppt/theme/themeOverride18.xml" ContentType="application/vnd.openxmlformats-officedocument.themeOverride+xml"/>
  <Override PartName="/ppt/charts/chart21.xml" ContentType="application/vnd.openxmlformats-officedocument.drawingml.chart+xml"/>
  <Override PartName="/ppt/theme/themeOverride19.xml" ContentType="application/vnd.openxmlformats-officedocument.themeOverride+xml"/>
  <Override PartName="/ppt/charts/chart22.xml" ContentType="application/vnd.openxmlformats-officedocument.drawingml.chart+xml"/>
  <Override PartName="/ppt/theme/themeOverride20.xml" ContentType="application/vnd.openxmlformats-officedocument.themeOverride+xml"/>
  <Override PartName="/ppt/charts/chart23.xml" ContentType="application/vnd.openxmlformats-officedocument.drawingml.chart+xml"/>
  <Override PartName="/ppt/theme/themeOverride21.xml" ContentType="application/vnd.openxmlformats-officedocument.themeOverride+xml"/>
  <Override PartName="/ppt/charts/chart24.xml" ContentType="application/vnd.openxmlformats-officedocument.drawingml.chart+xml"/>
  <Override PartName="/ppt/theme/themeOverride22.xml" ContentType="application/vnd.openxmlformats-officedocument.themeOverride+xml"/>
  <Override PartName="/ppt/charts/chart25.xml" ContentType="application/vnd.openxmlformats-officedocument.drawingml.chart+xml"/>
  <Override PartName="/ppt/theme/themeOverride23.xml" ContentType="application/vnd.openxmlformats-officedocument.themeOverride+xml"/>
  <Override PartName="/ppt/charts/chart26.xml" ContentType="application/vnd.openxmlformats-officedocument.drawingml.chart+xml"/>
  <Override PartName="/ppt/theme/themeOverride24.xml" ContentType="application/vnd.openxmlformats-officedocument.themeOverride+xml"/>
  <Override PartName="/ppt/drawings/drawing5.xml" ContentType="application/vnd.openxmlformats-officedocument.drawingml.chartshapes+xml"/>
  <Override PartName="/ppt/charts/chart27.xml" ContentType="application/vnd.openxmlformats-officedocument.drawingml.chart+xml"/>
  <Override PartName="/ppt/theme/themeOverride25.xml" ContentType="application/vnd.openxmlformats-officedocument.themeOverride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8"/>
  </p:handoutMasterIdLst>
  <p:sldIdLst>
    <p:sldId id="256" r:id="rId2"/>
    <p:sldId id="294" r:id="rId3"/>
    <p:sldId id="295" r:id="rId4"/>
    <p:sldId id="328" r:id="rId5"/>
    <p:sldId id="270" r:id="rId6"/>
    <p:sldId id="338" r:id="rId7"/>
    <p:sldId id="330" r:id="rId8"/>
    <p:sldId id="264" r:id="rId9"/>
    <p:sldId id="339" r:id="rId10"/>
    <p:sldId id="269" r:id="rId11"/>
    <p:sldId id="340" r:id="rId12"/>
    <p:sldId id="258" r:id="rId13"/>
    <p:sldId id="341" r:id="rId14"/>
    <p:sldId id="331" r:id="rId15"/>
    <p:sldId id="271" r:id="rId16"/>
    <p:sldId id="342" r:id="rId17"/>
    <p:sldId id="274" r:id="rId18"/>
    <p:sldId id="257" r:id="rId19"/>
    <p:sldId id="333" r:id="rId20"/>
    <p:sldId id="282" r:id="rId21"/>
    <p:sldId id="344" r:id="rId22"/>
    <p:sldId id="334" r:id="rId23"/>
    <p:sldId id="263" r:id="rId24"/>
    <p:sldId id="345" r:id="rId25"/>
    <p:sldId id="262" r:id="rId26"/>
    <p:sldId id="346" r:id="rId27"/>
    <p:sldId id="278" r:id="rId28"/>
    <p:sldId id="347" r:id="rId29"/>
    <p:sldId id="335" r:id="rId30"/>
    <p:sldId id="260" r:id="rId31"/>
    <p:sldId id="348" r:id="rId32"/>
    <p:sldId id="336" r:id="rId33"/>
    <p:sldId id="285" r:id="rId34"/>
    <p:sldId id="349" r:id="rId35"/>
    <p:sldId id="297" r:id="rId36"/>
    <p:sldId id="327" r:id="rId37"/>
  </p:sldIdLst>
  <p:sldSz cx="12192000" cy="6858000"/>
  <p:notesSz cx="7077075" cy="94265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32" y="-3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3.xlsx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4.xlsx"/><Relationship Id="rId1" Type="http://schemas.openxmlformats.org/officeDocument/2006/relationships/themeOverride" Target="../theme/themeOverride14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5.xlsx"/><Relationship Id="rId1" Type="http://schemas.openxmlformats.org/officeDocument/2006/relationships/themeOverride" Target="../theme/themeOverride15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6.xlsx"/><Relationship Id="rId1" Type="http://schemas.openxmlformats.org/officeDocument/2006/relationships/themeOverride" Target="../theme/themeOverride16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7.xlsx"/><Relationship Id="rId1" Type="http://schemas.openxmlformats.org/officeDocument/2006/relationships/themeOverride" Target="../theme/themeOverrid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8.xlsx"/><Relationship Id="rId1" Type="http://schemas.openxmlformats.org/officeDocument/2006/relationships/themeOverride" Target="../theme/themeOverride18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9.xlsx"/><Relationship Id="rId1" Type="http://schemas.openxmlformats.org/officeDocument/2006/relationships/themeOverride" Target="../theme/themeOverride19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0.xlsx"/><Relationship Id="rId1" Type="http://schemas.openxmlformats.org/officeDocument/2006/relationships/themeOverride" Target="../theme/themeOverride20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1.xlsx"/><Relationship Id="rId1" Type="http://schemas.openxmlformats.org/officeDocument/2006/relationships/themeOverride" Target="../theme/themeOverride21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2.xlsx"/><Relationship Id="rId1" Type="http://schemas.openxmlformats.org/officeDocument/2006/relationships/themeOverride" Target="../theme/themeOverride22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3.xlsx"/><Relationship Id="rId1" Type="http://schemas.openxmlformats.org/officeDocument/2006/relationships/themeOverride" Target="../theme/themeOverride23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Microsoft_Excel_Worksheet24.xlsx"/><Relationship Id="rId1" Type="http://schemas.openxmlformats.org/officeDocument/2006/relationships/themeOverride" Target="../theme/themeOverride24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package" Target="../embeddings/Microsoft_Excel_Worksheet25.xlsx"/><Relationship Id="rId1" Type="http://schemas.openxmlformats.org/officeDocument/2006/relationships/themeOverride" Target="../theme/themeOverride25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2000" dirty="0"/>
              <a:t>Q.14 How Important Is It To You </a:t>
            </a:r>
          </a:p>
          <a:p>
            <a: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2000" dirty="0"/>
              <a:t>That The Spokane River Be Protected </a:t>
            </a:r>
          </a:p>
          <a:p>
            <a: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2000" dirty="0" err="1"/>
              <a:t>And/Or</a:t>
            </a:r>
            <a:r>
              <a:rPr lang="en-US" sz="2000" dirty="0"/>
              <a:t> Cleaned</a:t>
            </a:r>
            <a:r>
              <a:rPr lang="en-US" sz="2000" baseline="0" dirty="0"/>
              <a:t> Up?</a:t>
            </a:r>
          </a:p>
          <a:p>
            <a: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2000" i="1" baseline="0" dirty="0"/>
              <a:t>(Asked of 200 respondents</a:t>
            </a:r>
            <a:r>
              <a:rPr lang="en-US" sz="2400" i="1" baseline="0" dirty="0"/>
              <a:t>)</a:t>
            </a:r>
            <a:endParaRPr lang="en-US" sz="2400" i="1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0253444881889768E-2"/>
          <c:y val="0.22303703703703703"/>
          <c:w val="0.83713771325459319"/>
          <c:h val="0.661185039370078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17406D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Very important
(3)</c:v>
                </c:pt>
                <c:pt idx="1">
                  <c:v>Somewhat important
(2)</c:v>
                </c:pt>
                <c:pt idx="2">
                  <c:v>Mostly unimportant
(1)</c:v>
                </c:pt>
                <c:pt idx="3">
                  <c:v>Not at all important
(0)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0.65</c:v>
                </c:pt>
                <c:pt idx="1">
                  <c:v>0.24</c:v>
                </c:pt>
                <c:pt idx="2">
                  <c:v>0.06</c:v>
                </c:pt>
                <c:pt idx="3">
                  <c:v>0.04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17406D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Very important
(3)</c:v>
                </c:pt>
                <c:pt idx="1">
                  <c:v>Somewhat important
(2)</c:v>
                </c:pt>
                <c:pt idx="2">
                  <c:v>Mostly unimportant
(1)</c:v>
                </c:pt>
                <c:pt idx="3">
                  <c:v>Not at all important
(0)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0.65</c:v>
                </c:pt>
                <c:pt idx="1">
                  <c:v>0.28000000000000003</c:v>
                </c:pt>
                <c:pt idx="2">
                  <c:v>0.02</c:v>
                </c:pt>
                <c:pt idx="3">
                  <c:v>0.04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9471232"/>
        <c:axId val="109472768"/>
      </c:barChart>
      <c:catAx>
        <c:axId val="109471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09472768"/>
        <c:crosses val="autoZero"/>
        <c:auto val="1"/>
        <c:lblAlgn val="ctr"/>
        <c:lblOffset val="100"/>
        <c:noMultiLvlLbl val="0"/>
      </c:catAx>
      <c:valAx>
        <c:axId val="109472768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09471232"/>
        <c:crosses val="autoZero"/>
        <c:crossBetween val="between"/>
      </c:valAx>
      <c:spPr>
        <a:noFill/>
        <a:ln w="0"/>
      </c:spPr>
    </c:plotArea>
    <c:legend>
      <c:legendPos val="r"/>
      <c:layout>
        <c:manualLayout>
          <c:xMode val="edge"/>
          <c:yMode val="edge"/>
          <c:x val="0.76780782480314957"/>
          <c:y val="0.44276873724117821"/>
          <c:w val="9.3650508530183724E-2"/>
          <c:h val="0.13590696996208806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2000" i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en-US" sz="2000"/>
              <a:t>Q.15 What Water Quality Cleanup Efforts Are Being Conducted On The Spokane River?</a:t>
            </a:r>
          </a:p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en-US" sz="2000" i="1"/>
              <a:t>(Asked of 600 respondents - multiple responses allowed)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rgbClr val="DBEFF9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Don't know/Refused</c:v>
                </c:pt>
                <c:pt idx="1">
                  <c:v>There are none</c:v>
                </c:pt>
                <c:pt idx="2">
                  <c:v>Upgraded wastewater plant facilities</c:v>
                </c:pt>
                <c:pt idx="3">
                  <c:v>Rain gardens/Storm gardens</c:v>
                </c:pt>
                <c:pt idx="4">
                  <c:v>Septic tank elimination program</c:v>
                </c:pt>
                <c:pt idx="5">
                  <c:v>Phosphate dishwasher detergent or fertilizer ban</c:v>
                </c:pt>
                <c:pt idx="6">
                  <c:v>PCB elimination</c:v>
                </c:pt>
                <c:pt idx="7">
                  <c:v>New wastewater treatment plant</c:v>
                </c:pt>
                <c:pt idx="8">
                  <c:v>Toxics Cleanup Program</c:v>
                </c:pt>
                <c:pt idx="9">
                  <c:v>Stormwater elimination or reduction</c:v>
                </c:pt>
                <c:pt idx="10">
                  <c:v>Volunteer Litter Cleanup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0.62</c:v>
                </c:pt>
                <c:pt idx="1">
                  <c:v>0.22</c:v>
                </c:pt>
                <c:pt idx="2">
                  <c:v>0.05</c:v>
                </c:pt>
                <c:pt idx="5">
                  <c:v>0.01</c:v>
                </c:pt>
                <c:pt idx="7">
                  <c:v>0.02</c:v>
                </c:pt>
                <c:pt idx="10">
                  <c:v>0.03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0F6FC6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2.6041666666666668E-2"/>
                  <c:y val="-2.222222222222235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Sheet1!$A$2:$A$12</c:f>
              <c:strCache>
                <c:ptCount val="11"/>
                <c:pt idx="0">
                  <c:v>Don't know/Refused</c:v>
                </c:pt>
                <c:pt idx="1">
                  <c:v>There are none</c:v>
                </c:pt>
                <c:pt idx="2">
                  <c:v>Upgraded wastewater plant facilities</c:v>
                </c:pt>
                <c:pt idx="3">
                  <c:v>Rain gardens/Storm gardens</c:v>
                </c:pt>
                <c:pt idx="4">
                  <c:v>Septic tank elimination program</c:v>
                </c:pt>
                <c:pt idx="5">
                  <c:v>Phosphate dishwasher detergent or fertilizer ban</c:v>
                </c:pt>
                <c:pt idx="6">
                  <c:v>PCB elimination</c:v>
                </c:pt>
                <c:pt idx="7">
                  <c:v>New wastewater treatment plant</c:v>
                </c:pt>
                <c:pt idx="8">
                  <c:v>Toxics Cleanup Program</c:v>
                </c:pt>
                <c:pt idx="9">
                  <c:v>Stormwater elimination or reduction</c:v>
                </c:pt>
                <c:pt idx="10">
                  <c:v>Volunteer Litter Cleanup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0.59</c:v>
                </c:pt>
                <c:pt idx="1">
                  <c:v>0.14000000000000001</c:v>
                </c:pt>
                <c:pt idx="2">
                  <c:v>0.03</c:v>
                </c:pt>
                <c:pt idx="4">
                  <c:v>0.01</c:v>
                </c:pt>
                <c:pt idx="5">
                  <c:v>0.12</c:v>
                </c:pt>
                <c:pt idx="7">
                  <c:v>0.04</c:v>
                </c:pt>
                <c:pt idx="10">
                  <c:v>0.08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DBEFF9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-1.5277601289623992E-16"/>
                  <c:y val="-6.29629629629629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2.1874999999999922E-2"/>
                  <c:y val="-1.66666666666666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2.3958333333333259E-2"/>
                  <c:y val="-2.40740740740741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Sheet1!$A$2:$A$12</c:f>
              <c:strCache>
                <c:ptCount val="11"/>
                <c:pt idx="0">
                  <c:v>Don't know/Refused</c:v>
                </c:pt>
                <c:pt idx="1">
                  <c:v>There are none</c:v>
                </c:pt>
                <c:pt idx="2">
                  <c:v>Upgraded wastewater plant facilities</c:v>
                </c:pt>
                <c:pt idx="3">
                  <c:v>Rain gardens/Storm gardens</c:v>
                </c:pt>
                <c:pt idx="4">
                  <c:v>Septic tank elimination program</c:v>
                </c:pt>
                <c:pt idx="5">
                  <c:v>Phosphate dishwasher detergent or fertilizer ban</c:v>
                </c:pt>
                <c:pt idx="6">
                  <c:v>PCB elimination</c:v>
                </c:pt>
                <c:pt idx="7">
                  <c:v>New wastewater treatment plant</c:v>
                </c:pt>
                <c:pt idx="8">
                  <c:v>Toxics Cleanup Program</c:v>
                </c:pt>
                <c:pt idx="9">
                  <c:v>Stormwater elimination or reduction</c:v>
                </c:pt>
                <c:pt idx="10">
                  <c:v>Volunteer Litter Cleanup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0.6</c:v>
                </c:pt>
                <c:pt idx="1">
                  <c:v>0.18</c:v>
                </c:pt>
                <c:pt idx="2">
                  <c:v>0.02</c:v>
                </c:pt>
                <c:pt idx="3">
                  <c:v>0.02</c:v>
                </c:pt>
                <c:pt idx="4">
                  <c:v>0.02</c:v>
                </c:pt>
                <c:pt idx="5">
                  <c:v>0.03</c:v>
                </c:pt>
                <c:pt idx="6">
                  <c:v>0.03</c:v>
                </c:pt>
                <c:pt idx="7">
                  <c:v>0.04</c:v>
                </c:pt>
                <c:pt idx="8">
                  <c:v>0.04</c:v>
                </c:pt>
                <c:pt idx="9">
                  <c:v>0.04</c:v>
                </c:pt>
                <c:pt idx="10">
                  <c:v>0.09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1872256"/>
        <c:axId val="92279552"/>
      </c:barChart>
      <c:catAx>
        <c:axId val="918722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92279552"/>
        <c:crosses val="autoZero"/>
        <c:auto val="1"/>
        <c:lblAlgn val="ctr"/>
        <c:lblOffset val="100"/>
        <c:noMultiLvlLbl val="0"/>
      </c:catAx>
      <c:valAx>
        <c:axId val="92279552"/>
        <c:scaling>
          <c:orientation val="minMax"/>
        </c:scaling>
        <c:delete val="0"/>
        <c:axPos val="b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91872256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82714427493438325"/>
          <c:y val="0.58016506270049573"/>
          <c:w val="6.2439058398950129E-2"/>
          <c:h val="0.14297550306211723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600" i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>
                <a:latin typeface="Times New Roman" pitchFamily="18" charset="0"/>
                <a:cs typeface="Times New Roman" pitchFamily="18" charset="0"/>
              </a:defRPr>
            </a:pPr>
            <a:r>
              <a:rPr lang="en-US" sz="2000" i="1" baseline="0" dirty="0" smtClean="0"/>
              <a:t>(</a:t>
            </a:r>
            <a:r>
              <a:rPr lang="en-US" sz="2000" i="1" baseline="0" dirty="0"/>
              <a:t>Asked of 200 respondents)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solidFill>
                <a:srgbClr val="17406D">
                  <a:lumMod val="20000"/>
                  <a:lumOff val="80000"/>
                </a:srgb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spPr>
              <a:solidFill>
                <a:srgbClr val="17406D">
                  <a:lumMod val="75000"/>
                </a:srgb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spPr>
              <a:solidFill>
                <a:srgbClr val="7CCA62">
                  <a:lumMod val="60000"/>
                  <a:lumOff val="40000"/>
                </a:srgbClr>
              </a:solidFill>
              <a:ln>
                <a:solidFill>
                  <a:sysClr val="windowText" lastClr="000000"/>
                </a:solidFill>
              </a:ln>
            </c:spPr>
          </c:dPt>
          <c:dLbls>
            <c:dLbl>
              <c:idx val="4"/>
              <c:layout>
                <c:manualLayout>
                  <c:x val="2.3668639053254389E-2"/>
                  <c:y val="-1.37457044673539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i="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Mandatory</c:v>
                </c:pt>
                <c:pt idx="1">
                  <c:v>Voluntary</c:v>
                </c:pt>
                <c:pt idx="2">
                  <c:v>A mix of both</c:v>
                </c:pt>
                <c:pt idx="3">
                  <c:v>Neither/no need</c:v>
                </c:pt>
                <c:pt idx="4">
                  <c:v>Don't know/Refused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0.56000000000000005</c:v>
                </c:pt>
                <c:pt idx="1">
                  <c:v>0.3</c:v>
                </c:pt>
                <c:pt idx="2">
                  <c:v>0.13</c:v>
                </c:pt>
                <c:pt idx="3">
                  <c:v>0.02</c:v>
                </c:pt>
                <c:pt idx="4">
                  <c:v>0.01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26854909238573"/>
          <c:y val="0.29889534134335688"/>
          <c:w val="0.31477105172796865"/>
          <c:h val="0.41236784653597347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400" i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>
                <a:latin typeface="Times New Roman" pitchFamily="18" charset="0"/>
                <a:cs typeface="Times New Roman" pitchFamily="18" charset="0"/>
              </a:defRPr>
            </a:pPr>
            <a:r>
              <a:rPr lang="en-US" sz="2000" i="1" dirty="0" smtClean="0"/>
              <a:t>(</a:t>
            </a:r>
            <a:r>
              <a:rPr lang="en-US" sz="2000" i="1" dirty="0"/>
              <a:t>Asked of 600 respondents)</a:t>
            </a:r>
          </a:p>
        </c:rich>
      </c:tx>
      <c:layout>
        <c:manualLayout>
          <c:xMode val="edge"/>
          <c:yMode val="edge"/>
          <c:x val="0.25265707125818776"/>
          <c:y val="4.5846720335005952E-3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solidFill>
                <a:srgbClr val="0F6FC6">
                  <a:lumMod val="50000"/>
                </a:srgb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spPr>
              <a:solidFill>
                <a:srgbClr val="DBEFF9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spPr>
              <a:solidFill>
                <a:srgbClr val="DBEFF9">
                  <a:lumMod val="50000"/>
                </a:srgbClr>
              </a:solidFill>
              <a:ln>
                <a:solidFill>
                  <a:sysClr val="windowText" lastClr="000000"/>
                </a:solidFill>
              </a:ln>
            </c:spPr>
          </c:dPt>
          <c:dLbls>
            <c:dLbl>
              <c:idx val="4"/>
              <c:layout>
                <c:manualLayout>
                  <c:x val="4.4707429322813935E-2"/>
                  <c:y val="-4.2000278459447396E-1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i="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Mandatory</c:v>
                </c:pt>
                <c:pt idx="1">
                  <c:v>Voluntary</c:v>
                </c:pt>
                <c:pt idx="2">
                  <c:v>A mix of both</c:v>
                </c:pt>
                <c:pt idx="3">
                  <c:v>Neither/no need</c:v>
                </c:pt>
                <c:pt idx="4">
                  <c:v>Don't know/Refused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0.56000000000000005</c:v>
                </c:pt>
                <c:pt idx="1">
                  <c:v>0.3</c:v>
                </c:pt>
                <c:pt idx="2">
                  <c:v>0.13</c:v>
                </c:pt>
                <c:pt idx="3">
                  <c:v>5.0000000000000001E-3</c:v>
                </c:pt>
                <c:pt idx="4">
                  <c:v>5.0000000000000001E-3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200" i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3600" dirty="0" smtClean="0"/>
              <a:t>Q.</a:t>
            </a:r>
            <a:r>
              <a:rPr lang="en-US" sz="3600" baseline="0" dirty="0" smtClean="0"/>
              <a:t> 49</a:t>
            </a:r>
            <a:r>
              <a:rPr lang="en-US" sz="3600" dirty="0" smtClean="0"/>
              <a:t> We should ban products that pollute the</a:t>
            </a:r>
            <a:r>
              <a:rPr lang="en-US" sz="3600" baseline="0" dirty="0" smtClean="0"/>
              <a:t> Spokane River</a:t>
            </a:r>
            <a:endParaRPr lang="en-US" sz="3600" baseline="0" dirty="0"/>
          </a:p>
          <a:p>
            <a:pPr>
              <a:defRPr sz="3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2400" i="1" baseline="0" dirty="0"/>
              <a:t>(Asked of 200 respondents)</a:t>
            </a:r>
            <a:endParaRPr lang="en-US" sz="2400" i="1" dirty="0"/>
          </a:p>
        </c:rich>
      </c:tx>
      <c:layout>
        <c:manualLayout>
          <c:xMode val="edge"/>
          <c:yMode val="edge"/>
          <c:x val="0.18643225065616797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9000192"/>
        <c:axId val="109001728"/>
      </c:barChart>
      <c:catAx>
        <c:axId val="109000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09001728"/>
        <c:crosses val="autoZero"/>
        <c:auto val="1"/>
        <c:lblAlgn val="ctr"/>
        <c:lblOffset val="100"/>
        <c:noMultiLvlLbl val="0"/>
      </c:catAx>
      <c:valAx>
        <c:axId val="109001728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extTo"/>
        <c:crossAx val="109000192"/>
        <c:crosses val="autoZero"/>
        <c:crossBetween val="between"/>
      </c:valAx>
      <c:spPr>
        <a:noFill/>
        <a:ln w="0"/>
      </c:spPr>
    </c:plotArea>
    <c:legend>
      <c:legendPos val="r"/>
      <c:layout/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2800" i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612519642339655E-2"/>
          <c:y val="1.5442490660024906E-2"/>
          <c:w val="0.72940590948695117"/>
          <c:h val="0.90851148194271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[Book1]Sheet1!$B$7</c:f>
              <c:strCache>
                <c:ptCount val="1"/>
                <c:pt idx="0">
                  <c:v>Spokane, Lincoln &amp; Stevens</c:v>
                </c:pt>
              </c:strCache>
            </c:strRef>
          </c:tx>
          <c:spPr>
            <a:ln w="6350"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[Book1]Sheet1!$A$8:$A$12</c:f>
              <c:strCache>
                <c:ptCount val="5"/>
                <c:pt idx="0">
                  <c:v>Strongly Agree</c:v>
                </c:pt>
                <c:pt idx="1">
                  <c:v>Somewhat Agree</c:v>
                </c:pt>
                <c:pt idx="2">
                  <c:v>Somewhat disagree</c:v>
                </c:pt>
                <c:pt idx="3">
                  <c:v>Strongly disagree</c:v>
                </c:pt>
                <c:pt idx="4">
                  <c:v>Don’t Know/Refused</c:v>
                </c:pt>
              </c:strCache>
            </c:strRef>
          </c:cat>
          <c:val>
            <c:numRef>
              <c:f>[Book1]Sheet1!$B$8:$B$12</c:f>
              <c:numCache>
                <c:formatCode>0%</c:formatCode>
                <c:ptCount val="5"/>
                <c:pt idx="0">
                  <c:v>0.44</c:v>
                </c:pt>
                <c:pt idx="1">
                  <c:v>0.28999999999999998</c:v>
                </c:pt>
                <c:pt idx="2">
                  <c:v>0.11</c:v>
                </c:pt>
                <c:pt idx="3">
                  <c:v>0.11</c:v>
                </c:pt>
                <c:pt idx="4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[Book1]Sheet1!$C$7</c:f>
              <c:strCache>
                <c:ptCount val="1"/>
                <c:pt idx="0">
                  <c:v>Kootenai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3175"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[Book1]Sheet1!$A$8:$A$12</c:f>
              <c:strCache>
                <c:ptCount val="5"/>
                <c:pt idx="0">
                  <c:v>Strongly Agree</c:v>
                </c:pt>
                <c:pt idx="1">
                  <c:v>Somewhat Agree</c:v>
                </c:pt>
                <c:pt idx="2">
                  <c:v>Somewhat disagree</c:v>
                </c:pt>
                <c:pt idx="3">
                  <c:v>Strongly disagree</c:v>
                </c:pt>
                <c:pt idx="4">
                  <c:v>Don’t Know/Refused</c:v>
                </c:pt>
              </c:strCache>
            </c:strRef>
          </c:cat>
          <c:val>
            <c:numRef>
              <c:f>[Book1]Sheet1!$C$8:$C$12</c:f>
              <c:numCache>
                <c:formatCode>0%</c:formatCode>
                <c:ptCount val="5"/>
                <c:pt idx="0">
                  <c:v>0.38</c:v>
                </c:pt>
                <c:pt idx="1">
                  <c:v>0.27</c:v>
                </c:pt>
                <c:pt idx="2">
                  <c:v>0.2</c:v>
                </c:pt>
                <c:pt idx="3">
                  <c:v>0.11</c:v>
                </c:pt>
                <c:pt idx="4">
                  <c:v>0.05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4847616"/>
        <c:axId val="164849152"/>
      </c:barChart>
      <c:catAx>
        <c:axId val="164847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64849152"/>
        <c:crosses val="autoZero"/>
        <c:auto val="1"/>
        <c:lblAlgn val="ctr"/>
        <c:lblOffset val="100"/>
        <c:noMultiLvlLbl val="0"/>
      </c:catAx>
      <c:valAx>
        <c:axId val="1648491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6484761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1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[Book1]Sheet1!$B$7</c:f>
              <c:strCache>
                <c:ptCount val="1"/>
                <c:pt idx="0">
                  <c:v>Spokane, Lincoln &amp; Stevens</c:v>
                </c:pt>
              </c:strCache>
            </c:strRef>
          </c:tx>
          <c:spPr>
            <a:ln w="12700"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[Book1]Sheet1!$A$8:$A$12</c:f>
              <c:strCache>
                <c:ptCount val="5"/>
                <c:pt idx="0">
                  <c:v>Strongly Agree</c:v>
                </c:pt>
                <c:pt idx="1">
                  <c:v>Somewhat Agree</c:v>
                </c:pt>
                <c:pt idx="2">
                  <c:v>Somewhat disagree</c:v>
                </c:pt>
                <c:pt idx="3">
                  <c:v>Strongly disagree</c:v>
                </c:pt>
                <c:pt idx="4">
                  <c:v>Don’t Know/Refused</c:v>
                </c:pt>
              </c:strCache>
            </c:strRef>
          </c:cat>
          <c:val>
            <c:numRef>
              <c:f>[Book1]Sheet1!$B$8:$B$12</c:f>
              <c:numCache>
                <c:formatCode>0%</c:formatCode>
                <c:ptCount val="5"/>
                <c:pt idx="0">
                  <c:v>0.35</c:v>
                </c:pt>
                <c:pt idx="1">
                  <c:v>0.32</c:v>
                </c:pt>
                <c:pt idx="2">
                  <c:v>0.14000000000000001</c:v>
                </c:pt>
                <c:pt idx="3">
                  <c:v>0.13</c:v>
                </c:pt>
                <c:pt idx="4">
                  <c:v>0.06</c:v>
                </c:pt>
              </c:numCache>
            </c:numRef>
          </c:val>
        </c:ser>
        <c:ser>
          <c:idx val="1"/>
          <c:order val="1"/>
          <c:tx>
            <c:strRef>
              <c:f>[Book1]Sheet1!$C$7</c:f>
              <c:strCache>
                <c:ptCount val="1"/>
                <c:pt idx="0">
                  <c:v>Kootenai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[Book1]Sheet1!$A$8:$A$12</c:f>
              <c:strCache>
                <c:ptCount val="5"/>
                <c:pt idx="0">
                  <c:v>Strongly Agree</c:v>
                </c:pt>
                <c:pt idx="1">
                  <c:v>Somewhat Agree</c:v>
                </c:pt>
                <c:pt idx="2">
                  <c:v>Somewhat disagree</c:v>
                </c:pt>
                <c:pt idx="3">
                  <c:v>Strongly disagree</c:v>
                </c:pt>
                <c:pt idx="4">
                  <c:v>Don’t Know/Refused</c:v>
                </c:pt>
              </c:strCache>
            </c:strRef>
          </c:cat>
          <c:val>
            <c:numRef>
              <c:f>[Book1]Sheet1!$C$8:$C$12</c:f>
              <c:numCache>
                <c:formatCode>0%</c:formatCode>
                <c:ptCount val="5"/>
                <c:pt idx="0">
                  <c:v>0.24</c:v>
                </c:pt>
                <c:pt idx="1">
                  <c:v>0.38</c:v>
                </c:pt>
                <c:pt idx="2">
                  <c:v>0.15</c:v>
                </c:pt>
                <c:pt idx="3">
                  <c:v>0.17</c:v>
                </c:pt>
                <c:pt idx="4">
                  <c:v>7.0000000000000007E-2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6134144"/>
        <c:axId val="166135680"/>
      </c:barChart>
      <c:catAx>
        <c:axId val="166134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66135680"/>
        <c:crosses val="autoZero"/>
        <c:auto val="1"/>
        <c:lblAlgn val="ctr"/>
        <c:lblOffset val="100"/>
        <c:noMultiLvlLbl val="0"/>
      </c:catAx>
      <c:valAx>
        <c:axId val="1661356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661341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2000" dirty="0"/>
              <a:t>Q.43 When Communicating Water Quality Messages, Which Of The Following Do You Think Is Most Likely To Inspire</a:t>
            </a:r>
            <a:r>
              <a:rPr lang="en-US" sz="2000" baseline="0" dirty="0"/>
              <a:t> Change Or Willingness To Pay For Improvements?</a:t>
            </a:r>
          </a:p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1800" i="1" baseline="0" dirty="0"/>
              <a:t>(Asked of 200 respondents)</a:t>
            </a:r>
            <a:endParaRPr lang="en-US" sz="1800" i="1" dirty="0"/>
          </a:p>
        </c:rich>
      </c:tx>
      <c:layout>
        <c:manualLayout>
          <c:xMode val="edge"/>
          <c:yMode val="edge"/>
          <c:x val="0.11190362532808398"/>
          <c:y val="4.259259259259259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4176181102362205E-2"/>
          <c:y val="0.18455088947214932"/>
          <c:w val="0.83040715223097117"/>
          <c:h val="0.65891498979294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17406D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A message about how big the problem is</c:v>
                </c:pt>
                <c:pt idx="1">
                  <c:v>A message about how much progress has been made</c:v>
                </c:pt>
                <c:pt idx="2">
                  <c:v>A message about being a "green citizen"</c:v>
                </c:pt>
                <c:pt idx="3">
                  <c:v>Don't know/Refused</c:v>
                </c:pt>
                <c:pt idx="4">
                  <c:v>None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0.57999999999999996</c:v>
                </c:pt>
                <c:pt idx="1">
                  <c:v>0.26</c:v>
                </c:pt>
                <c:pt idx="2">
                  <c:v>0.09</c:v>
                </c:pt>
                <c:pt idx="3">
                  <c:v>0.04</c:v>
                </c:pt>
                <c:pt idx="4">
                  <c:v>0.04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4717824"/>
        <c:axId val="114954240"/>
      </c:barChart>
      <c:catAx>
        <c:axId val="114717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4954240"/>
        <c:crosses val="autoZero"/>
        <c:auto val="1"/>
        <c:lblAlgn val="ctr"/>
        <c:lblOffset val="100"/>
        <c:noMultiLvlLbl val="0"/>
      </c:catAx>
      <c:valAx>
        <c:axId val="114954240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4717824"/>
        <c:crosses val="autoZero"/>
        <c:crossBetween val="between"/>
      </c:valAx>
      <c:spPr>
        <a:noFill/>
        <a:ln w="0"/>
      </c:spPr>
    </c:plotArea>
    <c:plotVisOnly val="1"/>
    <c:dispBlanksAs val="gap"/>
    <c:showDLblsOverMax val="0"/>
  </c:chart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2000" dirty="0"/>
              <a:t>Q.43 When Communicating Water Quality Messages, Which Of The Following Do You Think Is Most Likely To Inspire</a:t>
            </a:r>
            <a:r>
              <a:rPr lang="en-US" sz="2000" baseline="0" dirty="0"/>
              <a:t> Change Or Willingness To Pay For Improvements?</a:t>
            </a:r>
          </a:p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1600" i="1" baseline="0" dirty="0"/>
              <a:t>(Asked of 600 respondents)</a:t>
            </a:r>
            <a:endParaRPr lang="en-US" sz="1600" i="1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DBEFF9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A message about how big the problem is</c:v>
                </c:pt>
                <c:pt idx="1">
                  <c:v>A message about how much progress has been made</c:v>
                </c:pt>
                <c:pt idx="2">
                  <c:v>A message about being a "green citizen"</c:v>
                </c:pt>
                <c:pt idx="3">
                  <c:v>Don't know/Refused</c:v>
                </c:pt>
                <c:pt idx="4">
                  <c:v>None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0.56000000000000005</c:v>
                </c:pt>
                <c:pt idx="1">
                  <c:v>0.25</c:v>
                </c:pt>
                <c:pt idx="2">
                  <c:v>0.13</c:v>
                </c:pt>
                <c:pt idx="3">
                  <c:v>0.05</c:v>
                </c:pt>
                <c:pt idx="4">
                  <c:v>0.03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5044352"/>
        <c:axId val="115047040"/>
      </c:barChart>
      <c:catAx>
        <c:axId val="115044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5047040"/>
        <c:crosses val="autoZero"/>
        <c:auto val="1"/>
        <c:lblAlgn val="ctr"/>
        <c:lblOffset val="100"/>
        <c:noMultiLvlLbl val="0"/>
      </c:catAx>
      <c:valAx>
        <c:axId val="115047040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5044352"/>
        <c:crosses val="autoZero"/>
        <c:crossBetween val="between"/>
      </c:valAx>
      <c:spPr>
        <a:noFill/>
        <a:ln w="0"/>
      </c:spPr>
    </c:plotArea>
    <c:plotVisOnly val="1"/>
    <c:dispBlanksAs val="gap"/>
    <c:showDLblsOverMax val="0"/>
  </c:chart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3200" dirty="0"/>
              <a:t>Q.7 In Which Of The Following Areas Do You Most Often Interact With The Spokane River?</a:t>
            </a:r>
          </a:p>
          <a:p>
            <a: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2400" dirty="0"/>
              <a:t>(Asked of 167</a:t>
            </a:r>
            <a:r>
              <a:rPr lang="en-US" sz="2400" baseline="0" dirty="0"/>
              <a:t> </a:t>
            </a:r>
            <a:r>
              <a:rPr lang="en-US" sz="2400" dirty="0"/>
              <a:t>respondents)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17406D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-2.3148148148148147E-3"/>
                  <c:y val="-3.63752411657714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CdA to Post Falls</c:v>
                </c:pt>
                <c:pt idx="1">
                  <c:v>Post Falls to State Line</c:v>
                </c:pt>
                <c:pt idx="2">
                  <c:v>State Line to Upriver Dam</c:v>
                </c:pt>
                <c:pt idx="3">
                  <c:v>Spokane Falls to Nine Mile Dam</c:v>
                </c:pt>
                <c:pt idx="4">
                  <c:v>Upriver Dam to Spokane Falls</c:v>
                </c:pt>
                <c:pt idx="5">
                  <c:v>Long Lake Dam to Lake Roosevelt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0.59</c:v>
                </c:pt>
                <c:pt idx="1">
                  <c:v>0.33</c:v>
                </c:pt>
                <c:pt idx="2">
                  <c:v>0.03</c:v>
                </c:pt>
                <c:pt idx="3">
                  <c:v>0.03</c:v>
                </c:pt>
                <c:pt idx="4">
                  <c:v>0.01</c:v>
                </c:pt>
                <c:pt idx="5">
                  <c:v>0.01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17406D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1.1574074074074053E-2"/>
                  <c:y val="-3.63752411657714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574074074074073E-2"/>
                  <c:y val="7.93650793650786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CdA to Post Falls</c:v>
                </c:pt>
                <c:pt idx="1">
                  <c:v>Post Falls to State Line</c:v>
                </c:pt>
                <c:pt idx="2">
                  <c:v>State Line to Upriver Dam</c:v>
                </c:pt>
                <c:pt idx="3">
                  <c:v>Spokane Falls to Nine Mile Dam</c:v>
                </c:pt>
                <c:pt idx="4">
                  <c:v>Upriver Dam to Spokane Falls</c:v>
                </c:pt>
                <c:pt idx="5">
                  <c:v>Long Lake Dam to Lake Roosevelt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0.59</c:v>
                </c:pt>
                <c:pt idx="1">
                  <c:v>0.28999999999999998</c:v>
                </c:pt>
                <c:pt idx="2">
                  <c:v>0.06</c:v>
                </c:pt>
                <c:pt idx="3">
                  <c:v>0.01</c:v>
                </c:pt>
                <c:pt idx="4">
                  <c:v>0.03</c:v>
                </c:pt>
                <c:pt idx="5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5075712"/>
        <c:axId val="115102080"/>
      </c:barChart>
      <c:catAx>
        <c:axId val="115075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5102080"/>
        <c:crosses val="autoZero"/>
        <c:auto val="1"/>
        <c:lblAlgn val="ctr"/>
        <c:lblOffset val="100"/>
        <c:noMultiLvlLbl val="0"/>
      </c:catAx>
      <c:valAx>
        <c:axId val="115102080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5075712"/>
        <c:crosses val="autoZero"/>
        <c:crossBetween val="between"/>
      </c:valAx>
      <c:spPr>
        <a:noFill/>
        <a:ln w="0"/>
      </c:spPr>
    </c:plotArea>
    <c:legend>
      <c:legendPos val="r"/>
      <c:layout>
        <c:manualLayout>
          <c:xMode val="edge"/>
          <c:yMode val="edge"/>
          <c:x val="0.8396557578740157"/>
          <c:y val="0.6392019539224264"/>
          <c:w val="6.8677575459317589E-2"/>
          <c:h val="0.10342023913677457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2000" i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3200" dirty="0"/>
              <a:t>Q.7 In Which Of The Following Areas Do You Most Often Interact With The Spokane River?</a:t>
            </a:r>
          </a:p>
          <a:p>
            <a: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2400" dirty="0"/>
              <a:t>(Asked of 465</a:t>
            </a:r>
            <a:r>
              <a:rPr lang="en-US" sz="2400" baseline="0" dirty="0"/>
              <a:t> </a:t>
            </a:r>
            <a:r>
              <a:rPr lang="en-US" sz="2400" dirty="0"/>
              <a:t>respondents)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DBEFF9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-2.3148148148148147E-3"/>
                  <c:y val="-3.63752411657714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CdA to Post Falls</c:v>
                </c:pt>
                <c:pt idx="1">
                  <c:v>Post Falls to State Line</c:v>
                </c:pt>
                <c:pt idx="2">
                  <c:v>State Line to Upriver Dam</c:v>
                </c:pt>
                <c:pt idx="3">
                  <c:v>Upriver Dam to Spokane Falls</c:v>
                </c:pt>
                <c:pt idx="4">
                  <c:v>Spokane Falls to Nine Mile Dam</c:v>
                </c:pt>
                <c:pt idx="5">
                  <c:v>Lake Spokane/Long Lake</c:v>
                </c:pt>
                <c:pt idx="6">
                  <c:v>Long Lake Dam to Lake Roosevelt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0.02</c:v>
                </c:pt>
                <c:pt idx="1">
                  <c:v>0.02</c:v>
                </c:pt>
                <c:pt idx="2">
                  <c:v>0.11</c:v>
                </c:pt>
                <c:pt idx="3">
                  <c:v>0.24</c:v>
                </c:pt>
                <c:pt idx="4">
                  <c:v>0.26</c:v>
                </c:pt>
                <c:pt idx="5">
                  <c:v>0.14000000000000001</c:v>
                </c:pt>
                <c:pt idx="6">
                  <c:v>0.21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0F6FC6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4.2075955975116198E-3"/>
                  <c:y val="3.813882532417861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3659749713606242E-3"/>
                  <c:y val="7.93647933596401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841620626151013E-3"/>
                  <c:y val="7.62776506483600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841620626151013E-3"/>
                  <c:y val="1.14416475972539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Sheet1!$A$2:$A$8</c:f>
              <c:strCache>
                <c:ptCount val="7"/>
                <c:pt idx="0">
                  <c:v>CdA to Post Falls</c:v>
                </c:pt>
                <c:pt idx="1">
                  <c:v>Post Falls to State Line</c:v>
                </c:pt>
                <c:pt idx="2">
                  <c:v>State Line to Upriver Dam</c:v>
                </c:pt>
                <c:pt idx="3">
                  <c:v>Upriver Dam to Spokane Falls</c:v>
                </c:pt>
                <c:pt idx="4">
                  <c:v>Spokane Falls to Nine Mile Dam</c:v>
                </c:pt>
                <c:pt idx="5">
                  <c:v>Lake Spokane/Long Lake</c:v>
                </c:pt>
                <c:pt idx="6">
                  <c:v>Long Lake Dam to Lake Roosevelt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0.04</c:v>
                </c:pt>
                <c:pt idx="1">
                  <c:v>0.05</c:v>
                </c:pt>
                <c:pt idx="2">
                  <c:v>0.13</c:v>
                </c:pt>
                <c:pt idx="3">
                  <c:v>0.23</c:v>
                </c:pt>
                <c:pt idx="4">
                  <c:v>0.25</c:v>
                </c:pt>
                <c:pt idx="6">
                  <c:v>0.28999999999999998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rgbClr val="DBEFF9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3"/>
              <c:layout>
                <c:manualLayout>
                  <c:x val="7.3664825046040518E-3"/>
                  <c:y val="1.90694126620899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Sheet1!$A$2:$A$8</c:f>
              <c:strCache>
                <c:ptCount val="7"/>
                <c:pt idx="0">
                  <c:v>CdA to Post Falls</c:v>
                </c:pt>
                <c:pt idx="1">
                  <c:v>Post Falls to State Line</c:v>
                </c:pt>
                <c:pt idx="2">
                  <c:v>State Line to Upriver Dam</c:v>
                </c:pt>
                <c:pt idx="3">
                  <c:v>Upriver Dam to Spokane Falls</c:v>
                </c:pt>
                <c:pt idx="4">
                  <c:v>Spokane Falls to Nine Mile Dam</c:v>
                </c:pt>
                <c:pt idx="5">
                  <c:v>Lake Spokane/Long Lake</c:v>
                </c:pt>
                <c:pt idx="6">
                  <c:v>Long Lake Dam to Lake Roosevelt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0.17</c:v>
                </c:pt>
                <c:pt idx="3">
                  <c:v>0.19</c:v>
                </c:pt>
                <c:pt idx="4">
                  <c:v>0.26</c:v>
                </c:pt>
                <c:pt idx="6">
                  <c:v>0.36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5192960"/>
        <c:axId val="115194496"/>
      </c:barChart>
      <c:catAx>
        <c:axId val="115192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5194496"/>
        <c:crosses val="autoZero"/>
        <c:auto val="1"/>
        <c:lblAlgn val="ctr"/>
        <c:lblOffset val="100"/>
        <c:noMultiLvlLbl val="0"/>
      </c:catAx>
      <c:valAx>
        <c:axId val="115194496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5192960"/>
        <c:crosses val="autoZero"/>
        <c:crossBetween val="between"/>
      </c:valAx>
      <c:spPr>
        <a:noFill/>
        <a:ln w="0"/>
      </c:spPr>
    </c:plotArea>
    <c:legend>
      <c:legendPos val="r"/>
      <c:layout>
        <c:manualLayout>
          <c:xMode val="edge"/>
          <c:yMode val="edge"/>
          <c:x val="0.74589427493438321"/>
          <c:y val="0.23053543307086619"/>
          <c:w val="6.2439058398950129E-2"/>
          <c:h val="0.14297550306211723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800" i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2000" dirty="0"/>
              <a:t>Q.14 How Important Is It To You </a:t>
            </a:r>
          </a:p>
          <a:p>
            <a: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2000" dirty="0"/>
              <a:t>That The Spokane River Be Protected </a:t>
            </a:r>
          </a:p>
          <a:p>
            <a: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2000" dirty="0" err="1"/>
              <a:t>And/Or</a:t>
            </a:r>
            <a:r>
              <a:rPr lang="en-US" sz="2000" dirty="0"/>
              <a:t> Cleaned</a:t>
            </a:r>
            <a:r>
              <a:rPr lang="en-US" sz="2000" baseline="0" dirty="0"/>
              <a:t> Up?</a:t>
            </a:r>
          </a:p>
          <a:p>
            <a: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2000" i="1" baseline="0" dirty="0"/>
              <a:t>(Asked of 600 respondents)</a:t>
            </a:r>
            <a:endParaRPr lang="en-US" sz="2000" i="1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3860236220472428E-2"/>
          <c:y val="0.31531014873140856"/>
          <c:w val="0.82726738845144354"/>
          <c:h val="0.504093904928550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DBEFF9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Very important
(3)</c:v>
                </c:pt>
                <c:pt idx="1">
                  <c:v>Somewhat important
(2)</c:v>
                </c:pt>
                <c:pt idx="2">
                  <c:v>Mostly unimportant
(1)</c:v>
                </c:pt>
                <c:pt idx="3">
                  <c:v>Not at all important
(0)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0.75</c:v>
                </c:pt>
                <c:pt idx="1">
                  <c:v>0.16</c:v>
                </c:pt>
                <c:pt idx="2">
                  <c:v>7.0000000000000007E-2</c:v>
                </c:pt>
                <c:pt idx="3">
                  <c:v>0.02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0F6FC6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Very important
(3)</c:v>
                </c:pt>
                <c:pt idx="1">
                  <c:v>Somewhat important
(2)</c:v>
                </c:pt>
                <c:pt idx="2">
                  <c:v>Mostly unimportant
(1)</c:v>
                </c:pt>
                <c:pt idx="3">
                  <c:v>Not at all important
(0)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0.76</c:v>
                </c:pt>
                <c:pt idx="1">
                  <c:v>0.2</c:v>
                </c:pt>
                <c:pt idx="2">
                  <c:v>0.02</c:v>
                </c:pt>
                <c:pt idx="3">
                  <c:v>0.01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rgbClr val="DBEFF9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Very important
(3)</c:v>
                </c:pt>
                <c:pt idx="1">
                  <c:v>Somewhat important
(2)</c:v>
                </c:pt>
                <c:pt idx="2">
                  <c:v>Mostly unimportant
(1)</c:v>
                </c:pt>
                <c:pt idx="3">
                  <c:v>Not at all important
(0)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0.78</c:v>
                </c:pt>
                <c:pt idx="1">
                  <c:v>0.18</c:v>
                </c:pt>
                <c:pt idx="2">
                  <c:v>0.01</c:v>
                </c:pt>
                <c:pt idx="3">
                  <c:v>0.01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4409856"/>
        <c:axId val="114411392"/>
      </c:barChart>
      <c:catAx>
        <c:axId val="114409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4411392"/>
        <c:crosses val="autoZero"/>
        <c:auto val="1"/>
        <c:lblAlgn val="ctr"/>
        <c:lblOffset val="100"/>
        <c:noMultiLvlLbl val="0"/>
      </c:catAx>
      <c:valAx>
        <c:axId val="114411392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4409856"/>
        <c:crosses val="autoZero"/>
        <c:crossBetween val="between"/>
      </c:valAx>
      <c:spPr>
        <a:noFill/>
        <a:ln w="0"/>
      </c:spPr>
    </c:plotArea>
    <c:legend>
      <c:legendPos val="r"/>
      <c:layout>
        <c:manualLayout>
          <c:xMode val="edge"/>
          <c:yMode val="edge"/>
          <c:x val="0.77612762467191598"/>
          <c:y val="0.32227063283756197"/>
          <c:w val="8.1164041994750663E-2"/>
          <c:h val="0.17949562554680665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800" i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r>
              <a:rPr lang="en-US" sz="2400" dirty="0"/>
              <a:t>Q.6</a:t>
            </a:r>
            <a:r>
              <a:rPr lang="en-US" sz="2400" baseline="0" dirty="0"/>
              <a:t> What Activities Best Describe How You Interact With The Spokane River?</a:t>
            </a:r>
          </a:p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r>
              <a:rPr lang="en-US" sz="1800" i="1" baseline="0" dirty="0"/>
              <a:t>(Asked of 167 respondents - multiple responses allowed)</a:t>
            </a:r>
            <a:endParaRPr lang="en-US" sz="1800" i="1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17406D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2"/>
              <c:layout>
                <c:manualLayout>
                  <c:x val="-4.4077134986225891E-3"/>
                  <c:y val="1.44352219415373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077134986225891E-3"/>
                  <c:y val="3.60880548538427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6115702479339249E-3"/>
                  <c:y val="3.60880548538427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6.6115702479338841E-3"/>
                  <c:y val="3.60880548538433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1.08264164561530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4077134986225891E-3"/>
                  <c:y val="7.217610970768642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Sheet1!$A$2:$A$10</c:f>
              <c:strCache>
                <c:ptCount val="9"/>
                <c:pt idx="0">
                  <c:v>Drives</c:v>
                </c:pt>
                <c:pt idx="1">
                  <c:v>Inner tubing</c:v>
                </c:pt>
                <c:pt idx="2">
                  <c:v>Go to beaches</c:v>
                </c:pt>
                <c:pt idx="3">
                  <c:v>Non-motorized boating</c:v>
                </c:pt>
                <c:pt idx="4">
                  <c:v>Fishing</c:v>
                </c:pt>
                <c:pt idx="5">
                  <c:v>Motorized boating</c:v>
                </c:pt>
                <c:pt idx="6">
                  <c:v>Swimming</c:v>
                </c:pt>
                <c:pt idx="7">
                  <c:v>Picnicking/scenic view</c:v>
                </c:pt>
                <c:pt idx="8">
                  <c:v>Walking, running, biking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1">
                  <c:v>0.04</c:v>
                </c:pt>
                <c:pt idx="2">
                  <c:v>0.03</c:v>
                </c:pt>
                <c:pt idx="4">
                  <c:v>0.14000000000000001</c:v>
                </c:pt>
                <c:pt idx="6">
                  <c:v>0.12</c:v>
                </c:pt>
                <c:pt idx="7">
                  <c:v>0.14000000000000001</c:v>
                </c:pt>
                <c:pt idx="8">
                  <c:v>0.37</c:v>
                </c:pt>
              </c:numCache>
            </c:numRef>
          </c:val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17406D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Drives</c:v>
                </c:pt>
                <c:pt idx="1">
                  <c:v>Inner tubing</c:v>
                </c:pt>
                <c:pt idx="2">
                  <c:v>Go to beaches</c:v>
                </c:pt>
                <c:pt idx="3">
                  <c:v>Non-motorized boating</c:v>
                </c:pt>
                <c:pt idx="4">
                  <c:v>Fishing</c:v>
                </c:pt>
                <c:pt idx="5">
                  <c:v>Motorized boating</c:v>
                </c:pt>
                <c:pt idx="6">
                  <c:v>Swimming</c:v>
                </c:pt>
                <c:pt idx="7">
                  <c:v>Picnicking/scenic view</c:v>
                </c:pt>
                <c:pt idx="8">
                  <c:v>Walking, running, biking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0.01</c:v>
                </c:pt>
                <c:pt idx="1">
                  <c:v>0.04</c:v>
                </c:pt>
                <c:pt idx="2">
                  <c:v>7.0000000000000007E-2</c:v>
                </c:pt>
                <c:pt idx="3">
                  <c:v>0.13</c:v>
                </c:pt>
                <c:pt idx="4">
                  <c:v>0.18</c:v>
                </c:pt>
                <c:pt idx="5">
                  <c:v>0.28000000000000003</c:v>
                </c:pt>
                <c:pt idx="6">
                  <c:v>0.28000000000000003</c:v>
                </c:pt>
                <c:pt idx="7">
                  <c:v>0.37</c:v>
                </c:pt>
                <c:pt idx="8">
                  <c:v>0.45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5324800"/>
        <c:axId val="115326336"/>
      </c:barChart>
      <c:catAx>
        <c:axId val="1153248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5326336"/>
        <c:crosses val="autoZero"/>
        <c:auto val="1"/>
        <c:lblAlgn val="ctr"/>
        <c:lblOffset val="100"/>
        <c:noMultiLvlLbl val="0"/>
      </c:catAx>
      <c:valAx>
        <c:axId val="115326336"/>
        <c:scaling>
          <c:orientation val="minMax"/>
        </c:scaling>
        <c:delete val="0"/>
        <c:axPos val="b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5324800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82506092725237268"/>
          <c:y val="0.6930683872849227"/>
          <c:w val="6.2439063520264397E-2"/>
          <c:h val="9.5317002041411497E-2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800" i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r>
              <a:rPr lang="en-US" sz="2400" dirty="0"/>
              <a:t>Q.6 What Activities Best Describe How You Interact With The Spokane River?</a:t>
            </a:r>
          </a:p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r>
              <a:rPr lang="en-US" sz="1800" i="1" dirty="0"/>
              <a:t>(Asked of 465 respondents - multiple responses allowed)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0F6FC6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1"/>
              <c:layout>
                <c:manualLayout>
                  <c:x val="-9.2592592592593021E-3"/>
                  <c:y val="3.96825396825382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9444444444444866E-3"/>
                  <c:y val="3.9682539682539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3148148148148147E-3"/>
                  <c:y val="3.9682539682539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9444444444444441E-3"/>
                  <c:y val="1.19047619047618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Go to beaches</c:v>
                </c:pt>
                <c:pt idx="1">
                  <c:v>Inner tubing</c:v>
                </c:pt>
                <c:pt idx="2">
                  <c:v>Non-motorized boating</c:v>
                </c:pt>
                <c:pt idx="3">
                  <c:v>Motorized boating</c:v>
                </c:pt>
                <c:pt idx="4">
                  <c:v>Swimming</c:v>
                </c:pt>
                <c:pt idx="5">
                  <c:v>Fishing</c:v>
                </c:pt>
                <c:pt idx="6">
                  <c:v>Picnicking/Scenic view</c:v>
                </c:pt>
                <c:pt idx="7">
                  <c:v>Walking, running, biking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0.06</c:v>
                </c:pt>
                <c:pt idx="4">
                  <c:v>0.14000000000000001</c:v>
                </c:pt>
                <c:pt idx="5">
                  <c:v>0.16</c:v>
                </c:pt>
                <c:pt idx="6">
                  <c:v>0.16</c:v>
                </c:pt>
                <c:pt idx="7">
                  <c:v>0.46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DBEFF9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Go to beaches</c:v>
                </c:pt>
                <c:pt idx="1">
                  <c:v>Inner tubing</c:v>
                </c:pt>
                <c:pt idx="2">
                  <c:v>Non-motorized boating</c:v>
                </c:pt>
                <c:pt idx="3">
                  <c:v>Motorized boating</c:v>
                </c:pt>
                <c:pt idx="4">
                  <c:v>Swimming</c:v>
                </c:pt>
                <c:pt idx="5">
                  <c:v>Fishing</c:v>
                </c:pt>
                <c:pt idx="6">
                  <c:v>Picnicking/Scenic view</c:v>
                </c:pt>
                <c:pt idx="7">
                  <c:v>Walking, running, biking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0.03</c:v>
                </c:pt>
                <c:pt idx="1">
                  <c:v>0.03</c:v>
                </c:pt>
                <c:pt idx="2">
                  <c:v>0.15</c:v>
                </c:pt>
                <c:pt idx="3">
                  <c:v>0.18</c:v>
                </c:pt>
                <c:pt idx="4">
                  <c:v>0.2</c:v>
                </c:pt>
                <c:pt idx="5">
                  <c:v>0.23</c:v>
                </c:pt>
                <c:pt idx="6">
                  <c:v>0.35</c:v>
                </c:pt>
                <c:pt idx="7">
                  <c:v>0.6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5931776"/>
        <c:axId val="116666752"/>
      </c:barChart>
      <c:catAx>
        <c:axId val="1159317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6666752"/>
        <c:crosses val="autoZero"/>
        <c:auto val="1"/>
        <c:lblAlgn val="ctr"/>
        <c:lblOffset val="100"/>
        <c:noMultiLvlLbl val="0"/>
      </c:catAx>
      <c:valAx>
        <c:axId val="116666752"/>
        <c:scaling>
          <c:orientation val="minMax"/>
        </c:scaling>
        <c:delete val="0"/>
        <c:axPos val="b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5931776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80422760826771655"/>
          <c:y val="0.67473505395158939"/>
          <c:w val="6.2439058398950129E-2"/>
          <c:h val="9.5317002041411497E-2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800" i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3200" dirty="0"/>
              <a:t>Q.35 Where Do You Generally Catch Fish?</a:t>
            </a:r>
          </a:p>
          <a:p>
            <a: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2400" i="1" dirty="0"/>
              <a:t>(Asked of 26 respondents)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17406D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Coeur d'Alene to Post Falls</c:v>
                </c:pt>
                <c:pt idx="1">
                  <c:v>Post Falls to State Line</c:v>
                </c:pt>
                <c:pt idx="2">
                  <c:v>State Line to Upriver Dam</c:v>
                </c:pt>
                <c:pt idx="3">
                  <c:v>Upriver Dam to Spokane Falls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0.55000000000000004</c:v>
                </c:pt>
                <c:pt idx="1">
                  <c:v>0.35</c:v>
                </c:pt>
                <c:pt idx="2">
                  <c:v>0.15</c:v>
                </c:pt>
                <c:pt idx="3">
                  <c:v>0.06</c:v>
                </c:pt>
              </c:numCache>
            </c:numRef>
          </c:val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17406D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Coeur d'Alene to Post Falls</c:v>
                </c:pt>
                <c:pt idx="1">
                  <c:v>Post Falls to State Line</c:v>
                </c:pt>
                <c:pt idx="2">
                  <c:v>State Line to Upriver Dam</c:v>
                </c:pt>
                <c:pt idx="3">
                  <c:v>Upriver Dam to Spokane Falls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0.49</c:v>
                </c:pt>
                <c:pt idx="1">
                  <c:v>0.38</c:v>
                </c:pt>
                <c:pt idx="2">
                  <c:v>0.11</c:v>
                </c:pt>
                <c:pt idx="3">
                  <c:v>0.03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6927872"/>
        <c:axId val="116941952"/>
      </c:barChart>
      <c:catAx>
        <c:axId val="116927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6941952"/>
        <c:crosses val="autoZero"/>
        <c:auto val="1"/>
        <c:lblAlgn val="ctr"/>
        <c:lblOffset val="100"/>
        <c:noMultiLvlLbl val="0"/>
      </c:catAx>
      <c:valAx>
        <c:axId val="116941952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6927872"/>
        <c:crosses val="autoZero"/>
        <c:crossBetween val="between"/>
      </c:valAx>
      <c:spPr>
        <a:noFill/>
        <a:ln w="0"/>
      </c:spPr>
    </c:plotArea>
    <c:legend>
      <c:legendPos val="r"/>
      <c:layout>
        <c:manualLayout>
          <c:xMode val="edge"/>
          <c:yMode val="edge"/>
          <c:x val="0.80943594160104992"/>
          <c:y val="0.52214698162729656"/>
          <c:w val="6.2439058398950129E-2"/>
          <c:h val="9.5317002041411497E-2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800" i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3600" dirty="0"/>
              <a:t>Q.35 Where Do You Generally Catch</a:t>
            </a:r>
            <a:r>
              <a:rPr lang="en-US" sz="3600" baseline="0" dirty="0"/>
              <a:t> Fish?</a:t>
            </a:r>
          </a:p>
          <a:p>
            <a:pPr>
              <a:defRPr sz="3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2400" i="1" baseline="0" dirty="0"/>
              <a:t>(Asked of 77 respondents)</a:t>
            </a:r>
            <a:endParaRPr lang="en-US" sz="2400" i="1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DBEFF9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Sheet1!$A$2:$A$8</c:f>
              <c:strCache>
                <c:ptCount val="7"/>
                <c:pt idx="0">
                  <c:v>Coeur d'Alene to Post Falls</c:v>
                </c:pt>
                <c:pt idx="1">
                  <c:v>Post Falls to State Line</c:v>
                </c:pt>
                <c:pt idx="2">
                  <c:v>State Line to Upriver Dam</c:v>
                </c:pt>
                <c:pt idx="3">
                  <c:v>Upriver Dam to Spokane Falls</c:v>
                </c:pt>
                <c:pt idx="4">
                  <c:v>Spokane Falls to Nine Mile Dam</c:v>
                </c:pt>
                <c:pt idx="5">
                  <c:v>Long Lake/Lake Spokane</c:v>
                </c:pt>
                <c:pt idx="6">
                  <c:v>Long Lake Dam to Lake Roosevelt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0.03</c:v>
                </c:pt>
                <c:pt idx="3">
                  <c:v>0.03</c:v>
                </c:pt>
                <c:pt idx="4">
                  <c:v>0.04</c:v>
                </c:pt>
                <c:pt idx="5">
                  <c:v>0.47</c:v>
                </c:pt>
                <c:pt idx="6">
                  <c:v>0.47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0F6FC6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Sheet1!$A$2:$A$8</c:f>
              <c:strCache>
                <c:ptCount val="7"/>
                <c:pt idx="0">
                  <c:v>Coeur d'Alene to Post Falls</c:v>
                </c:pt>
                <c:pt idx="1">
                  <c:v>Post Falls to State Line</c:v>
                </c:pt>
                <c:pt idx="2">
                  <c:v>State Line to Upriver Dam</c:v>
                </c:pt>
                <c:pt idx="3">
                  <c:v>Upriver Dam to Spokane Falls</c:v>
                </c:pt>
                <c:pt idx="4">
                  <c:v>Spokane Falls to Nine Mile Dam</c:v>
                </c:pt>
                <c:pt idx="5">
                  <c:v>Long Lake/Lake Spokane</c:v>
                </c:pt>
                <c:pt idx="6">
                  <c:v>Long Lake Dam to Lake Roosevelt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7.0000000000000007E-2</c:v>
                </c:pt>
                <c:pt idx="1">
                  <c:v>0.01</c:v>
                </c:pt>
                <c:pt idx="2">
                  <c:v>0.06</c:v>
                </c:pt>
                <c:pt idx="3">
                  <c:v>0.05</c:v>
                </c:pt>
                <c:pt idx="4">
                  <c:v>0.14000000000000001</c:v>
                </c:pt>
                <c:pt idx="6">
                  <c:v>0.59</c:v>
                </c:pt>
              </c:numCache>
            </c:numRef>
          </c:val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rgbClr val="DBEFF9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Coeur d'Alene to Post Falls</c:v>
                </c:pt>
                <c:pt idx="1">
                  <c:v>Post Falls to State Line</c:v>
                </c:pt>
                <c:pt idx="2">
                  <c:v>State Line to Upriver Dam</c:v>
                </c:pt>
                <c:pt idx="3">
                  <c:v>Upriver Dam to Spokane Falls</c:v>
                </c:pt>
                <c:pt idx="4">
                  <c:v>Spokane Falls to Nine Mile Dam</c:v>
                </c:pt>
                <c:pt idx="5">
                  <c:v>Long Lake/Lake Spokane</c:v>
                </c:pt>
                <c:pt idx="6">
                  <c:v>Long Lake Dam to Lake Roosevelt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7.0000000000000007E-2</c:v>
                </c:pt>
                <c:pt idx="3">
                  <c:v>0.09</c:v>
                </c:pt>
                <c:pt idx="4">
                  <c:v>0.16</c:v>
                </c:pt>
                <c:pt idx="6">
                  <c:v>0.69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7196672"/>
        <c:axId val="117198208"/>
      </c:barChart>
      <c:catAx>
        <c:axId val="117196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7198208"/>
        <c:crosses val="autoZero"/>
        <c:auto val="1"/>
        <c:lblAlgn val="ctr"/>
        <c:lblOffset val="100"/>
        <c:noMultiLvlLbl val="0"/>
      </c:catAx>
      <c:valAx>
        <c:axId val="117198208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7196672"/>
        <c:crosses val="autoZero"/>
        <c:crossBetween val="between"/>
      </c:valAx>
      <c:spPr>
        <a:noFill/>
        <a:ln w="0"/>
      </c:spPr>
    </c:plotArea>
    <c:legend>
      <c:legendPos val="r"/>
      <c:layout>
        <c:manualLayout>
          <c:xMode val="edge"/>
          <c:yMode val="edge"/>
          <c:x val="0.73651927493438318"/>
          <c:y val="0.20998439778361039"/>
          <c:w val="6.2439058398950129E-2"/>
          <c:h val="0.14297550306211723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800" i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600">
                <a:latin typeface="Times New Roman" pitchFamily="18" charset="0"/>
                <a:cs typeface="Times New Roman" pitchFamily="18" charset="0"/>
              </a:defRPr>
            </a:pPr>
            <a:r>
              <a:rPr lang="en-US" sz="3600" dirty="0"/>
              <a:t>Q.4 What Were The Sources Of Your Information?</a:t>
            </a:r>
          </a:p>
          <a:p>
            <a:pPr>
              <a:defRPr sz="3600">
                <a:latin typeface="Times New Roman" pitchFamily="18" charset="0"/>
                <a:cs typeface="Times New Roman" pitchFamily="18" charset="0"/>
              </a:defRPr>
            </a:pPr>
            <a:r>
              <a:rPr lang="en-US" sz="2800" i="1" dirty="0"/>
              <a:t>(Asked of 100 respondents - multiple responses allowed)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1018667979002625"/>
          <c:y val="0.25923155438903472"/>
          <c:w val="0.65814460301837274"/>
          <c:h val="0.681271653543307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17406D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0416666666666285E-3"/>
                  <c:y val="1.29629629629628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0920502092050975E-3"/>
                  <c:y val="8.392782207301720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1841004184101187E-3"/>
                  <c:y val="8.392782207301720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Sheet1!$A$2:$A$11</c:f>
              <c:strCache>
                <c:ptCount val="10"/>
                <c:pt idx="0">
                  <c:v>AP or national news wire</c:v>
                </c:pt>
                <c:pt idx="1">
                  <c:v>Inlander</c:v>
                </c:pt>
                <c:pt idx="2">
                  <c:v>Online news service</c:v>
                </c:pt>
                <c:pt idx="3">
                  <c:v>Clubs &amp; non-profits</c:v>
                </c:pt>
                <c:pt idx="4">
                  <c:v>Radio news</c:v>
                </c:pt>
                <c:pt idx="5">
                  <c:v>Post Falls Press</c:v>
                </c:pt>
                <c:pt idx="6">
                  <c:v>Word-of-mouth</c:v>
                </c:pt>
                <c:pt idx="7">
                  <c:v>The Spokesman-Review</c:v>
                </c:pt>
                <c:pt idx="8">
                  <c:v>CdA Press</c:v>
                </c:pt>
                <c:pt idx="9">
                  <c:v>Television news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0.01</c:v>
                </c:pt>
                <c:pt idx="1">
                  <c:v>0.06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0.1</c:v>
                </c:pt>
                <c:pt idx="6">
                  <c:v>0.03</c:v>
                </c:pt>
                <c:pt idx="7">
                  <c:v>0.47</c:v>
                </c:pt>
                <c:pt idx="8">
                  <c:v>0.26</c:v>
                </c:pt>
                <c:pt idx="9">
                  <c:v>0.26</c:v>
                </c:pt>
              </c:numCache>
            </c:numRef>
          </c:val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17406D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-1.0416666666666285E-3"/>
                  <c:y val="-1.29629629629629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1.85185185185186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208333333333333E-3"/>
                  <c:y val="-2.22222222222222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AP or national news wire</c:v>
                </c:pt>
                <c:pt idx="1">
                  <c:v>Inlander</c:v>
                </c:pt>
                <c:pt idx="2">
                  <c:v>Online news service</c:v>
                </c:pt>
                <c:pt idx="3">
                  <c:v>Clubs &amp; non-profits</c:v>
                </c:pt>
                <c:pt idx="4">
                  <c:v>Radio news</c:v>
                </c:pt>
                <c:pt idx="5">
                  <c:v>Post Falls Press</c:v>
                </c:pt>
                <c:pt idx="6">
                  <c:v>Word-of-mouth</c:v>
                </c:pt>
                <c:pt idx="7">
                  <c:v>The Spokesman-Review</c:v>
                </c:pt>
                <c:pt idx="8">
                  <c:v>CdA Press</c:v>
                </c:pt>
                <c:pt idx="9">
                  <c:v>Television news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0.03</c:v>
                </c:pt>
                <c:pt idx="1">
                  <c:v>0.03</c:v>
                </c:pt>
                <c:pt idx="2">
                  <c:v>0.03</c:v>
                </c:pt>
                <c:pt idx="3">
                  <c:v>0.03</c:v>
                </c:pt>
                <c:pt idx="4">
                  <c:v>0.05</c:v>
                </c:pt>
                <c:pt idx="5">
                  <c:v>7.0000000000000007E-2</c:v>
                </c:pt>
                <c:pt idx="6">
                  <c:v>0.15</c:v>
                </c:pt>
                <c:pt idx="7">
                  <c:v>0.36</c:v>
                </c:pt>
                <c:pt idx="8">
                  <c:v>0.37</c:v>
                </c:pt>
                <c:pt idx="9">
                  <c:v>0.42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7661696"/>
        <c:axId val="117663232"/>
      </c:barChart>
      <c:catAx>
        <c:axId val="1176616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7663232"/>
        <c:crosses val="autoZero"/>
        <c:auto val="1"/>
        <c:lblAlgn val="ctr"/>
        <c:lblOffset val="100"/>
        <c:noMultiLvlLbl val="0"/>
      </c:catAx>
      <c:valAx>
        <c:axId val="117663232"/>
        <c:scaling>
          <c:orientation val="minMax"/>
        </c:scaling>
        <c:delete val="0"/>
        <c:axPos val="b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7661696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75322449146981629"/>
          <c:y val="0.68573636628754742"/>
          <c:w val="9.3650508530183724E-2"/>
          <c:h val="0.13590696996208806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2000" i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>
                <a:latin typeface="Times New Roman" pitchFamily="18" charset="0"/>
                <a:cs typeface="Times New Roman" pitchFamily="18" charset="0"/>
              </a:defRPr>
            </a:pPr>
            <a:r>
              <a:rPr lang="en-US" sz="3200" dirty="0"/>
              <a:t>Q.4 What Were</a:t>
            </a:r>
            <a:r>
              <a:rPr lang="en-US" sz="3200" baseline="0" dirty="0"/>
              <a:t> The Sources Of Your Information?</a:t>
            </a:r>
          </a:p>
          <a:p>
            <a:pPr>
              <a:defRPr sz="3200">
                <a:latin typeface="Times New Roman" pitchFamily="18" charset="0"/>
                <a:cs typeface="Times New Roman" pitchFamily="18" charset="0"/>
              </a:defRPr>
            </a:pPr>
            <a:r>
              <a:rPr lang="en-US" sz="2400" i="1" baseline="0" dirty="0"/>
              <a:t>(Asked of 317 respondents - multiple responses allowed)</a:t>
            </a:r>
            <a:endParaRPr lang="en-US" sz="2400" i="1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rgbClr val="DBEFF9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Inlander</c:v>
                </c:pt>
                <c:pt idx="1">
                  <c:v>Visits to rivers and streams</c:v>
                </c:pt>
                <c:pt idx="2">
                  <c:v>Clubs &amp; non-profits</c:v>
                </c:pt>
                <c:pt idx="3">
                  <c:v>Email or social media</c:v>
                </c:pt>
                <c:pt idx="4">
                  <c:v>Clubs and non-profits</c:v>
                </c:pt>
                <c:pt idx="5">
                  <c:v>State/Local government</c:v>
                </c:pt>
                <c:pt idx="6">
                  <c:v>Online news service</c:v>
                </c:pt>
                <c:pt idx="7">
                  <c:v>Radio news</c:v>
                </c:pt>
                <c:pt idx="8">
                  <c:v>Word-of-mouth</c:v>
                </c:pt>
                <c:pt idx="9">
                  <c:v>Television news</c:v>
                </c:pt>
                <c:pt idx="10">
                  <c:v>Spokesman-Review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0.02</c:v>
                </c:pt>
                <c:pt idx="2">
                  <c:v>0.01</c:v>
                </c:pt>
                <c:pt idx="7">
                  <c:v>0.06</c:v>
                </c:pt>
                <c:pt idx="8">
                  <c:v>0.06</c:v>
                </c:pt>
                <c:pt idx="9">
                  <c:v>0.49</c:v>
                </c:pt>
                <c:pt idx="10">
                  <c:v>0.6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0F6FC6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10"/>
              <c:layout>
                <c:manualLayout>
                  <c:x val="-2.0454080589077522E-3"/>
                  <c:y val="-2.71480928464775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Sheet1!$A$2:$A$12</c:f>
              <c:strCache>
                <c:ptCount val="11"/>
                <c:pt idx="0">
                  <c:v>Inlander</c:v>
                </c:pt>
                <c:pt idx="1">
                  <c:v>Visits to rivers and streams</c:v>
                </c:pt>
                <c:pt idx="2">
                  <c:v>Clubs &amp; non-profits</c:v>
                </c:pt>
                <c:pt idx="3">
                  <c:v>Email or social media</c:v>
                </c:pt>
                <c:pt idx="4">
                  <c:v>Clubs and non-profits</c:v>
                </c:pt>
                <c:pt idx="5">
                  <c:v>State/Local government</c:v>
                </c:pt>
                <c:pt idx="6">
                  <c:v>Online news service</c:v>
                </c:pt>
                <c:pt idx="7">
                  <c:v>Radio news</c:v>
                </c:pt>
                <c:pt idx="8">
                  <c:v>Word-of-mouth</c:v>
                </c:pt>
                <c:pt idx="9">
                  <c:v>Television news</c:v>
                </c:pt>
                <c:pt idx="10">
                  <c:v>Spokesman-Review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0.03</c:v>
                </c:pt>
                <c:pt idx="2">
                  <c:v>0.01</c:v>
                </c:pt>
                <c:pt idx="6">
                  <c:v>0.01</c:v>
                </c:pt>
                <c:pt idx="7">
                  <c:v>0.09</c:v>
                </c:pt>
                <c:pt idx="8">
                  <c:v>0.09</c:v>
                </c:pt>
                <c:pt idx="9">
                  <c:v>0.37</c:v>
                </c:pt>
                <c:pt idx="10">
                  <c:v>0.56000000000000005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DBEFF9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10"/>
              <c:layout>
                <c:manualLayout>
                  <c:x val="-6.1362241767232567E-3"/>
                  <c:y val="-5.42961856929553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Sheet1!$A$2:$A$12</c:f>
              <c:strCache>
                <c:ptCount val="11"/>
                <c:pt idx="0">
                  <c:v>Inlander</c:v>
                </c:pt>
                <c:pt idx="1">
                  <c:v>Visits to rivers and streams</c:v>
                </c:pt>
                <c:pt idx="2">
                  <c:v>Clubs &amp; non-profits</c:v>
                </c:pt>
                <c:pt idx="3">
                  <c:v>Email or social media</c:v>
                </c:pt>
                <c:pt idx="4">
                  <c:v>Clubs and non-profits</c:v>
                </c:pt>
                <c:pt idx="5">
                  <c:v>State/Local government</c:v>
                </c:pt>
                <c:pt idx="6">
                  <c:v>Online news service</c:v>
                </c:pt>
                <c:pt idx="7">
                  <c:v>Radio news</c:v>
                </c:pt>
                <c:pt idx="8">
                  <c:v>Word-of-mouth</c:v>
                </c:pt>
                <c:pt idx="9">
                  <c:v>Television news</c:v>
                </c:pt>
                <c:pt idx="10">
                  <c:v>Spokesman-Review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0.02</c:v>
                </c:pt>
                <c:pt idx="1">
                  <c:v>0.02</c:v>
                </c:pt>
                <c:pt idx="2">
                  <c:v>0.03</c:v>
                </c:pt>
                <c:pt idx="3">
                  <c:v>0.03</c:v>
                </c:pt>
                <c:pt idx="4">
                  <c:v>0.03</c:v>
                </c:pt>
                <c:pt idx="5">
                  <c:v>0.03</c:v>
                </c:pt>
                <c:pt idx="6">
                  <c:v>0.05</c:v>
                </c:pt>
                <c:pt idx="7">
                  <c:v>0.06</c:v>
                </c:pt>
                <c:pt idx="8">
                  <c:v>0.13</c:v>
                </c:pt>
                <c:pt idx="9">
                  <c:v>0.49</c:v>
                </c:pt>
                <c:pt idx="10">
                  <c:v>0.51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7737728"/>
        <c:axId val="117772288"/>
      </c:barChart>
      <c:catAx>
        <c:axId val="1177377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7772288"/>
        <c:crosses val="autoZero"/>
        <c:auto val="1"/>
        <c:lblAlgn val="ctr"/>
        <c:lblOffset val="100"/>
        <c:noMultiLvlLbl val="0"/>
      </c:catAx>
      <c:valAx>
        <c:axId val="117772288"/>
        <c:scaling>
          <c:orientation val="minMax"/>
        </c:scaling>
        <c:delete val="0"/>
        <c:axPos val="b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7737728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82401927493438321"/>
          <c:y val="0.61868819170139877"/>
          <c:w val="6.2439058398950129E-2"/>
          <c:h val="0.14297552391010848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800" i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>
                <a:latin typeface="Times New Roman" pitchFamily="18" charset="0"/>
                <a:cs typeface="Times New Roman" pitchFamily="18" charset="0"/>
              </a:defRPr>
            </a:pPr>
            <a:r>
              <a:rPr lang="en-US" sz="2800"/>
              <a:t>Organization Ratings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17406D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2">
                  <c:v>State environmental agencies</c:v>
                </c:pt>
                <c:pt idx="3">
                  <c:v>Non-profit Environmental Groups</c:v>
                </c:pt>
                <c:pt idx="4">
                  <c:v>Cities and counties</c:v>
                </c:pt>
                <c:pt idx="5">
                  <c:v>State &amp; Local Health Agencies</c:v>
                </c:pt>
                <c:pt idx="6">
                  <c:v>Washington State Department of Ecology</c:v>
                </c:pt>
                <c:pt idx="7">
                  <c:v>University professors and scientists</c:v>
                </c:pt>
                <c:pt idx="8">
                  <c:v>Indian Tribes</c:v>
                </c:pt>
                <c:pt idx="9">
                  <c:v>Conservation Districts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-0.46</c:v>
                </c:pt>
                <c:pt idx="1">
                  <c:v>-0.03</c:v>
                </c:pt>
                <c:pt idx="2">
                  <c:v>0.3</c:v>
                </c:pt>
                <c:pt idx="3">
                  <c:v>0.37</c:v>
                </c:pt>
                <c:pt idx="4">
                  <c:v>0.42</c:v>
                </c:pt>
                <c:pt idx="5">
                  <c:v>0.48</c:v>
                </c:pt>
                <c:pt idx="6">
                  <c:v>0.54</c:v>
                </c:pt>
                <c:pt idx="7">
                  <c:v>0.55000000000000004</c:v>
                </c:pt>
                <c:pt idx="8">
                  <c:v>0.56999999999999995</c:v>
                </c:pt>
                <c:pt idx="9">
                  <c:v>0.84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7798400"/>
        <c:axId val="117805440"/>
      </c:barChart>
      <c:catAx>
        <c:axId val="1177984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7805440"/>
        <c:crosses val="autoZero"/>
        <c:auto val="1"/>
        <c:lblAlgn val="ctr"/>
        <c:lblOffset val="100"/>
        <c:noMultiLvlLbl val="0"/>
      </c:catAx>
      <c:valAx>
        <c:axId val="117805440"/>
        <c:scaling>
          <c:orientation val="minMax"/>
          <c:max val="2"/>
          <c:min val="-2"/>
        </c:scaling>
        <c:delete val="0"/>
        <c:axPos val="b"/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7798400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r>
              <a:rPr lang="en-US" sz="2400"/>
              <a:t>Organization Ratings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DBEFF9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1">
                  <c:v>EPA</c:v>
                </c:pt>
                <c:pt idx="2">
                  <c:v>Cities and counties</c:v>
                </c:pt>
                <c:pt idx="3">
                  <c:v>State environmental agencies</c:v>
                </c:pt>
                <c:pt idx="4">
                  <c:v>Indian Tribes</c:v>
                </c:pt>
                <c:pt idx="5">
                  <c:v>State &amp; Local Health Agencies</c:v>
                </c:pt>
                <c:pt idx="6">
                  <c:v>University professors and scientists</c:v>
                </c:pt>
                <c:pt idx="7">
                  <c:v>Washington State Department of Ecology</c:v>
                </c:pt>
                <c:pt idx="8">
                  <c:v>Non-profit Environmental Groups</c:v>
                </c:pt>
                <c:pt idx="9">
                  <c:v>Conservation Districts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-0.76</c:v>
                </c:pt>
                <c:pt idx="1">
                  <c:v>0.31</c:v>
                </c:pt>
                <c:pt idx="2">
                  <c:v>0.32</c:v>
                </c:pt>
                <c:pt idx="3">
                  <c:v>0.46</c:v>
                </c:pt>
                <c:pt idx="4">
                  <c:v>0.6</c:v>
                </c:pt>
                <c:pt idx="5">
                  <c:v>0.63</c:v>
                </c:pt>
                <c:pt idx="6">
                  <c:v>0.65</c:v>
                </c:pt>
                <c:pt idx="7">
                  <c:v>0.66</c:v>
                </c:pt>
                <c:pt idx="8">
                  <c:v>0.75</c:v>
                </c:pt>
                <c:pt idx="9">
                  <c:v>0.96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9129216"/>
        <c:axId val="119132160"/>
      </c:barChart>
      <c:catAx>
        <c:axId val="1191292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9132160"/>
        <c:crosses val="autoZero"/>
        <c:auto val="1"/>
        <c:lblAlgn val="ctr"/>
        <c:lblOffset val="100"/>
        <c:noMultiLvlLbl val="0"/>
      </c:catAx>
      <c:valAx>
        <c:axId val="119132160"/>
        <c:scaling>
          <c:orientation val="minMax"/>
          <c:max val="2"/>
          <c:min val="-2"/>
        </c:scaling>
        <c:delete val="0"/>
        <c:axPos val="b"/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19129216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3200" dirty="0"/>
              <a:t>Q.8 How Would You Describe The </a:t>
            </a:r>
          </a:p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3200" dirty="0"/>
              <a:t>Water Quality In The Spokane River?</a:t>
            </a:r>
          </a:p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2400" i="1" dirty="0"/>
              <a:t>(Asked of 200 respondents)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17406D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Excellent 
(5)</c:v>
                </c:pt>
                <c:pt idx="1">
                  <c:v>Pretty good 
(4)</c:v>
                </c:pt>
                <c:pt idx="2">
                  <c:v>Average 
(3)</c:v>
                </c:pt>
                <c:pt idx="3">
                  <c:v>Not so good 
(2)</c:v>
                </c:pt>
                <c:pt idx="4">
                  <c:v>Poor 
(1)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0.1</c:v>
                </c:pt>
                <c:pt idx="1">
                  <c:v>0.45</c:v>
                </c:pt>
                <c:pt idx="2">
                  <c:v>0.25</c:v>
                </c:pt>
                <c:pt idx="3">
                  <c:v>0.08</c:v>
                </c:pt>
                <c:pt idx="4">
                  <c:v>0.04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17406D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Excellent 
(5)</c:v>
                </c:pt>
                <c:pt idx="1">
                  <c:v>Pretty good 
(4)</c:v>
                </c:pt>
                <c:pt idx="2">
                  <c:v>Average 
(3)</c:v>
                </c:pt>
                <c:pt idx="3">
                  <c:v>Not so good 
(2)</c:v>
                </c:pt>
                <c:pt idx="4">
                  <c:v>Poor 
(1)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0.1</c:v>
                </c:pt>
                <c:pt idx="1">
                  <c:v>0.45</c:v>
                </c:pt>
                <c:pt idx="2">
                  <c:v>0.18</c:v>
                </c:pt>
                <c:pt idx="3">
                  <c:v>0.1</c:v>
                </c:pt>
                <c:pt idx="4">
                  <c:v>0.06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3513600"/>
        <c:axId val="73527680"/>
      </c:barChart>
      <c:catAx>
        <c:axId val="73513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3527680"/>
        <c:crosses val="autoZero"/>
        <c:auto val="1"/>
        <c:lblAlgn val="ctr"/>
        <c:lblOffset val="100"/>
        <c:noMultiLvlLbl val="0"/>
      </c:catAx>
      <c:valAx>
        <c:axId val="73527680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3513600"/>
        <c:crosses val="autoZero"/>
        <c:crossBetween val="between"/>
      </c:valAx>
      <c:spPr>
        <a:noFill/>
        <a:ln w="0"/>
      </c:spPr>
    </c:plotArea>
    <c:legend>
      <c:legendPos val="r"/>
      <c:layout>
        <c:manualLayout>
          <c:xMode val="edge"/>
          <c:yMode val="edge"/>
          <c:x val="0.77300262467191605"/>
          <c:y val="0.31441353164187807"/>
          <c:w val="8.1164041994750663E-2"/>
          <c:h val="0.11966375036453776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800" i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3200" dirty="0"/>
              <a:t>Q.8 How Would You Describe The </a:t>
            </a:r>
          </a:p>
          <a:p>
            <a: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3200" dirty="0"/>
              <a:t>Water Quality In The Spokane River?</a:t>
            </a:r>
          </a:p>
          <a:p>
            <a: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2400" i="1" dirty="0"/>
              <a:t>(Asked of 600 respondents)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DBEFF9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Excellent 
(5)</c:v>
                </c:pt>
                <c:pt idx="1">
                  <c:v>Pretty good 
(4)</c:v>
                </c:pt>
                <c:pt idx="2">
                  <c:v>Average 
(3)</c:v>
                </c:pt>
                <c:pt idx="3">
                  <c:v>Not so good 
(2)</c:v>
                </c:pt>
                <c:pt idx="4">
                  <c:v>Poor 
(1)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7.0000000000000007E-2</c:v>
                </c:pt>
                <c:pt idx="1">
                  <c:v>0.3</c:v>
                </c:pt>
                <c:pt idx="2">
                  <c:v>0.34</c:v>
                </c:pt>
                <c:pt idx="3">
                  <c:v>0.15</c:v>
                </c:pt>
                <c:pt idx="4">
                  <c:v>0.08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0F6FC6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Excellent 
(5)</c:v>
                </c:pt>
                <c:pt idx="1">
                  <c:v>Pretty good 
(4)</c:v>
                </c:pt>
                <c:pt idx="2">
                  <c:v>Average 
(3)</c:v>
                </c:pt>
                <c:pt idx="3">
                  <c:v>Not so good 
(2)</c:v>
                </c:pt>
                <c:pt idx="4">
                  <c:v>Poor 
(1)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0.06</c:v>
                </c:pt>
                <c:pt idx="1">
                  <c:v>0.22</c:v>
                </c:pt>
                <c:pt idx="2">
                  <c:v>0.3</c:v>
                </c:pt>
                <c:pt idx="3">
                  <c:v>0.16</c:v>
                </c:pt>
                <c:pt idx="4">
                  <c:v>0.13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rgbClr val="DBEFF9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Excellent 
(5)</c:v>
                </c:pt>
                <c:pt idx="1">
                  <c:v>Pretty good 
(4)</c:v>
                </c:pt>
                <c:pt idx="2">
                  <c:v>Average 
(3)</c:v>
                </c:pt>
                <c:pt idx="3">
                  <c:v>Not so good 
(2)</c:v>
                </c:pt>
                <c:pt idx="4">
                  <c:v>Poor 
(1)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0.03</c:v>
                </c:pt>
                <c:pt idx="1">
                  <c:v>0.2</c:v>
                </c:pt>
                <c:pt idx="2">
                  <c:v>0.33</c:v>
                </c:pt>
                <c:pt idx="3">
                  <c:v>0.19</c:v>
                </c:pt>
                <c:pt idx="4">
                  <c:v>0.15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8155648"/>
        <c:axId val="88157184"/>
      </c:barChart>
      <c:catAx>
        <c:axId val="88155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8157184"/>
        <c:crosses val="autoZero"/>
        <c:auto val="1"/>
        <c:lblAlgn val="ctr"/>
        <c:lblOffset val="100"/>
        <c:noMultiLvlLbl val="0"/>
      </c:catAx>
      <c:valAx>
        <c:axId val="88157184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8155648"/>
        <c:crosses val="autoZero"/>
        <c:crossBetween val="between"/>
      </c:valAx>
      <c:spPr>
        <a:noFill/>
        <a:ln w="0"/>
      </c:spPr>
    </c:plotArea>
    <c:legend>
      <c:legendPos val="r"/>
      <c:layout>
        <c:manualLayout>
          <c:xMode val="edge"/>
          <c:yMode val="edge"/>
          <c:x val="0.79071095800524938"/>
          <c:y val="0.19005307669874599"/>
          <c:w val="8.1164041994750663E-2"/>
          <c:h val="0.17949562554680665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800" i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>
                <a:latin typeface="Times New Roman" pitchFamily="18" charset="0"/>
                <a:cs typeface="Times New Roman" pitchFamily="18" charset="0"/>
              </a:defRPr>
            </a:pPr>
            <a:r>
              <a:rPr lang="en-US" sz="2000" dirty="0"/>
              <a:t>Q.13 What Are The Major Sources Of Pollution</a:t>
            </a:r>
            <a:r>
              <a:rPr lang="en-US" sz="2000" baseline="0" dirty="0"/>
              <a:t> In The Spokane River?</a:t>
            </a:r>
          </a:p>
          <a:p>
            <a:pPr>
              <a:defRPr sz="2800">
                <a:latin typeface="Times New Roman" pitchFamily="18" charset="0"/>
                <a:cs typeface="Times New Roman" pitchFamily="18" charset="0"/>
              </a:defRPr>
            </a:pPr>
            <a:r>
              <a:rPr lang="en-US" sz="2000" i="1" baseline="0" dirty="0"/>
              <a:t>(Asked of 200 respondents - multiple responses allowed</a:t>
            </a:r>
            <a:r>
              <a:rPr lang="en-US" sz="2000" i="1" baseline="0" dirty="0" smtClean="0"/>
              <a:t>)</a:t>
            </a:r>
          </a:p>
          <a:p>
            <a:pPr>
              <a:defRPr sz="2800">
                <a:latin typeface="Times New Roman" pitchFamily="18" charset="0"/>
                <a:cs typeface="Times New Roman" pitchFamily="18" charset="0"/>
              </a:defRPr>
            </a:pPr>
            <a:endParaRPr lang="en-US" sz="2400" i="1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17406D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Leaking septic systems/Drainfields</c:v>
                </c:pt>
                <c:pt idx="1">
                  <c:v>Boats leaking fuel/oil</c:v>
                </c:pt>
                <c:pt idx="2">
                  <c:v>Animal waste</c:v>
                </c:pt>
                <c:pt idx="3">
                  <c:v>Storm water</c:v>
                </c:pt>
                <c:pt idx="4">
                  <c:v>Pollution from pet waste</c:v>
                </c:pt>
                <c:pt idx="5">
                  <c:v>Erosion/Sediment</c:v>
                </c:pt>
                <c:pt idx="6">
                  <c:v>Phosphorus</c:v>
                </c:pt>
                <c:pt idx="7">
                  <c:v>Pollution from industry</c:v>
                </c:pt>
                <c:pt idx="8">
                  <c:v>Litter</c:v>
                </c:pt>
                <c:pt idx="9">
                  <c:v>Household hazardous waste</c:v>
                </c:pt>
                <c:pt idx="10">
                  <c:v>Sewage spills/Releases/CSO</c:v>
                </c:pt>
                <c:pt idx="11">
                  <c:v>Mining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0.03</c:v>
                </c:pt>
                <c:pt idx="1">
                  <c:v>0.04</c:v>
                </c:pt>
                <c:pt idx="2">
                  <c:v>0.06</c:v>
                </c:pt>
                <c:pt idx="3">
                  <c:v>0.06</c:v>
                </c:pt>
                <c:pt idx="4">
                  <c:v>0.06</c:v>
                </c:pt>
                <c:pt idx="5">
                  <c:v>7.0000000000000007E-2</c:v>
                </c:pt>
                <c:pt idx="6">
                  <c:v>0.1</c:v>
                </c:pt>
                <c:pt idx="7">
                  <c:v>0.14000000000000001</c:v>
                </c:pt>
                <c:pt idx="8">
                  <c:v>0.15</c:v>
                </c:pt>
                <c:pt idx="9">
                  <c:v>0.16</c:v>
                </c:pt>
                <c:pt idx="10">
                  <c:v>0.21</c:v>
                </c:pt>
                <c:pt idx="11">
                  <c:v>0.22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8203264"/>
        <c:axId val="88205952"/>
      </c:barChart>
      <c:catAx>
        <c:axId val="882032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8205952"/>
        <c:crosses val="autoZero"/>
        <c:auto val="1"/>
        <c:lblAlgn val="ctr"/>
        <c:lblOffset val="100"/>
        <c:noMultiLvlLbl val="0"/>
      </c:catAx>
      <c:valAx>
        <c:axId val="88205952"/>
        <c:scaling>
          <c:orientation val="minMax"/>
        </c:scaling>
        <c:delete val="0"/>
        <c:axPos val="b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8203264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>
                <a:latin typeface="Times New Roman" pitchFamily="18" charset="0"/>
                <a:cs typeface="Times New Roman" pitchFamily="18" charset="0"/>
              </a:defRPr>
            </a:pPr>
            <a:r>
              <a:rPr lang="en-US" sz="2000" dirty="0"/>
              <a:t>Q.13 What Are The Major Sources Of Pollution</a:t>
            </a:r>
            <a:r>
              <a:rPr lang="en-US" sz="2000" baseline="0" dirty="0"/>
              <a:t> In The Spokane River?</a:t>
            </a:r>
          </a:p>
          <a:p>
            <a:pPr>
              <a:defRPr sz="3200">
                <a:latin typeface="Times New Roman" pitchFamily="18" charset="0"/>
                <a:cs typeface="Times New Roman" pitchFamily="18" charset="0"/>
              </a:defRPr>
            </a:pPr>
            <a:r>
              <a:rPr lang="en-US" sz="2000" i="1" baseline="0" dirty="0"/>
              <a:t>(Asked of 600 respondents - multiple responses allowed</a:t>
            </a:r>
            <a:r>
              <a:rPr lang="en-US" sz="2000" i="1" baseline="0" dirty="0" smtClean="0"/>
              <a:t>)</a:t>
            </a:r>
          </a:p>
          <a:p>
            <a:pPr>
              <a:defRPr sz="3200">
                <a:latin typeface="Times New Roman" pitchFamily="18" charset="0"/>
                <a:cs typeface="Times New Roman" pitchFamily="18" charset="0"/>
              </a:defRPr>
            </a:pPr>
            <a:endParaRPr lang="en-US" sz="2000" i="1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DBEFF9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Don't know/Refused</c:v>
                </c:pt>
                <c:pt idx="1">
                  <c:v>Animal waste</c:v>
                </c:pt>
                <c:pt idx="2">
                  <c:v>Leaking septic systems/Drainfields</c:v>
                </c:pt>
                <c:pt idx="3">
                  <c:v>Boats leaking fuel/oil</c:v>
                </c:pt>
                <c:pt idx="4">
                  <c:v>Pollution from pet waste</c:v>
                </c:pt>
                <c:pt idx="5">
                  <c:v>Phosphorus</c:v>
                </c:pt>
                <c:pt idx="6">
                  <c:v>Erosion/Sediment</c:v>
                </c:pt>
                <c:pt idx="7">
                  <c:v>Litter</c:v>
                </c:pt>
                <c:pt idx="8">
                  <c:v>Stormwater</c:v>
                </c:pt>
                <c:pt idx="9">
                  <c:v>Household hazardous waste</c:v>
                </c:pt>
                <c:pt idx="10">
                  <c:v>Mining</c:v>
                </c:pt>
                <c:pt idx="11">
                  <c:v>Sewage spills/Releases/CSO</c:v>
                </c:pt>
                <c:pt idx="12">
                  <c:v>Pollution from industry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0.15</c:v>
                </c:pt>
                <c:pt idx="1">
                  <c:v>0.02</c:v>
                </c:pt>
                <c:pt idx="2">
                  <c:v>0.04</c:v>
                </c:pt>
                <c:pt idx="3">
                  <c:v>0.04</c:v>
                </c:pt>
                <c:pt idx="4">
                  <c:v>0.04</c:v>
                </c:pt>
                <c:pt idx="5">
                  <c:v>0.08</c:v>
                </c:pt>
                <c:pt idx="6">
                  <c:v>0.09</c:v>
                </c:pt>
                <c:pt idx="7">
                  <c:v>0.11</c:v>
                </c:pt>
                <c:pt idx="8">
                  <c:v>0.12</c:v>
                </c:pt>
                <c:pt idx="9">
                  <c:v>0.17</c:v>
                </c:pt>
                <c:pt idx="10">
                  <c:v>0.25</c:v>
                </c:pt>
                <c:pt idx="11">
                  <c:v>0.31</c:v>
                </c:pt>
                <c:pt idx="12">
                  <c:v>0.32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8234624"/>
        <c:axId val="88258048"/>
      </c:barChart>
      <c:catAx>
        <c:axId val="882346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8258048"/>
        <c:crosses val="autoZero"/>
        <c:auto val="1"/>
        <c:lblAlgn val="ctr"/>
        <c:lblOffset val="100"/>
        <c:noMultiLvlLbl val="0"/>
      </c:catAx>
      <c:valAx>
        <c:axId val="88258048"/>
        <c:scaling>
          <c:orientation val="minMax"/>
        </c:scaling>
        <c:delete val="0"/>
        <c:axPos val="b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8234624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r>
              <a:rPr lang="en-US" dirty="0"/>
              <a:t>Q.2 What Were The Major Subjects You Recall?</a:t>
            </a:r>
          </a:p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r>
              <a:rPr lang="en-US" sz="1000" i="1" dirty="0"/>
              <a:t>(Asked</a:t>
            </a:r>
            <a:r>
              <a:rPr lang="en-US" sz="1000" i="1" baseline="0" dirty="0"/>
              <a:t> of 100 respondents - multiple </a:t>
            </a:r>
            <a:r>
              <a:rPr lang="en-US" sz="1000" i="1" baseline="0" dirty="0" err="1"/>
              <a:t>respones</a:t>
            </a:r>
            <a:r>
              <a:rPr lang="en-US" sz="1000" i="1" baseline="0" dirty="0"/>
              <a:t> allowed</a:t>
            </a:r>
            <a:r>
              <a:rPr lang="en-US" sz="1000" i="1" baseline="0" dirty="0" smtClean="0"/>
              <a:t>)</a:t>
            </a:r>
          </a:p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en-US" sz="1000" i="1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17406D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1.2272448353446513E-2"/>
                  <c:y val="5.4879721942741487E-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6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215871078091103E-2"/>
                      <c:h val="2.7073996158419465E-2"/>
                    </c:manualLayout>
                  </c15:layout>
                </c:ext>
              </c:extLst>
            </c:dLbl>
            <c:dLbl>
              <c:idx val="13"/>
              <c:layout>
                <c:manualLayout>
                  <c:x val="-1.0227040294538761E-2"/>
                  <c:y val="3.658648129516143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-4.0908161178155791E-3"/>
                  <c:y val="1.8293240647580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6.1362241767232567E-3"/>
                  <c:y val="3.658648129516143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0"/>
              <c:layout>
                <c:manualLayout>
                  <c:x val="-2.0454080589077522E-3"/>
                  <c:y val="5.48797219427421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Sheet1!$A$2:$A$22</c:f>
              <c:strCache>
                <c:ptCount val="21"/>
                <c:pt idx="0">
                  <c:v>Mandatory/Voluntary water conservation</c:v>
                </c:pt>
                <c:pt idx="1">
                  <c:v>Stormwater</c:v>
                </c:pt>
                <c:pt idx="2">
                  <c:v>Erosion</c:v>
                </c:pt>
                <c:pt idx="3">
                  <c:v>Railroad</c:v>
                </c:pt>
                <c:pt idx="4">
                  <c:v>Fish consumption advisory</c:v>
                </c:pt>
                <c:pt idx="5">
                  <c:v>Aquifer</c:v>
                </c:pt>
                <c:pt idx="6">
                  <c:v>Minimum in-stream flows/Water rights</c:v>
                </c:pt>
                <c:pt idx="7">
                  <c:v>Fishing</c:v>
                </c:pt>
                <c:pt idx="8">
                  <c:v>Development along river</c:v>
                </c:pt>
                <c:pt idx="9">
                  <c:v>General water quality</c:v>
                </c:pt>
                <c:pt idx="10">
                  <c:v>Phosphate dishwater detergent ban</c:v>
                </c:pt>
                <c:pt idx="11">
                  <c:v>CdA/PF/H Wastewater Treatment Plants</c:v>
                </c:pt>
                <c:pt idx="12">
                  <c:v>Sewer overflow/Spill</c:v>
                </c:pt>
                <c:pt idx="13">
                  <c:v>Heavy metals or PCB clean up</c:v>
                </c:pt>
                <c:pt idx="14">
                  <c:v>Plane crash</c:v>
                </c:pt>
                <c:pt idx="15">
                  <c:v>Flooding/High river flows</c:v>
                </c:pt>
                <c:pt idx="16">
                  <c:v>Clean-up</c:v>
                </c:pt>
                <c:pt idx="17">
                  <c:v>Low water levels</c:v>
                </c:pt>
                <c:pt idx="18">
                  <c:v>Pollution (non-specific)</c:v>
                </c:pt>
                <c:pt idx="19">
                  <c:v>Avista dam operations</c:v>
                </c:pt>
                <c:pt idx="20">
                  <c:v>Recreation</c:v>
                </c:pt>
              </c:strCache>
            </c:strRef>
          </c:cat>
          <c:val>
            <c:numRef>
              <c:f>Sheet1!$C$2:$C$22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0.16</c:v>
                </c:pt>
                <c:pt idx="10">
                  <c:v>7.0000000000000007E-2</c:v>
                </c:pt>
                <c:pt idx="11">
                  <c:v>0.03</c:v>
                </c:pt>
                <c:pt idx="12">
                  <c:v>0.08</c:v>
                </c:pt>
                <c:pt idx="13">
                  <c:v>0.05</c:v>
                </c:pt>
                <c:pt idx="14">
                  <c:v>0</c:v>
                </c:pt>
                <c:pt idx="15">
                  <c:v>0.06</c:v>
                </c:pt>
                <c:pt idx="16">
                  <c:v>0.13</c:v>
                </c:pt>
                <c:pt idx="17">
                  <c:v>0</c:v>
                </c:pt>
                <c:pt idx="18">
                  <c:v>0</c:v>
                </c:pt>
                <c:pt idx="19">
                  <c:v>0.15</c:v>
                </c:pt>
                <c:pt idx="20">
                  <c:v>0.03</c:v>
                </c:pt>
              </c:numCache>
            </c:numRef>
          </c:val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17406D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9"/>
              <c:layout>
                <c:manualLayout>
                  <c:x val="-6.1362241767232567E-3"/>
                  <c:y val="-5.48797219427421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8.1816322356310089E-3"/>
                  <c:y val="-3.658648129516143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8.1816322356310089E-3"/>
                  <c:y val="-5.48797219427421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6.1362241767232567E-3"/>
                  <c:y val="-5.48797219427421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>
                <c:manualLayout>
                  <c:x val="-7.2916666666667431E-3"/>
                  <c:y val="1.09759443885484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layout>
                <c:manualLayout>
                  <c:x val="-1.0416666666666667E-3"/>
                  <c:y val="-1.28052684533065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Sheet1!$A$2:$A$22</c:f>
              <c:strCache>
                <c:ptCount val="21"/>
                <c:pt idx="0">
                  <c:v>Mandatory/Voluntary water conservation</c:v>
                </c:pt>
                <c:pt idx="1">
                  <c:v>Stormwater</c:v>
                </c:pt>
                <c:pt idx="2">
                  <c:v>Erosion</c:v>
                </c:pt>
                <c:pt idx="3">
                  <c:v>Railroad</c:v>
                </c:pt>
                <c:pt idx="4">
                  <c:v>Fish consumption advisory</c:v>
                </c:pt>
                <c:pt idx="5">
                  <c:v>Aquifer</c:v>
                </c:pt>
                <c:pt idx="6">
                  <c:v>Minimum in-stream flows/Water rights</c:v>
                </c:pt>
                <c:pt idx="7">
                  <c:v>Fishing</c:v>
                </c:pt>
                <c:pt idx="8">
                  <c:v>Development along river</c:v>
                </c:pt>
                <c:pt idx="9">
                  <c:v>General water quality</c:v>
                </c:pt>
                <c:pt idx="10">
                  <c:v>Phosphate dishwater detergent ban</c:v>
                </c:pt>
                <c:pt idx="11">
                  <c:v>CdA/PF/H Wastewater Treatment Plants</c:v>
                </c:pt>
                <c:pt idx="12">
                  <c:v>Sewer overflow/Spill</c:v>
                </c:pt>
                <c:pt idx="13">
                  <c:v>Heavy metals or PCB clean up</c:v>
                </c:pt>
                <c:pt idx="14">
                  <c:v>Plane crash</c:v>
                </c:pt>
                <c:pt idx="15">
                  <c:v>Flooding/High river flows</c:v>
                </c:pt>
                <c:pt idx="16">
                  <c:v>Clean-up</c:v>
                </c:pt>
                <c:pt idx="17">
                  <c:v>Low water levels</c:v>
                </c:pt>
                <c:pt idx="18">
                  <c:v>Pollution (non-specific)</c:v>
                </c:pt>
                <c:pt idx="19">
                  <c:v>Avista dam operations</c:v>
                </c:pt>
                <c:pt idx="20">
                  <c:v>Recreation</c:v>
                </c:pt>
              </c:strCache>
            </c:str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0.01</c:v>
                </c:pt>
                <c:pt idx="1">
                  <c:v>0.01</c:v>
                </c:pt>
                <c:pt idx="2">
                  <c:v>0.01</c:v>
                </c:pt>
                <c:pt idx="3">
                  <c:v>0.01</c:v>
                </c:pt>
                <c:pt idx="4">
                  <c:v>0.01</c:v>
                </c:pt>
                <c:pt idx="5">
                  <c:v>0.02</c:v>
                </c:pt>
                <c:pt idx="6">
                  <c:v>0.02</c:v>
                </c:pt>
                <c:pt idx="7">
                  <c:v>0.02</c:v>
                </c:pt>
                <c:pt idx="8">
                  <c:v>0.03</c:v>
                </c:pt>
                <c:pt idx="9">
                  <c:v>0.03</c:v>
                </c:pt>
                <c:pt idx="10">
                  <c:v>0.04</c:v>
                </c:pt>
                <c:pt idx="11">
                  <c:v>0.04</c:v>
                </c:pt>
                <c:pt idx="12">
                  <c:v>0.04</c:v>
                </c:pt>
                <c:pt idx="13">
                  <c:v>0.06</c:v>
                </c:pt>
                <c:pt idx="14">
                  <c:v>7.0000000000000007E-2</c:v>
                </c:pt>
                <c:pt idx="15">
                  <c:v>0.09</c:v>
                </c:pt>
                <c:pt idx="16">
                  <c:v>0.09</c:v>
                </c:pt>
                <c:pt idx="17">
                  <c:v>0.09</c:v>
                </c:pt>
                <c:pt idx="18">
                  <c:v>0.15</c:v>
                </c:pt>
                <c:pt idx="19">
                  <c:v>0.16</c:v>
                </c:pt>
                <c:pt idx="20">
                  <c:v>0.2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8606208"/>
        <c:axId val="88607744"/>
      </c:barChart>
      <c:catAx>
        <c:axId val="886062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8607744"/>
        <c:crosses val="autoZero"/>
        <c:auto val="1"/>
        <c:lblAlgn val="ctr"/>
        <c:lblOffset val="100"/>
        <c:noMultiLvlLbl val="0"/>
      </c:catAx>
      <c:valAx>
        <c:axId val="88607744"/>
        <c:scaling>
          <c:orientation val="minMax"/>
        </c:scaling>
        <c:delete val="0"/>
        <c:axPos val="b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8606208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76364115813648292"/>
          <c:y val="0.69666162762308148"/>
          <c:w val="9.3650508530183724E-2"/>
          <c:h val="0.13425366098880007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2000" i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Q.2 What Were The Major Subjects You Recall?</a:t>
            </a:r>
          </a:p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(Asked of 317 respondents - multiple responses allowed)</a:t>
            </a:r>
          </a:p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rgbClr val="DBEFF9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Sheet1!$A$2:$A$17</c:f>
              <c:strCache>
                <c:ptCount val="16"/>
                <c:pt idx="0">
                  <c:v>Avista dam operations</c:v>
                </c:pt>
                <c:pt idx="1">
                  <c:v>Spokane Wastewater Treatment Plant</c:v>
                </c:pt>
                <c:pt idx="2">
                  <c:v>Minimum in-stream flows/Water rights</c:v>
                </c:pt>
                <c:pt idx="3">
                  <c:v>Aquifer</c:v>
                </c:pt>
                <c:pt idx="4">
                  <c:v>PCB TMDL or cleanup plan</c:v>
                </c:pt>
                <c:pt idx="5">
                  <c:v>Heavy metals or PCB clean up</c:v>
                </c:pt>
                <c:pt idx="6">
                  <c:v>Phosphate dishwater detergent ban</c:v>
                </c:pt>
                <c:pt idx="7">
                  <c:v>Fish consumption advisory</c:v>
                </c:pt>
                <c:pt idx="8">
                  <c:v>Stormwater</c:v>
                </c:pt>
                <c:pt idx="9">
                  <c:v>General water quality</c:v>
                </c:pt>
                <c:pt idx="10">
                  <c:v>Low water levels</c:v>
                </c:pt>
                <c:pt idx="11">
                  <c:v>Clean-up</c:v>
                </c:pt>
                <c:pt idx="12">
                  <c:v>Flooding/High river flows</c:v>
                </c:pt>
                <c:pt idx="13">
                  <c:v>Recreation</c:v>
                </c:pt>
                <c:pt idx="14">
                  <c:v>Plane crash</c:v>
                </c:pt>
                <c:pt idx="15">
                  <c:v>Pollution (non-specific)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3">
                  <c:v>0.06</c:v>
                </c:pt>
                <c:pt idx="5">
                  <c:v>0.14000000000000001</c:v>
                </c:pt>
                <c:pt idx="6">
                  <c:v>0.02</c:v>
                </c:pt>
                <c:pt idx="7">
                  <c:v>0.05</c:v>
                </c:pt>
                <c:pt idx="9">
                  <c:v>0.24</c:v>
                </c:pt>
                <c:pt idx="11">
                  <c:v>0.02</c:v>
                </c:pt>
                <c:pt idx="13">
                  <c:v>0.03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0F6FC6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5"/>
              <c:layout>
                <c:manualLayout>
                  <c:x val="-8.1900081900081901E-3"/>
                  <c:y val="-6.6137566137566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0475020475020475E-3"/>
                  <c:y val="-8.81834215167548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Sheet1!$A$2:$A$17</c:f>
              <c:strCache>
                <c:ptCount val="16"/>
                <c:pt idx="0">
                  <c:v>Avista dam operations</c:v>
                </c:pt>
                <c:pt idx="1">
                  <c:v>Spokane Wastewater Treatment Plant</c:v>
                </c:pt>
                <c:pt idx="2">
                  <c:v>Minimum in-stream flows/Water rights</c:v>
                </c:pt>
                <c:pt idx="3">
                  <c:v>Aquifer</c:v>
                </c:pt>
                <c:pt idx="4">
                  <c:v>PCB TMDL or cleanup plan</c:v>
                </c:pt>
                <c:pt idx="5">
                  <c:v>Heavy metals or PCB clean up</c:v>
                </c:pt>
                <c:pt idx="6">
                  <c:v>Phosphate dishwater detergent ban</c:v>
                </c:pt>
                <c:pt idx="7">
                  <c:v>Fish consumption advisory</c:v>
                </c:pt>
                <c:pt idx="8">
                  <c:v>Stormwater</c:v>
                </c:pt>
                <c:pt idx="9">
                  <c:v>General water quality</c:v>
                </c:pt>
                <c:pt idx="10">
                  <c:v>Low water levels</c:v>
                </c:pt>
                <c:pt idx="11">
                  <c:v>Clean-up</c:v>
                </c:pt>
                <c:pt idx="12">
                  <c:v>Flooding/High river flows</c:v>
                </c:pt>
                <c:pt idx="13">
                  <c:v>Recreation</c:v>
                </c:pt>
                <c:pt idx="14">
                  <c:v>Plane crash</c:v>
                </c:pt>
                <c:pt idx="15">
                  <c:v>Pollution (non-specific)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16"/>
                <c:pt idx="3">
                  <c:v>0.09</c:v>
                </c:pt>
                <c:pt idx="5">
                  <c:v>0.11</c:v>
                </c:pt>
                <c:pt idx="6">
                  <c:v>0.1</c:v>
                </c:pt>
                <c:pt idx="7">
                  <c:v>0.05</c:v>
                </c:pt>
                <c:pt idx="9">
                  <c:v>0.18</c:v>
                </c:pt>
                <c:pt idx="11">
                  <c:v>0.13</c:v>
                </c:pt>
                <c:pt idx="12">
                  <c:v>0.14000000000000001</c:v>
                </c:pt>
                <c:pt idx="13">
                  <c:v>0.06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DBEFF9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3"/>
              <c:layout>
                <c:manualLayout>
                  <c:x val="-2.0475020475020475E-3"/>
                  <c:y val="-6.613756613756694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Sheet1!$A$2:$A$17</c:f>
              <c:strCache>
                <c:ptCount val="16"/>
                <c:pt idx="0">
                  <c:v>Avista dam operations</c:v>
                </c:pt>
                <c:pt idx="1">
                  <c:v>Spokane Wastewater Treatment Plant</c:v>
                </c:pt>
                <c:pt idx="2">
                  <c:v>Minimum in-stream flows/Water rights</c:v>
                </c:pt>
                <c:pt idx="3">
                  <c:v>Aquifer</c:v>
                </c:pt>
                <c:pt idx="4">
                  <c:v>PCB TMDL or cleanup plan</c:v>
                </c:pt>
                <c:pt idx="5">
                  <c:v>Heavy metals or PCB clean up</c:v>
                </c:pt>
                <c:pt idx="6">
                  <c:v>Phosphate dishwater detergent ban</c:v>
                </c:pt>
                <c:pt idx="7">
                  <c:v>Fish consumption advisory</c:v>
                </c:pt>
                <c:pt idx="8">
                  <c:v>Stormwater</c:v>
                </c:pt>
                <c:pt idx="9">
                  <c:v>General water quality</c:v>
                </c:pt>
                <c:pt idx="10">
                  <c:v>Low water levels</c:v>
                </c:pt>
                <c:pt idx="11">
                  <c:v>Clean-up</c:v>
                </c:pt>
                <c:pt idx="12">
                  <c:v>Flooding/High river flows</c:v>
                </c:pt>
                <c:pt idx="13">
                  <c:v>Recreation</c:v>
                </c:pt>
                <c:pt idx="14">
                  <c:v>Plane crash</c:v>
                </c:pt>
                <c:pt idx="15">
                  <c:v>Pollution (non-specific)</c:v>
                </c:pt>
              </c:strCache>
            </c:str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0.02</c:v>
                </c:pt>
                <c:pt idx="1">
                  <c:v>0.02</c:v>
                </c:pt>
                <c:pt idx="2">
                  <c:v>0.02</c:v>
                </c:pt>
                <c:pt idx="3">
                  <c:v>0.02</c:v>
                </c:pt>
                <c:pt idx="4">
                  <c:v>0.02</c:v>
                </c:pt>
                <c:pt idx="5">
                  <c:v>0.03</c:v>
                </c:pt>
                <c:pt idx="6">
                  <c:v>0.03</c:v>
                </c:pt>
                <c:pt idx="7">
                  <c:v>0.03</c:v>
                </c:pt>
                <c:pt idx="8">
                  <c:v>0.03</c:v>
                </c:pt>
                <c:pt idx="9">
                  <c:v>0.04</c:v>
                </c:pt>
                <c:pt idx="10">
                  <c:v>7.0000000000000007E-2</c:v>
                </c:pt>
                <c:pt idx="11">
                  <c:v>0.08</c:v>
                </c:pt>
                <c:pt idx="12">
                  <c:v>0.1</c:v>
                </c:pt>
                <c:pt idx="13">
                  <c:v>0.16</c:v>
                </c:pt>
                <c:pt idx="14">
                  <c:v>0.17</c:v>
                </c:pt>
                <c:pt idx="15">
                  <c:v>0.18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5852800"/>
        <c:axId val="75866880"/>
      </c:barChart>
      <c:catAx>
        <c:axId val="758528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75866880"/>
        <c:crosses val="autoZero"/>
        <c:auto val="1"/>
        <c:lblAlgn val="ctr"/>
        <c:lblOffset val="100"/>
        <c:noMultiLvlLbl val="0"/>
      </c:catAx>
      <c:valAx>
        <c:axId val="75866880"/>
        <c:scaling>
          <c:orientation val="minMax"/>
        </c:scaling>
        <c:delete val="0"/>
        <c:axPos val="b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852800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83200246062992111"/>
          <c:y val="0.66592067658209386"/>
          <c:w val="6.4872539370078738E-2"/>
          <c:h val="0.15419553805774278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>
                <a:latin typeface="Times New Roman" pitchFamily="18" charset="0"/>
                <a:cs typeface="Times New Roman" pitchFamily="18" charset="0"/>
              </a:defRPr>
            </a:pPr>
            <a:r>
              <a:rPr lang="en-US" sz="2000" dirty="0"/>
              <a:t>Q.15 What Water Quality Cleanup Efforts Are Being Conducted On</a:t>
            </a:r>
            <a:r>
              <a:rPr lang="en-US" sz="2000" baseline="0" dirty="0"/>
              <a:t> The Spokane River?</a:t>
            </a:r>
          </a:p>
          <a:p>
            <a:pPr>
              <a:defRPr sz="3200">
                <a:latin typeface="Times New Roman" pitchFamily="18" charset="0"/>
                <a:cs typeface="Times New Roman" pitchFamily="18" charset="0"/>
              </a:defRPr>
            </a:pPr>
            <a:r>
              <a:rPr lang="en-US" sz="2000" i="1" baseline="0" dirty="0"/>
              <a:t>(Asked of 200 respondents - multiple responses allowed</a:t>
            </a:r>
            <a:r>
              <a:rPr lang="en-US" sz="2000" i="1" baseline="0" dirty="0" smtClean="0"/>
              <a:t>)</a:t>
            </a:r>
          </a:p>
          <a:p>
            <a:pPr>
              <a:defRPr sz="3200">
                <a:latin typeface="Times New Roman" pitchFamily="18" charset="0"/>
                <a:cs typeface="Times New Roman" pitchFamily="18" charset="0"/>
              </a:defRPr>
            </a:pPr>
            <a:endParaRPr lang="en-US" sz="2000" i="1" baseline="0" dirty="0" smtClean="0"/>
          </a:p>
          <a:p>
            <a:pPr>
              <a:defRPr sz="3200">
                <a:latin typeface="Times New Roman" pitchFamily="18" charset="0"/>
                <a:cs typeface="Times New Roman" pitchFamily="18" charset="0"/>
              </a:defRPr>
            </a:pPr>
            <a:endParaRPr lang="en-US" sz="2000" i="1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17406D">
                <a:lumMod val="75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8"/>
              <c:layout>
                <c:manualLayout>
                  <c:x val="0"/>
                  <c:y val="1.29629629629628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7.638800644811996E-17"/>
                  <c:y val="1.11111111111111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7.638800644811996E-17"/>
                  <c:y val="9.25925925925922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Sheet1!$A$2:$A$12</c:f>
              <c:strCache>
                <c:ptCount val="11"/>
                <c:pt idx="0">
                  <c:v>Don't know/Refused</c:v>
                </c:pt>
                <c:pt idx="1">
                  <c:v>There are none</c:v>
                </c:pt>
                <c:pt idx="2">
                  <c:v>Stormwater elimination or reduction</c:v>
                </c:pt>
                <c:pt idx="3">
                  <c:v>PCB elimination</c:v>
                </c:pt>
                <c:pt idx="4">
                  <c:v>Water Conservation Program</c:v>
                </c:pt>
                <c:pt idx="5">
                  <c:v>Toxics Cleanup Program</c:v>
                </c:pt>
                <c:pt idx="6">
                  <c:v>CSO Tanks</c:v>
                </c:pt>
                <c:pt idx="7">
                  <c:v>Phosphate dishwasher detergent or fertilizer ban</c:v>
                </c:pt>
                <c:pt idx="8">
                  <c:v>New wastewater treatment plant</c:v>
                </c:pt>
                <c:pt idx="9">
                  <c:v>Upgraded wastewater plant facilities</c:v>
                </c:pt>
                <c:pt idx="10">
                  <c:v>Volunteer Litter Cleanup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0.54</c:v>
                </c:pt>
                <c:pt idx="1">
                  <c:v>0.05</c:v>
                </c:pt>
                <c:pt idx="7">
                  <c:v>0.28999999999999998</c:v>
                </c:pt>
                <c:pt idx="8">
                  <c:v>0.02</c:v>
                </c:pt>
                <c:pt idx="9">
                  <c:v>0.05</c:v>
                </c:pt>
                <c:pt idx="10">
                  <c:v>0.05</c:v>
                </c:pt>
              </c:numCache>
            </c:numRef>
          </c:val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17406D">
                <a:lumMod val="20000"/>
                <a:lumOff val="80000"/>
              </a:srgb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1.0416666666666667E-3"/>
                  <c:y val="-1.66666666666668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7.2916666666666668E-3"/>
                  <c:y val="-3.70370370370370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1250000000000765E-3"/>
                  <c:y val="-1.85185185185185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Don't know/Refused</c:v>
                </c:pt>
                <c:pt idx="1">
                  <c:v>There are none</c:v>
                </c:pt>
                <c:pt idx="2">
                  <c:v>Stormwater elimination or reduction</c:v>
                </c:pt>
                <c:pt idx="3">
                  <c:v>PCB elimination</c:v>
                </c:pt>
                <c:pt idx="4">
                  <c:v>Water Conservation Program</c:v>
                </c:pt>
                <c:pt idx="5">
                  <c:v>Toxics Cleanup Program</c:v>
                </c:pt>
                <c:pt idx="6">
                  <c:v>CSO Tanks</c:v>
                </c:pt>
                <c:pt idx="7">
                  <c:v>Phosphate dishwasher detergent or fertilizer ban</c:v>
                </c:pt>
                <c:pt idx="8">
                  <c:v>New wastewater treatment plant</c:v>
                </c:pt>
                <c:pt idx="9">
                  <c:v>Upgraded wastewater plant facilities</c:v>
                </c:pt>
                <c:pt idx="10">
                  <c:v>Volunteer Litter Cleanup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0.56000000000000005</c:v>
                </c:pt>
                <c:pt idx="1">
                  <c:v>0.22</c:v>
                </c:pt>
                <c:pt idx="2">
                  <c:v>0.02</c:v>
                </c:pt>
                <c:pt idx="3">
                  <c:v>0.02</c:v>
                </c:pt>
                <c:pt idx="4">
                  <c:v>0.02</c:v>
                </c:pt>
                <c:pt idx="5">
                  <c:v>0.03</c:v>
                </c:pt>
                <c:pt idx="6">
                  <c:v>0.03</c:v>
                </c:pt>
                <c:pt idx="7">
                  <c:v>0.04</c:v>
                </c:pt>
                <c:pt idx="8">
                  <c:v>0.06</c:v>
                </c:pt>
                <c:pt idx="9">
                  <c:v>0.06</c:v>
                </c:pt>
                <c:pt idx="10">
                  <c:v>7.0000000000000007E-2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5961472"/>
        <c:axId val="75963008"/>
      </c:barChart>
      <c:catAx>
        <c:axId val="759614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5963008"/>
        <c:crosses val="autoZero"/>
        <c:auto val="1"/>
        <c:lblAlgn val="ctr"/>
        <c:lblOffset val="100"/>
        <c:noMultiLvlLbl val="0"/>
      </c:catAx>
      <c:valAx>
        <c:axId val="75963008"/>
        <c:scaling>
          <c:orientation val="minMax"/>
        </c:scaling>
        <c:delete val="0"/>
        <c:axPos val="b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5961472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81464427493438318"/>
          <c:y val="0.64398964712744222"/>
          <c:w val="6.2439058398950129E-2"/>
          <c:h val="9.5317002041411497E-2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800" i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0.7254</cdr:x>
      <cdr:y>0.59711</cdr:y>
    </cdr:from>
    <cdr:to>
      <cdr:x>0.85811</cdr:x>
      <cdr:y>0.6991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844044" y="4094977"/>
          <a:ext cx="1618010" cy="6994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i="1" dirty="0">
              <a:latin typeface="Times New Roman" pitchFamily="18" charset="0"/>
              <a:cs typeface="Times New Roman" pitchFamily="18" charset="0"/>
            </a:rPr>
            <a:t>2015 Mean</a:t>
          </a:r>
          <a:r>
            <a:rPr lang="en-US" sz="1800" i="1" baseline="0" dirty="0">
              <a:latin typeface="Times New Roman" pitchFamily="18" charset="0"/>
              <a:cs typeface="Times New Roman" pitchFamily="18" charset="0"/>
            </a:rPr>
            <a:t> 2.53</a:t>
          </a:r>
        </a:p>
        <a:p xmlns:a="http://schemas.openxmlformats.org/drawingml/2006/main">
          <a:r>
            <a:rPr lang="en-US" sz="1800" i="1" baseline="0" dirty="0">
              <a:latin typeface="Times New Roman" pitchFamily="18" charset="0"/>
              <a:cs typeface="Times New Roman" pitchFamily="18" charset="0"/>
            </a:rPr>
            <a:t>2009 Mean 2.57</a:t>
          </a:r>
          <a:endParaRPr lang="en-US" sz="1800" i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0.7281</cdr:x>
      <cdr:y>0.53066</cdr:y>
    </cdr:from>
    <cdr:to>
      <cdr:x>0.93472</cdr:x>
      <cdr:y>0.71156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876995" y="3639254"/>
          <a:ext cx="2519111" cy="12406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i="1" dirty="0">
              <a:latin typeface="Times New Roman" pitchFamily="18" charset="0"/>
              <a:cs typeface="Times New Roman" pitchFamily="18" charset="0"/>
            </a:rPr>
            <a:t>2015 Mean</a:t>
          </a:r>
          <a:r>
            <a:rPr lang="en-US" sz="1800" i="1" baseline="0" dirty="0">
              <a:latin typeface="Times New Roman" pitchFamily="18" charset="0"/>
              <a:cs typeface="Times New Roman" pitchFamily="18" charset="0"/>
            </a:rPr>
            <a:t> 2.67</a:t>
          </a:r>
        </a:p>
        <a:p xmlns:a="http://schemas.openxmlformats.org/drawingml/2006/main">
          <a:r>
            <a:rPr lang="en-US" sz="1800" i="1" baseline="0" dirty="0">
              <a:latin typeface="Times New Roman" pitchFamily="18" charset="0"/>
              <a:cs typeface="Times New Roman" pitchFamily="18" charset="0"/>
            </a:rPr>
            <a:t>2009 Mean 2.73</a:t>
          </a:r>
        </a:p>
        <a:p xmlns:a="http://schemas.openxmlformats.org/drawingml/2006/main">
          <a:r>
            <a:rPr lang="en-US" sz="1800" i="1" baseline="0" dirty="0">
              <a:latin typeface="Times New Roman" pitchFamily="18" charset="0"/>
              <a:cs typeface="Times New Roman" pitchFamily="18" charset="0"/>
            </a:rPr>
            <a:t>2005 </a:t>
          </a:r>
          <a:r>
            <a:rPr lang="en-US" sz="1400" i="1" baseline="0" dirty="0">
              <a:latin typeface="Times New Roman" pitchFamily="18" charset="0"/>
              <a:cs typeface="Times New Roman" pitchFamily="18" charset="0"/>
            </a:rPr>
            <a:t>Mean</a:t>
          </a:r>
          <a:r>
            <a:rPr lang="en-US" sz="1800" i="1" baseline="0" dirty="0">
              <a:latin typeface="Times New Roman" pitchFamily="18" charset="0"/>
              <a:cs typeface="Times New Roman" pitchFamily="18" charset="0"/>
            </a:rPr>
            <a:t> 2.75</a:t>
          </a:r>
          <a:endParaRPr lang="en-US" sz="1800" i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0.68554</cdr:x>
      <cdr:y>0.52037</cdr:y>
    </cdr:from>
    <cdr:to>
      <cdr:x>0.87748</cdr:x>
      <cdr:y>0.65316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358144" y="3568722"/>
          <a:ext cx="2340132" cy="9106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i="1" dirty="0">
              <a:latin typeface="Times New Roman" pitchFamily="18" charset="0"/>
              <a:cs typeface="Times New Roman" pitchFamily="18" charset="0"/>
            </a:rPr>
            <a:t>2015 Mean</a:t>
          </a:r>
          <a:r>
            <a:rPr lang="en-US" sz="1800" i="1" baseline="0" dirty="0">
              <a:latin typeface="Times New Roman" pitchFamily="18" charset="0"/>
              <a:cs typeface="Times New Roman" pitchFamily="18" charset="0"/>
            </a:rPr>
            <a:t> 3.57</a:t>
          </a:r>
        </a:p>
        <a:p xmlns:a="http://schemas.openxmlformats.org/drawingml/2006/main">
          <a:r>
            <a:rPr lang="en-US" sz="1800" i="1" baseline="0" dirty="0">
              <a:latin typeface="Times New Roman" pitchFamily="18" charset="0"/>
              <a:cs typeface="Times New Roman" pitchFamily="18" charset="0"/>
            </a:rPr>
            <a:t>2009 Mean 3.51</a:t>
          </a:r>
          <a:endParaRPr lang="en-US" sz="1800" i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0.74528</cdr:x>
      <cdr:y>0.37632</cdr:y>
    </cdr:from>
    <cdr:to>
      <cdr:x>0.88784</cdr:x>
      <cdr:y>0.53153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086513" y="2580824"/>
          <a:ext cx="1738005" cy="10644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i="1" dirty="0">
              <a:latin typeface="Times New Roman" pitchFamily="18" charset="0"/>
              <a:cs typeface="Times New Roman" pitchFamily="18" charset="0"/>
            </a:rPr>
            <a:t>2015 Mean</a:t>
          </a:r>
          <a:r>
            <a:rPr lang="en-US" sz="1800" i="1" baseline="0" dirty="0">
              <a:latin typeface="Times New Roman" pitchFamily="18" charset="0"/>
              <a:cs typeface="Times New Roman" pitchFamily="18" charset="0"/>
            </a:rPr>
            <a:t> 3.12</a:t>
          </a:r>
        </a:p>
        <a:p xmlns:a="http://schemas.openxmlformats.org/drawingml/2006/main">
          <a:r>
            <a:rPr lang="en-US" sz="1800" i="1" baseline="0" dirty="0">
              <a:latin typeface="Times New Roman" pitchFamily="18" charset="0"/>
              <a:cs typeface="Times New Roman" pitchFamily="18" charset="0"/>
            </a:rPr>
            <a:t>2009 Mean 2.90</a:t>
          </a:r>
        </a:p>
        <a:p xmlns:a="http://schemas.openxmlformats.org/drawingml/2006/main">
          <a:r>
            <a:rPr lang="en-US" sz="1800" i="1" baseline="0" dirty="0">
              <a:latin typeface="Times New Roman" pitchFamily="18" charset="0"/>
              <a:cs typeface="Times New Roman" pitchFamily="18" charset="0"/>
            </a:rPr>
            <a:t>2005 Mean 2.76</a:t>
          </a:r>
          <a:endParaRPr lang="en-US" sz="1800" i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0.50188</cdr:x>
      <cdr:y>0.7538</cdr:y>
    </cdr:from>
    <cdr:to>
      <cdr:x>0.69938</cdr:x>
      <cdr:y>0.82333</cdr:y>
    </cdr:to>
    <cdr:sp macro="" textlink="">
      <cdr:nvSpPr>
        <cdr:cNvPr id="3" name="Text Box 2"/>
        <cdr:cNvSpPr txBox="1"/>
      </cdr:nvSpPr>
      <cdr:spPr>
        <a:xfrm xmlns:a="http://schemas.openxmlformats.org/drawingml/2006/main">
          <a:off x="6118860" y="5169582"/>
          <a:ext cx="2407920" cy="4768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EPA</a:t>
          </a:r>
        </a:p>
      </cdr:txBody>
    </cdr:sp>
  </cdr:relSizeAnchor>
  <cdr:relSizeAnchor xmlns:cdr="http://schemas.openxmlformats.org/drawingml/2006/chartDrawing">
    <cdr:from>
      <cdr:x>0.49873</cdr:x>
      <cdr:y>0.83054</cdr:y>
    </cdr:from>
    <cdr:to>
      <cdr:x>0.78646</cdr:x>
      <cdr:y>0.89566</cdr:y>
    </cdr:to>
    <cdr:sp macro="" textlink="">
      <cdr:nvSpPr>
        <cdr:cNvPr id="4" name="Text Box 3"/>
        <cdr:cNvSpPr txBox="1"/>
      </cdr:nvSpPr>
      <cdr:spPr>
        <a:xfrm xmlns:a="http://schemas.openxmlformats.org/drawingml/2006/main">
          <a:off x="6080577" y="5695866"/>
          <a:ext cx="3508004" cy="4465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Industry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0.49873</cdr:x>
      <cdr:y>0.82721</cdr:y>
    </cdr:from>
    <cdr:to>
      <cdr:x>0.78646</cdr:x>
      <cdr:y>0.89233</cdr:y>
    </cdr:to>
    <cdr:sp macro="" textlink="">
      <cdr:nvSpPr>
        <cdr:cNvPr id="4" name="Text Box 3"/>
        <cdr:cNvSpPr txBox="1"/>
      </cdr:nvSpPr>
      <cdr:spPr>
        <a:xfrm xmlns:a="http://schemas.openxmlformats.org/drawingml/2006/main">
          <a:off x="6080577" y="5673006"/>
          <a:ext cx="3508004" cy="4465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Industry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73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73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D3A48-879E-459F-A954-C0D21443DCBC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53500"/>
            <a:ext cx="3067050" cy="473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953500"/>
            <a:ext cx="3067050" cy="473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8D7AF-3F03-4DD9-AA5F-1E374BB34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377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5DCAF-E900-4D6B-B9EF-9EA81A3125E3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C223-BF41-4571-9BC0-0D969B6B9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763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5DCAF-E900-4D6B-B9EF-9EA81A3125E3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C223-BF41-4571-9BC0-0D969B6B9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0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5DCAF-E900-4D6B-B9EF-9EA81A3125E3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C223-BF41-4571-9BC0-0D969B6B9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68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5DCAF-E900-4D6B-B9EF-9EA81A3125E3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C223-BF41-4571-9BC0-0D969B6B9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01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5DCAF-E900-4D6B-B9EF-9EA81A3125E3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C223-BF41-4571-9BC0-0D969B6B9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57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5DCAF-E900-4D6B-B9EF-9EA81A3125E3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C223-BF41-4571-9BC0-0D969B6B9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280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5DCAF-E900-4D6B-B9EF-9EA81A3125E3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C223-BF41-4571-9BC0-0D969B6B9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183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5DCAF-E900-4D6B-B9EF-9EA81A3125E3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C223-BF41-4571-9BC0-0D969B6B9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404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5DCAF-E900-4D6B-B9EF-9EA81A3125E3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C223-BF41-4571-9BC0-0D969B6B9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876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5DCAF-E900-4D6B-B9EF-9EA81A3125E3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C223-BF41-4571-9BC0-0D969B6B9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36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5DCAF-E900-4D6B-B9EF-9EA81A3125E3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8C223-BF41-4571-9BC0-0D969B6B9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62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5DCAF-E900-4D6B-B9EF-9EA81A3125E3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8C223-BF41-4571-9BC0-0D969B6B9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591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3499" y="2521528"/>
            <a:ext cx="11132820" cy="97250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Spokane River Water Quality Survey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008" y="910388"/>
            <a:ext cx="5863015" cy="11862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897" y="5203811"/>
            <a:ext cx="3559522" cy="1216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62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525862160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063790" y="5766684"/>
            <a:ext cx="3785937" cy="377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Kootenai County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22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624118588"/>
              </p:ext>
            </p:extLst>
          </p:nvPr>
        </p:nvGraphicFramePr>
        <p:xfrm>
          <a:off x="0" y="0"/>
          <a:ext cx="12192000" cy="6537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2957" y="5553585"/>
            <a:ext cx="3785937" cy="377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Spokane, Lincoln &amp; Stevens County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07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700903680"/>
              </p:ext>
            </p:extLst>
          </p:nvPr>
        </p:nvGraphicFramePr>
        <p:xfrm>
          <a:off x="0" y="-42227"/>
          <a:ext cx="12192000" cy="6942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876673" y="5943146"/>
            <a:ext cx="3785937" cy="377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Kootenai County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51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78219443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378500" y="5852097"/>
            <a:ext cx="3785937" cy="377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Spokane, Lincoln &amp; Stevens County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66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Cleanup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 both WA and ID, 80% of respondents reported that there were no Spokane River cleanup efforts being conducted</a:t>
            </a:r>
            <a:r>
              <a:rPr lang="en-US" sz="3200" dirty="0" smtClean="0"/>
              <a:t>.</a:t>
            </a:r>
          </a:p>
          <a:p>
            <a:r>
              <a:rPr lang="en-US" dirty="0"/>
              <a:t>In both states, 56% of respondents believe the motivation for individuals or businesses to help protect water quality should be mandatory. </a:t>
            </a:r>
            <a:endParaRPr lang="en-US" dirty="0" smtClean="0"/>
          </a:p>
          <a:p>
            <a:r>
              <a:rPr lang="en-US" dirty="0" smtClean="0"/>
              <a:t>73</a:t>
            </a:r>
            <a:r>
              <a:rPr lang="en-US" dirty="0"/>
              <a:t>% in WA and 65% in ID agree “we should ban products that pollute the river.” </a:t>
            </a: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/>
              <a:t>over 60% in both states agree “agencies should restrict activities along and in the Spokane River to ensure water quality protection.”</a:t>
            </a:r>
          </a:p>
        </p:txBody>
      </p:sp>
    </p:spTree>
    <p:extLst>
      <p:ext uri="{BB962C8B-B14F-4D97-AF65-F5344CB8AC3E}">
        <p14:creationId xmlns:p14="http://schemas.microsoft.com/office/powerpoint/2010/main" val="184070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75464033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037095" y="5205210"/>
            <a:ext cx="3785937" cy="377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Kootenai County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48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63015701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299157" y="5049944"/>
            <a:ext cx="3785937" cy="377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Spokane, Lincoln &amp; Stevens County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23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783663734"/>
              </p:ext>
            </p:extLst>
          </p:nvPr>
        </p:nvGraphicFramePr>
        <p:xfrm>
          <a:off x="806342" y="1060475"/>
          <a:ext cx="5210071" cy="2653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4252230859"/>
              </p:ext>
            </p:extLst>
          </p:nvPr>
        </p:nvGraphicFramePr>
        <p:xfrm>
          <a:off x="5533829" y="3541582"/>
          <a:ext cx="5439824" cy="2770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498997" y="3235973"/>
            <a:ext cx="3785937" cy="377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Spokane, Lincoln &amp; Stevens County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18966" y="871754"/>
            <a:ext cx="3785937" cy="377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Kootenai County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80751" y="518452"/>
            <a:ext cx="413379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800" b="1" i="0" u="none" strike="noStrike" kern="1200" baseline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r>
              <a:rPr lang="en-US" sz="2400" dirty="0"/>
              <a:t>Q.31 Should The Motivation For Individuals Or Businesses To Help Protect Water Quality Be...?</a:t>
            </a:r>
          </a:p>
        </p:txBody>
      </p:sp>
    </p:spTree>
    <p:extLst>
      <p:ext uri="{BB962C8B-B14F-4D97-AF65-F5344CB8AC3E}">
        <p14:creationId xmlns:p14="http://schemas.microsoft.com/office/powerpoint/2010/main" val="8663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854278895"/>
              </p:ext>
            </p:extLst>
          </p:nvPr>
        </p:nvGraphicFramePr>
        <p:xfrm>
          <a:off x="1737360" y="-796834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8943455"/>
              </p:ext>
            </p:extLst>
          </p:nvPr>
        </p:nvGraphicFramePr>
        <p:xfrm>
          <a:off x="1550124" y="1349448"/>
          <a:ext cx="8847909" cy="550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2909196" y="424399"/>
            <a:ext cx="41337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800" b="1" i="0" u="none" strike="noStrike" kern="1200" baseline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r>
              <a:rPr lang="en-US" sz="2400" dirty="0" smtClean="0"/>
              <a:t>Q.49 We should ban products that pollute the river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399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58996" y="334091"/>
            <a:ext cx="69136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Q.52</a:t>
            </a:r>
            <a:r>
              <a:rPr kumimoji="0" lang="en-US" altLang="ja-JP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w Cen MT" panose="020B0602020104020603" pitchFamily="34" charset="0"/>
                <a:cs typeface="Times New Roman" panose="02020603050405020304" pitchFamily="18" charset="0"/>
              </a:rPr>
              <a:t>Agencies should restrict activities along and in the Spokane River to ensure water quality protection</a:t>
            </a:r>
            <a:endParaRPr kumimoji="0" lang="en-US" altLang="ja-JP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1256682"/>
              </p:ext>
            </p:extLst>
          </p:nvPr>
        </p:nvGraphicFramePr>
        <p:xfrm>
          <a:off x="2088292" y="1165087"/>
          <a:ext cx="8575589" cy="5692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122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 of Methodology</a:t>
            </a:r>
            <a:endParaRPr lang="en-US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Robinson Research was commissioned by The Spokane River Forum to conduct a telephone survey with adults living in portions of Kootenai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County and Spokane County.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zip codes surveyed were all adjacent to the Spokane River.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telephone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interviews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conducted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 May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 2015 to May 9, 2015.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summary reports are available. Kootenai County  and Lincoln, Stevens, and Spokane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Counties. Reports provide comparisons were made to a 2009 survey.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73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95980854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058650" y="1083495"/>
            <a:ext cx="3785937" cy="377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Kootenai County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00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12983693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074694" y="993880"/>
            <a:ext cx="3785937" cy="377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Spokane, Lincoln &amp; Stevens County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17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 Interactions with the River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5427"/>
            <a:ext cx="10515600" cy="5181926"/>
          </a:xfrm>
        </p:spPr>
        <p:txBody>
          <a:bodyPr>
            <a:normAutofit/>
          </a:bodyPr>
          <a:lstStyle/>
          <a:p>
            <a:r>
              <a:rPr lang="en-US" sz="3200" dirty="0"/>
              <a:t>WA respondents’ visit the Spokane River, on average, 33 times a year; ID respondents 38 times a year. </a:t>
            </a:r>
            <a:endParaRPr lang="en-US" sz="3200" dirty="0" smtClean="0"/>
          </a:p>
          <a:p>
            <a:r>
              <a:rPr lang="en-US" sz="3200" dirty="0" smtClean="0"/>
              <a:t>The </a:t>
            </a:r>
            <a:r>
              <a:rPr lang="en-US" sz="3200" dirty="0"/>
              <a:t>most popular activity is to walk, run, or bike by the river, followed by picnicking/scenic view, swimming and fishing. </a:t>
            </a:r>
            <a:endParaRPr lang="en-US" sz="3200" dirty="0" smtClean="0"/>
          </a:p>
          <a:p>
            <a:r>
              <a:rPr lang="en-US" sz="3200" dirty="0"/>
              <a:t>Two-thirds in both states see the beaches as safe to use and the river safe to swim. </a:t>
            </a:r>
            <a:endParaRPr lang="en-US" sz="3200" dirty="0" smtClean="0"/>
          </a:p>
          <a:p>
            <a:r>
              <a:rPr lang="en-US" sz="3200" dirty="0" smtClean="0"/>
              <a:t>Less </a:t>
            </a:r>
            <a:r>
              <a:rPr lang="en-US" sz="3200" dirty="0"/>
              <a:t>than half in WA, and 65% in ID, think the fish are safe to eat.</a:t>
            </a:r>
            <a:endParaRPr lang="en-US" sz="3200" dirty="0" smtClean="0"/>
          </a:p>
          <a:p>
            <a:r>
              <a:rPr lang="en-US" sz="3200" dirty="0" smtClean="0"/>
              <a:t>WA </a:t>
            </a:r>
            <a:r>
              <a:rPr lang="en-US" sz="3200" dirty="0"/>
              <a:t>folks pretty much stay in WA when visiting the river, ID folks stay in ID.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03697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87790801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203031" y="1515525"/>
            <a:ext cx="3785937" cy="377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Kootenai County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76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58679287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203031" y="1387189"/>
            <a:ext cx="3785937" cy="377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Spokane, Lincoln &amp; Stevens County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18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75135657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757155" y="5630555"/>
            <a:ext cx="2581405" cy="378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Kootenai County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72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73635822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94357" y="5493968"/>
            <a:ext cx="3785937" cy="377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Spokane, Lincoln &amp; Stevens County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47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66194056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203031" y="1002179"/>
            <a:ext cx="3785937" cy="377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Kootenai County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85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400222807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203031" y="1066347"/>
            <a:ext cx="3785937" cy="377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Spokane, Lincoln &amp; Stevens County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35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Sources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5427"/>
            <a:ext cx="10515600" cy="518192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r>
              <a:rPr lang="en-US" sz="3200" dirty="0" smtClean="0"/>
              <a:t>About half of respondents report having seen, read or heard something about the Spokane River.</a:t>
            </a:r>
          </a:p>
          <a:p>
            <a:r>
              <a:rPr lang="en-US" sz="3200" dirty="0" smtClean="0"/>
              <a:t>Most </a:t>
            </a:r>
            <a:r>
              <a:rPr lang="en-US" sz="3200" dirty="0"/>
              <a:t>people receive their information about the Spokane River from television news, the Spokesman Review and the Coeur d’Alene Press. </a:t>
            </a:r>
            <a:endParaRPr lang="en-US" sz="3200" dirty="0" smtClean="0"/>
          </a:p>
          <a:p>
            <a:r>
              <a:rPr lang="en-US" sz="3200" dirty="0" smtClean="0"/>
              <a:t>Over </a:t>
            </a:r>
            <a:r>
              <a:rPr lang="en-US" sz="3200" dirty="0"/>
              <a:t>80% of respondents in both states are interested in learning more about the challenges facing the Spokane River.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56380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 of Methodology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survey was conducted as part of a public participation grant from the WA Department of Ecology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200-sample survey has a margin of error of +/- 6.94% percent.  In theory, survey results have a ninety-five percent (95%) chance of coming within +/- 6.94 percentage points of results that would have been obtained if all households in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zip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codes adjacent to the Spokane River had been interviewed.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7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56050454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764379" y="5782725"/>
            <a:ext cx="3785937" cy="377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Kootenai County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64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96633073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271656" y="5374110"/>
            <a:ext cx="3785937" cy="377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Spokane, Lincoln &amp; Stevens County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85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 and Trust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5872"/>
            <a:ext cx="10515600" cy="532403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3200" dirty="0"/>
          </a:p>
          <a:p>
            <a:r>
              <a:rPr lang="en-US" sz="3200" dirty="0" smtClean="0"/>
              <a:t>In </a:t>
            </a:r>
            <a:r>
              <a:rPr lang="en-US" sz="3200" dirty="0"/>
              <a:t>both states, conservation districts and state/local health agencies scored very well when asked their level of “trust and confidence in them managing restoration or clean-up efforts in the Spokane River.” </a:t>
            </a:r>
            <a:endParaRPr lang="en-US" sz="3200" dirty="0" smtClean="0"/>
          </a:p>
          <a:p>
            <a:r>
              <a:rPr lang="en-US" sz="3200" dirty="0" smtClean="0"/>
              <a:t>In </a:t>
            </a:r>
            <a:r>
              <a:rPr lang="en-US" sz="3200" dirty="0"/>
              <a:t>both states, there is less trust and confidence in EPA relative to others, with ID trust/confidence being significantly lower. </a:t>
            </a:r>
            <a:endParaRPr lang="en-US" sz="3200" dirty="0" smtClean="0"/>
          </a:p>
          <a:p>
            <a:r>
              <a:rPr lang="en-US" sz="3200" dirty="0" smtClean="0"/>
              <a:t>WA </a:t>
            </a:r>
            <a:r>
              <a:rPr lang="en-US" sz="3200" dirty="0"/>
              <a:t>respondents </a:t>
            </a:r>
            <a:r>
              <a:rPr lang="en-US" sz="3200" dirty="0" smtClean="0"/>
              <a:t>have </a:t>
            </a:r>
            <a:r>
              <a:rPr lang="en-US" sz="3200" dirty="0"/>
              <a:t>much higher trust/confidence in non-profit environmental groups than ID respondents. </a:t>
            </a:r>
            <a:endParaRPr lang="en-US" sz="3200" dirty="0" smtClean="0"/>
          </a:p>
          <a:p>
            <a:r>
              <a:rPr lang="en-US" sz="3200" dirty="0" smtClean="0"/>
              <a:t>There is </a:t>
            </a:r>
            <a:r>
              <a:rPr lang="en-US" sz="3200" dirty="0"/>
              <a:t>positive trust/confidence, although it varies somewhat from state to state, in Scientists/Professors, Tribes, Environmental State Agencies, and Cities/Counties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539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50244160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385778" y="5795787"/>
            <a:ext cx="2945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Kootenai County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46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78626840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181474" y="5782726"/>
            <a:ext cx="3785937" cy="377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Spokane, Lincoln &amp; Stevens County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17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Demographics for both states</a:t>
            </a:r>
            <a:endParaRPr lang="en-US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average respondent was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about 58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years old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Eighty-five percent of respondents reported owning their home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mean years lived in the area was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 to 34 years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Half of respondents were male (quotas in place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84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Happy Trails</a:t>
            </a:r>
            <a:endParaRPr lang="en-US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31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Love the Spokane River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89% of respondents in both states believe “we owe it to future generations to protect the Spokane River.” </a:t>
            </a:r>
            <a:endParaRPr lang="en-US" sz="3200" dirty="0" smtClean="0"/>
          </a:p>
          <a:p>
            <a:r>
              <a:rPr lang="en-US" sz="3200" dirty="0" smtClean="0"/>
              <a:t>66% </a:t>
            </a:r>
            <a:r>
              <a:rPr lang="en-US" sz="3200" dirty="0"/>
              <a:t>or respondents in both states also </a:t>
            </a:r>
            <a:r>
              <a:rPr lang="en-US" sz="3200" dirty="0" smtClean="0"/>
              <a:t>it’s </a:t>
            </a:r>
            <a:r>
              <a:rPr lang="en-US" sz="3200" dirty="0"/>
              <a:t>very important “that the Spokane River be protected and cleaned up.” </a:t>
            </a:r>
            <a:endParaRPr lang="en-US" sz="3200" dirty="0" smtClean="0"/>
          </a:p>
          <a:p>
            <a:r>
              <a:rPr lang="en-US" sz="3200" dirty="0"/>
              <a:t>O</a:t>
            </a:r>
            <a:r>
              <a:rPr lang="en-US" sz="3200" dirty="0" smtClean="0"/>
              <a:t>ver </a:t>
            </a:r>
            <a:r>
              <a:rPr lang="en-US" sz="3200" dirty="0"/>
              <a:t>90% of respondents in both states agreed that “the Spokane River is an important part of the regional economy.”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08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79373303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12631" y="1339063"/>
            <a:ext cx="2310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Kootenai County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56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99281335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203031" y="1387189"/>
            <a:ext cx="3785937" cy="377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Spokane, Lincoln &amp; Stevens County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80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 Quality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5427"/>
            <a:ext cx="10515600" cy="5181926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In both states, over 70% of respondents rate the water quality of the Spokane River as being average, pretty good or excellent. </a:t>
            </a:r>
            <a:endParaRPr lang="en-US" sz="3200" dirty="0" smtClean="0"/>
          </a:p>
          <a:p>
            <a:r>
              <a:rPr lang="en-US" sz="3200" dirty="0" smtClean="0"/>
              <a:t>54</a:t>
            </a:r>
            <a:r>
              <a:rPr lang="en-US" sz="3200" dirty="0"/>
              <a:t>% in Idaho, as opposed to 38% in WA, agree with the statement that “Spokane River water quality has improved since the year 2000.” </a:t>
            </a:r>
            <a:endParaRPr lang="en-US" sz="3200" dirty="0" smtClean="0"/>
          </a:p>
          <a:p>
            <a:r>
              <a:rPr lang="en-US" sz="3200" dirty="0"/>
              <a:t>H</a:t>
            </a:r>
            <a:r>
              <a:rPr lang="en-US" sz="3200" dirty="0" smtClean="0"/>
              <a:t>alf </a:t>
            </a:r>
            <a:r>
              <a:rPr lang="en-US" sz="3200" dirty="0"/>
              <a:t>of respondents in both states agree that “by 2025 the water quality of the Spokane River will be significantly better</a:t>
            </a:r>
            <a:r>
              <a:rPr lang="en-US" sz="3200" dirty="0" smtClean="0"/>
              <a:t>.”</a:t>
            </a:r>
          </a:p>
          <a:p>
            <a:r>
              <a:rPr lang="en-US" sz="3200" dirty="0" smtClean="0"/>
              <a:t>Respondent knowledge/awareness of possible contaminants/pollutants and sources is generally low. </a:t>
            </a:r>
          </a:p>
        </p:txBody>
      </p:sp>
    </p:spTree>
    <p:extLst>
      <p:ext uri="{BB962C8B-B14F-4D97-AF65-F5344CB8AC3E}">
        <p14:creationId xmlns:p14="http://schemas.microsoft.com/office/powerpoint/2010/main" val="311459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94851936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203031" y="1371147"/>
            <a:ext cx="3785937" cy="377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Kootenai County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15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694384630"/>
              </p:ext>
            </p:extLst>
          </p:nvPr>
        </p:nvGraphicFramePr>
        <p:xfrm>
          <a:off x="119449" y="-57665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16534" y="1341881"/>
            <a:ext cx="3785937" cy="377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Spokane, Lincoln &amp; Stevens County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94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1477</Words>
  <Application>Microsoft Office PowerPoint</Application>
  <PresentationFormat>Custom</PresentationFormat>
  <Paragraphs>190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Spokane River Water Quality Survey</vt:lpstr>
      <vt:lpstr>Statement of Methodology</vt:lpstr>
      <vt:lpstr>Statement of Methodology</vt:lpstr>
      <vt:lpstr>I Love the Spokane River</vt:lpstr>
      <vt:lpstr>PowerPoint Presentation</vt:lpstr>
      <vt:lpstr>PowerPoint Presentation</vt:lpstr>
      <vt:lpstr>Water Quality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Cleanup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People Interactions with the River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Information Sources</vt:lpstr>
      <vt:lpstr>PowerPoint Presentation</vt:lpstr>
      <vt:lpstr>PowerPoint Presentation</vt:lpstr>
      <vt:lpstr>Relationships and Trust</vt:lpstr>
      <vt:lpstr>PowerPoint Presentation</vt:lpstr>
      <vt:lpstr>PowerPoint Presentation</vt:lpstr>
      <vt:lpstr>Demographics for both states</vt:lpstr>
      <vt:lpstr>Happy Trails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Spokane River Water Quality Survey</dc:title>
  <dc:creator>Andrew</dc:creator>
  <cp:lastModifiedBy>cami</cp:lastModifiedBy>
  <cp:revision>70</cp:revision>
  <cp:lastPrinted>2015-06-16T03:16:59Z</cp:lastPrinted>
  <dcterms:created xsi:type="dcterms:W3CDTF">2015-06-16T00:41:13Z</dcterms:created>
  <dcterms:modified xsi:type="dcterms:W3CDTF">2015-10-01T17:51:13Z</dcterms:modified>
</cp:coreProperties>
</file>